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78" r:id="rId4"/>
    <p:sldId id="257" r:id="rId5"/>
    <p:sldId id="267" r:id="rId6"/>
    <p:sldId id="269" r:id="rId7"/>
    <p:sldId id="270" r:id="rId8"/>
    <p:sldId id="258" r:id="rId9"/>
    <p:sldId id="259" r:id="rId10"/>
    <p:sldId id="271" r:id="rId11"/>
    <p:sldId id="284" r:id="rId12"/>
    <p:sldId id="260" r:id="rId13"/>
    <p:sldId id="285" r:id="rId14"/>
    <p:sldId id="266" r:id="rId15"/>
    <p:sldId id="261" r:id="rId16"/>
    <p:sldId id="283" r:id="rId17"/>
    <p:sldId id="272" r:id="rId18"/>
    <p:sldId id="279" r:id="rId19"/>
    <p:sldId id="280" r:id="rId20"/>
    <p:sldId id="281" r:id="rId21"/>
    <p:sldId id="282" r:id="rId22"/>
    <p:sldId id="273" r:id="rId23"/>
    <p:sldId id="262" r:id="rId24"/>
    <p:sldId id="274" r:id="rId25"/>
    <p:sldId id="275" r:id="rId26"/>
    <p:sldId id="286" r:id="rId27"/>
    <p:sldId id="263" r:id="rId28"/>
    <p:sldId id="264" r:id="rId29"/>
    <p:sldId id="265" r:id="rId30"/>
    <p:sldId id="26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5A61015F-7CC6-4D0A-9D87-873EA4C304CC}" type="datetimeFigureOut">
              <a:rPr lang="en-US" dirty="0"/>
              <a:t>1/29/2026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24128"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Klicka här för att ändra format på bakgrundstexten</a:t>
            </a:r>
          </a:p>
        </p:txBody>
      </p:sp>
      <p:sp>
        <p:nvSpPr>
          <p:cNvPr id="6" name="Content Placeholder 5"/>
          <p:cNvSpPr>
            <a:spLocks noGrp="1"/>
          </p:cNvSpPr>
          <p:nvPr>
            <p:ph sz="quarter" idx="4"/>
          </p:nvPr>
        </p:nvSpPr>
        <p:spPr>
          <a:xfrm>
            <a:off x="5990888" y="2967788"/>
            <a:ext cx="4754880" cy="33415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05C68B11-C5A8-448C-8CE9-B1A273C79CFC}"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7616CA0-919D-4A49-9C8A-62FDFB3A5183}" type="datetimeFigureOut">
              <a:rPr lang="en-US" dirty="0"/>
              <a:t>1/29/2026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1/29/2026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fiekonomi.se/wp-content/uploads/2020/08/1_budgetochskatt.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A46512-1917-4072-95A4-66E618D6D6AC}"/>
              </a:ext>
            </a:extLst>
          </p:cNvPr>
          <p:cNvSpPr>
            <a:spLocks noGrp="1"/>
          </p:cNvSpPr>
          <p:nvPr>
            <p:ph type="ctrTitle"/>
          </p:nvPr>
        </p:nvSpPr>
        <p:spPr/>
        <p:txBody>
          <a:bodyPr/>
          <a:lstStyle/>
          <a:p>
            <a:r>
              <a:rPr lang="sv-SE" dirty="0"/>
              <a:t>BUDGET OCH SKATT</a:t>
            </a:r>
          </a:p>
        </p:txBody>
      </p:sp>
      <p:sp>
        <p:nvSpPr>
          <p:cNvPr id="3" name="Underrubrik 2">
            <a:extLst>
              <a:ext uri="{FF2B5EF4-FFF2-40B4-BE49-F238E27FC236}">
                <a16:creationId xmlns:a16="http://schemas.microsoft.com/office/drawing/2014/main" id="{B5823643-94A6-4EB3-A05C-7DF5EA53901E}"/>
              </a:ext>
            </a:extLst>
          </p:cNvPr>
          <p:cNvSpPr>
            <a:spLocks noGrp="1"/>
          </p:cNvSpPr>
          <p:nvPr>
            <p:ph type="subTitle" idx="1"/>
          </p:nvPr>
        </p:nvSpPr>
        <p:spPr/>
        <p:txBody>
          <a:bodyPr/>
          <a:lstStyle/>
          <a:p>
            <a:r>
              <a:rPr lang="sv-SE" dirty="0"/>
              <a:t>Sfi-ekonomi</a:t>
            </a:r>
          </a:p>
          <a:p>
            <a:r>
              <a:rPr lang="sv-SE" dirty="0"/>
              <a:t>Privatekonomi på enkel svenska</a:t>
            </a:r>
          </a:p>
        </p:txBody>
      </p:sp>
    </p:spTree>
    <p:extLst>
      <p:ext uri="{BB962C8B-B14F-4D97-AF65-F5344CB8AC3E}">
        <p14:creationId xmlns:p14="http://schemas.microsoft.com/office/powerpoint/2010/main" val="1710897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52C3AA-A4F2-4C55-82F1-ABA66202BBEA}"/>
              </a:ext>
            </a:extLst>
          </p:cNvPr>
          <p:cNvSpPr>
            <a:spLocks noGrp="1"/>
          </p:cNvSpPr>
          <p:nvPr>
            <p:ph type="title"/>
          </p:nvPr>
        </p:nvSpPr>
        <p:spPr/>
        <p:txBody>
          <a:bodyPr/>
          <a:lstStyle/>
          <a:p>
            <a:r>
              <a:rPr lang="sv-SE" dirty="0"/>
              <a:t>INKOMSTER</a:t>
            </a:r>
          </a:p>
        </p:txBody>
      </p:sp>
      <p:sp>
        <p:nvSpPr>
          <p:cNvPr id="3" name="Platshållare för innehåll 2">
            <a:extLst>
              <a:ext uri="{FF2B5EF4-FFF2-40B4-BE49-F238E27FC236}">
                <a16:creationId xmlns:a16="http://schemas.microsoft.com/office/drawing/2014/main" id="{CA52CA0A-2F39-448A-AF45-B7E4ED9055E7}"/>
              </a:ext>
            </a:extLst>
          </p:cNvPr>
          <p:cNvSpPr>
            <a:spLocks noGrp="1"/>
          </p:cNvSpPr>
          <p:nvPr>
            <p:ph sz="half" idx="1"/>
          </p:nvPr>
        </p:nvSpPr>
        <p:spPr>
          <a:xfrm>
            <a:off x="1024127" y="2286000"/>
            <a:ext cx="6909638" cy="4023360"/>
          </a:xfrm>
        </p:spPr>
        <p:txBody>
          <a:bodyPr>
            <a:normAutofit fontScale="85000" lnSpcReduction="10000"/>
          </a:bodyPr>
          <a:lstStyle/>
          <a:p>
            <a:pPr algn="l" fontAlgn="base">
              <a:lnSpc>
                <a:spcPct val="110000"/>
              </a:lnSpc>
            </a:pPr>
            <a:r>
              <a:rPr lang="sv-SE" sz="4800" b="0" i="0" dirty="0">
                <a:effectLst/>
                <a:latin typeface="Gotham Book"/>
              </a:rPr>
              <a:t>För de flesta inkomster behöver du betala skatt, men inte för de inkomster som är bidrag. Barnbidrag, studiebidrag och bostadsbidrag behöver du till exempel inte skatta för.</a:t>
            </a:r>
          </a:p>
          <a:p>
            <a:endParaRPr lang="sv-SE" dirty="0"/>
          </a:p>
        </p:txBody>
      </p:sp>
      <p:sp>
        <p:nvSpPr>
          <p:cNvPr id="4" name="Platshållare för innehåll 3">
            <a:extLst>
              <a:ext uri="{FF2B5EF4-FFF2-40B4-BE49-F238E27FC236}">
                <a16:creationId xmlns:a16="http://schemas.microsoft.com/office/drawing/2014/main" id="{0A99FF92-E35F-4AD2-9D54-0D35E2DAC05D}"/>
              </a:ext>
            </a:extLst>
          </p:cNvPr>
          <p:cNvSpPr>
            <a:spLocks noGrp="1"/>
          </p:cNvSpPr>
          <p:nvPr>
            <p:ph sz="half" idx="2"/>
          </p:nvPr>
        </p:nvSpPr>
        <p:spPr>
          <a:xfrm>
            <a:off x="8444752" y="2510116"/>
            <a:ext cx="2581836" cy="3612777"/>
          </a:xfrm>
        </p:spPr>
        <p:style>
          <a:lnRef idx="2">
            <a:schemeClr val="accent1"/>
          </a:lnRef>
          <a:fillRef idx="1">
            <a:schemeClr val="lt1"/>
          </a:fillRef>
          <a:effectRef idx="0">
            <a:schemeClr val="accent1"/>
          </a:effectRef>
          <a:fontRef idx="minor">
            <a:schemeClr val="dk1"/>
          </a:fontRef>
        </p:style>
        <p:txBody>
          <a:bodyPr>
            <a:noAutofit/>
          </a:bodyPr>
          <a:lstStyle/>
          <a:p>
            <a:r>
              <a:rPr lang="sv-SE" sz="2800" dirty="0"/>
              <a:t>ORDLISTA</a:t>
            </a:r>
          </a:p>
          <a:p>
            <a:r>
              <a:rPr lang="sv-SE" sz="2800" b="1" dirty="0">
                <a:solidFill>
                  <a:schemeClr val="tx1"/>
                </a:solidFill>
                <a:latin typeface="Gotham Bold"/>
              </a:rPr>
              <a:t>i</a:t>
            </a:r>
            <a:r>
              <a:rPr lang="sv-SE" sz="2800" b="1" i="0" dirty="0">
                <a:solidFill>
                  <a:schemeClr val="tx1"/>
                </a:solidFill>
                <a:effectLst/>
                <a:latin typeface="Gotham Bold"/>
              </a:rPr>
              <a:t>nkomst:</a:t>
            </a:r>
            <a:r>
              <a:rPr lang="sv-SE" sz="2800" b="0" i="0" dirty="0">
                <a:solidFill>
                  <a:schemeClr val="tx1"/>
                </a:solidFill>
                <a:effectLst/>
                <a:latin typeface="Gotham Book"/>
              </a:rPr>
              <a:t> Pengar du får för till exempel arbete.</a:t>
            </a:r>
          </a:p>
          <a:p>
            <a:r>
              <a:rPr lang="sv-SE" sz="2800" b="1" dirty="0">
                <a:latin typeface="Gotham Bold"/>
              </a:rPr>
              <a:t>b</a:t>
            </a:r>
            <a:r>
              <a:rPr lang="sv-SE" sz="2800" b="1" i="0" dirty="0">
                <a:effectLst/>
                <a:latin typeface="Gotham Bold"/>
              </a:rPr>
              <a:t>idrag:</a:t>
            </a:r>
            <a:r>
              <a:rPr lang="sv-SE" sz="2800" b="0" i="0" dirty="0">
                <a:effectLst/>
                <a:latin typeface="Gotham Book"/>
              </a:rPr>
              <a:t> Pengar som till exempel staten betalar till någon.</a:t>
            </a:r>
            <a:endParaRPr lang="sv-SE" sz="2800" dirty="0"/>
          </a:p>
        </p:txBody>
      </p:sp>
    </p:spTree>
    <p:extLst>
      <p:ext uri="{BB962C8B-B14F-4D97-AF65-F5344CB8AC3E}">
        <p14:creationId xmlns:p14="http://schemas.microsoft.com/office/powerpoint/2010/main" val="181604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460A2D-623B-405F-A14D-C3BEFA12A77F}"/>
              </a:ext>
            </a:extLst>
          </p:cNvPr>
          <p:cNvSpPr>
            <a:spLocks noGrp="1"/>
          </p:cNvSpPr>
          <p:nvPr>
            <p:ph type="title"/>
          </p:nvPr>
        </p:nvSpPr>
        <p:spPr/>
        <p:txBody>
          <a:bodyPr/>
          <a:lstStyle/>
          <a:p>
            <a:r>
              <a:rPr lang="sv-SE" dirty="0"/>
              <a:t>PRATA</a:t>
            </a:r>
          </a:p>
        </p:txBody>
      </p:sp>
      <p:sp>
        <p:nvSpPr>
          <p:cNvPr id="3" name="Platshållare för innehåll 2">
            <a:extLst>
              <a:ext uri="{FF2B5EF4-FFF2-40B4-BE49-F238E27FC236}">
                <a16:creationId xmlns:a16="http://schemas.microsoft.com/office/drawing/2014/main" id="{DEB1E658-435F-45DF-A9D8-B692AE57754E}"/>
              </a:ext>
            </a:extLst>
          </p:cNvPr>
          <p:cNvSpPr>
            <a:spLocks noGrp="1"/>
          </p:cNvSpPr>
          <p:nvPr>
            <p:ph idx="1"/>
          </p:nvPr>
        </p:nvSpPr>
        <p:spPr>
          <a:xfrm>
            <a:off x="1024128" y="2286000"/>
            <a:ext cx="10352084" cy="4023360"/>
          </a:xfrm>
        </p:spPr>
        <p:txBody>
          <a:bodyPr/>
          <a:lstStyle/>
          <a:p>
            <a:pPr algn="l" fontAlgn="base">
              <a:buFont typeface="Arial" panose="020B0604020202020204" pitchFamily="34" charset="0"/>
              <a:buChar char="•"/>
            </a:pPr>
            <a:r>
              <a:rPr lang="sv-SE" sz="3200" dirty="0">
                <a:latin typeface="Gotham Book"/>
              </a:rPr>
              <a:t> </a:t>
            </a:r>
            <a:r>
              <a:rPr lang="sv-SE" sz="3200" i="0" dirty="0">
                <a:effectLst/>
                <a:latin typeface="Gotham Book"/>
              </a:rPr>
              <a:t>Vilka </a:t>
            </a:r>
            <a:r>
              <a:rPr lang="sv-SE" sz="3200" dirty="0">
                <a:latin typeface="Gotham Book"/>
              </a:rPr>
              <a:t>inkomster </a:t>
            </a:r>
            <a:r>
              <a:rPr lang="sv-SE" sz="3200" i="0" dirty="0">
                <a:effectLst/>
                <a:latin typeface="Gotham Book"/>
              </a:rPr>
              <a:t>har du? </a:t>
            </a:r>
          </a:p>
          <a:p>
            <a:pPr algn="l" fontAlgn="base">
              <a:buFont typeface="Arial" panose="020B0604020202020204" pitchFamily="34" charset="0"/>
              <a:buChar char="•"/>
            </a:pPr>
            <a:r>
              <a:rPr lang="sv-SE" sz="3200" b="0" i="0" dirty="0">
                <a:effectLst/>
                <a:latin typeface="Gotham Book"/>
              </a:rPr>
              <a:t>Vilka var dina inkomster i ditt hemland? </a:t>
            </a:r>
            <a:endParaRPr lang="sv-SE" sz="3200" i="0" dirty="0">
              <a:effectLst/>
              <a:latin typeface="Gotham Book"/>
            </a:endParaRPr>
          </a:p>
          <a:p>
            <a:pPr marL="0" indent="0" algn="l" fontAlgn="base">
              <a:buNone/>
            </a:pPr>
            <a:endParaRPr lang="sv-SE" dirty="0"/>
          </a:p>
        </p:txBody>
      </p:sp>
    </p:spTree>
    <p:extLst>
      <p:ext uri="{BB962C8B-B14F-4D97-AF65-F5344CB8AC3E}">
        <p14:creationId xmlns:p14="http://schemas.microsoft.com/office/powerpoint/2010/main" val="735729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45C3E5-F713-4BF5-9CC7-D31C27AE1282}"/>
              </a:ext>
            </a:extLst>
          </p:cNvPr>
          <p:cNvSpPr>
            <a:spLocks noGrp="1"/>
          </p:cNvSpPr>
          <p:nvPr>
            <p:ph type="title"/>
          </p:nvPr>
        </p:nvSpPr>
        <p:spPr/>
        <p:txBody>
          <a:bodyPr/>
          <a:lstStyle/>
          <a:p>
            <a:r>
              <a:rPr lang="sv-SE" dirty="0"/>
              <a:t>UTGIFTER</a:t>
            </a:r>
          </a:p>
        </p:txBody>
      </p:sp>
      <p:sp>
        <p:nvSpPr>
          <p:cNvPr id="3" name="Platshållare för innehåll 2">
            <a:extLst>
              <a:ext uri="{FF2B5EF4-FFF2-40B4-BE49-F238E27FC236}">
                <a16:creationId xmlns:a16="http://schemas.microsoft.com/office/drawing/2014/main" id="{F737CAE0-C313-4F54-89C1-CE0AC7A8BE20}"/>
              </a:ext>
            </a:extLst>
          </p:cNvPr>
          <p:cNvSpPr>
            <a:spLocks noGrp="1"/>
          </p:cNvSpPr>
          <p:nvPr>
            <p:ph sz="half" idx="1"/>
          </p:nvPr>
        </p:nvSpPr>
        <p:spPr>
          <a:xfrm>
            <a:off x="1024127" y="2286000"/>
            <a:ext cx="7833002" cy="4023360"/>
          </a:xfrm>
        </p:spPr>
        <p:txBody>
          <a:bodyPr>
            <a:noAutofit/>
          </a:bodyPr>
          <a:lstStyle/>
          <a:p>
            <a:pPr>
              <a:lnSpc>
                <a:spcPct val="120000"/>
              </a:lnSpc>
            </a:pPr>
            <a:r>
              <a:rPr lang="sv-SE" sz="3200" b="0" i="0" dirty="0">
                <a:effectLst/>
                <a:latin typeface="Gotham Book"/>
              </a:rPr>
              <a:t>Utgifter är kostnader du har för att leva. Det är till exempel kostnad för hyra, mat, kläder, hygien, el, telefon, internet och tv. Utgifter är också vad det kostar att åka tåg, bil, buss, tunnelbana och andra resor. </a:t>
            </a:r>
            <a:endParaRPr lang="sv-SE" sz="3200" dirty="0"/>
          </a:p>
        </p:txBody>
      </p:sp>
      <p:sp>
        <p:nvSpPr>
          <p:cNvPr id="4" name="Platshållare för innehåll 3">
            <a:extLst>
              <a:ext uri="{FF2B5EF4-FFF2-40B4-BE49-F238E27FC236}">
                <a16:creationId xmlns:a16="http://schemas.microsoft.com/office/drawing/2014/main" id="{35662319-4569-4A75-B37A-41688F78696F}"/>
              </a:ext>
            </a:extLst>
          </p:cNvPr>
          <p:cNvSpPr>
            <a:spLocks noGrp="1"/>
          </p:cNvSpPr>
          <p:nvPr>
            <p:ph sz="half" idx="2"/>
          </p:nvPr>
        </p:nvSpPr>
        <p:spPr>
          <a:xfrm>
            <a:off x="9403976" y="2465293"/>
            <a:ext cx="1846730" cy="1371601"/>
          </a:xfrm>
        </p:spPr>
        <p:style>
          <a:lnRef idx="2">
            <a:schemeClr val="accent1"/>
          </a:lnRef>
          <a:fillRef idx="1">
            <a:schemeClr val="lt1"/>
          </a:fillRef>
          <a:effectRef idx="0">
            <a:schemeClr val="accent1"/>
          </a:effectRef>
          <a:fontRef idx="minor">
            <a:schemeClr val="dk1"/>
          </a:fontRef>
        </p:style>
        <p:txBody>
          <a:bodyPr>
            <a:normAutofit/>
          </a:bodyPr>
          <a:lstStyle/>
          <a:p>
            <a:r>
              <a:rPr lang="sv-SE" dirty="0"/>
              <a:t>ORDLISTA</a:t>
            </a:r>
          </a:p>
          <a:p>
            <a:r>
              <a:rPr lang="sv-SE" b="1" dirty="0">
                <a:solidFill>
                  <a:schemeClr val="tx1"/>
                </a:solidFill>
                <a:latin typeface="Gotham Bold"/>
              </a:rPr>
              <a:t>u</a:t>
            </a:r>
            <a:r>
              <a:rPr lang="sv-SE" b="1" i="0" dirty="0">
                <a:solidFill>
                  <a:schemeClr val="tx1"/>
                </a:solidFill>
                <a:effectLst/>
                <a:latin typeface="Gotham Bold"/>
              </a:rPr>
              <a:t>tgift:</a:t>
            </a:r>
            <a:r>
              <a:rPr lang="sv-SE" b="0" i="0" dirty="0">
                <a:solidFill>
                  <a:schemeClr val="tx1"/>
                </a:solidFill>
                <a:effectLst/>
                <a:latin typeface="Gotham Book"/>
              </a:rPr>
              <a:t> Allt du betalar för.</a:t>
            </a:r>
            <a:endParaRPr lang="sv-SE" dirty="0">
              <a:solidFill>
                <a:schemeClr val="tx1"/>
              </a:solidFill>
            </a:endParaRPr>
          </a:p>
        </p:txBody>
      </p:sp>
    </p:spTree>
    <p:extLst>
      <p:ext uri="{BB962C8B-B14F-4D97-AF65-F5344CB8AC3E}">
        <p14:creationId xmlns:p14="http://schemas.microsoft.com/office/powerpoint/2010/main" val="12665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45C3E5-F713-4BF5-9CC7-D31C27AE1282}"/>
              </a:ext>
            </a:extLst>
          </p:cNvPr>
          <p:cNvSpPr>
            <a:spLocks noGrp="1"/>
          </p:cNvSpPr>
          <p:nvPr>
            <p:ph type="title"/>
          </p:nvPr>
        </p:nvSpPr>
        <p:spPr/>
        <p:txBody>
          <a:bodyPr/>
          <a:lstStyle/>
          <a:p>
            <a:r>
              <a:rPr lang="sv-SE" dirty="0"/>
              <a:t>UTGIFTER</a:t>
            </a:r>
          </a:p>
        </p:txBody>
      </p:sp>
      <p:sp>
        <p:nvSpPr>
          <p:cNvPr id="3" name="Platshållare för innehåll 2">
            <a:extLst>
              <a:ext uri="{FF2B5EF4-FFF2-40B4-BE49-F238E27FC236}">
                <a16:creationId xmlns:a16="http://schemas.microsoft.com/office/drawing/2014/main" id="{F737CAE0-C313-4F54-89C1-CE0AC7A8BE20}"/>
              </a:ext>
            </a:extLst>
          </p:cNvPr>
          <p:cNvSpPr>
            <a:spLocks noGrp="1"/>
          </p:cNvSpPr>
          <p:nvPr>
            <p:ph sz="half" idx="1"/>
          </p:nvPr>
        </p:nvSpPr>
        <p:spPr>
          <a:xfrm>
            <a:off x="1024127" y="2286000"/>
            <a:ext cx="7833002" cy="4023360"/>
          </a:xfrm>
        </p:spPr>
        <p:txBody>
          <a:bodyPr>
            <a:noAutofit/>
          </a:bodyPr>
          <a:lstStyle/>
          <a:p>
            <a:pPr>
              <a:lnSpc>
                <a:spcPct val="120000"/>
              </a:lnSpc>
            </a:pPr>
            <a:r>
              <a:rPr lang="sv-SE" sz="3200" b="0" i="0" dirty="0">
                <a:effectLst/>
                <a:latin typeface="Gotham Book"/>
              </a:rPr>
              <a:t>För de flesta är bostaden den största kostnaden. Även maten är en stor kostnad för många.</a:t>
            </a:r>
            <a:endParaRPr lang="sv-SE" sz="3200" dirty="0"/>
          </a:p>
        </p:txBody>
      </p:sp>
      <p:sp>
        <p:nvSpPr>
          <p:cNvPr id="4" name="Platshållare för innehåll 3">
            <a:extLst>
              <a:ext uri="{FF2B5EF4-FFF2-40B4-BE49-F238E27FC236}">
                <a16:creationId xmlns:a16="http://schemas.microsoft.com/office/drawing/2014/main" id="{35662319-4569-4A75-B37A-41688F78696F}"/>
              </a:ext>
            </a:extLst>
          </p:cNvPr>
          <p:cNvSpPr>
            <a:spLocks noGrp="1"/>
          </p:cNvSpPr>
          <p:nvPr>
            <p:ph sz="half" idx="2"/>
          </p:nvPr>
        </p:nvSpPr>
        <p:spPr>
          <a:xfrm>
            <a:off x="9403976" y="2465293"/>
            <a:ext cx="1846730" cy="1371601"/>
          </a:xfrm>
        </p:spPr>
        <p:style>
          <a:lnRef idx="2">
            <a:schemeClr val="accent1"/>
          </a:lnRef>
          <a:fillRef idx="1">
            <a:schemeClr val="lt1"/>
          </a:fillRef>
          <a:effectRef idx="0">
            <a:schemeClr val="accent1"/>
          </a:effectRef>
          <a:fontRef idx="minor">
            <a:schemeClr val="dk1"/>
          </a:fontRef>
        </p:style>
        <p:txBody>
          <a:bodyPr>
            <a:normAutofit/>
          </a:bodyPr>
          <a:lstStyle/>
          <a:p>
            <a:r>
              <a:rPr lang="sv-SE" dirty="0"/>
              <a:t>ORDLISTA</a:t>
            </a:r>
          </a:p>
          <a:p>
            <a:r>
              <a:rPr lang="sv-SE" b="1" dirty="0">
                <a:solidFill>
                  <a:schemeClr val="tx1"/>
                </a:solidFill>
                <a:latin typeface="Gotham Bold"/>
              </a:rPr>
              <a:t>u</a:t>
            </a:r>
            <a:r>
              <a:rPr lang="sv-SE" b="1" i="0" dirty="0">
                <a:solidFill>
                  <a:schemeClr val="tx1"/>
                </a:solidFill>
                <a:effectLst/>
                <a:latin typeface="Gotham Bold"/>
              </a:rPr>
              <a:t>tgift:</a:t>
            </a:r>
            <a:r>
              <a:rPr lang="sv-SE" b="0" i="0" dirty="0">
                <a:solidFill>
                  <a:schemeClr val="tx1"/>
                </a:solidFill>
                <a:effectLst/>
                <a:latin typeface="Gotham Book"/>
              </a:rPr>
              <a:t> Allt du betalar för.</a:t>
            </a:r>
            <a:endParaRPr lang="sv-SE" dirty="0">
              <a:solidFill>
                <a:schemeClr val="tx1"/>
              </a:solidFill>
            </a:endParaRPr>
          </a:p>
        </p:txBody>
      </p:sp>
    </p:spTree>
    <p:extLst>
      <p:ext uri="{BB962C8B-B14F-4D97-AF65-F5344CB8AC3E}">
        <p14:creationId xmlns:p14="http://schemas.microsoft.com/office/powerpoint/2010/main" val="25911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460A2D-623B-405F-A14D-C3BEFA12A77F}"/>
              </a:ext>
            </a:extLst>
          </p:cNvPr>
          <p:cNvSpPr>
            <a:spLocks noGrp="1"/>
          </p:cNvSpPr>
          <p:nvPr>
            <p:ph type="title"/>
          </p:nvPr>
        </p:nvSpPr>
        <p:spPr/>
        <p:txBody>
          <a:bodyPr/>
          <a:lstStyle/>
          <a:p>
            <a:r>
              <a:rPr lang="sv-SE" dirty="0"/>
              <a:t>PRATA</a:t>
            </a:r>
          </a:p>
        </p:txBody>
      </p:sp>
      <p:sp>
        <p:nvSpPr>
          <p:cNvPr id="3" name="Platshållare för innehåll 2">
            <a:extLst>
              <a:ext uri="{FF2B5EF4-FFF2-40B4-BE49-F238E27FC236}">
                <a16:creationId xmlns:a16="http://schemas.microsoft.com/office/drawing/2014/main" id="{DEB1E658-435F-45DF-A9D8-B692AE57754E}"/>
              </a:ext>
            </a:extLst>
          </p:cNvPr>
          <p:cNvSpPr>
            <a:spLocks noGrp="1"/>
          </p:cNvSpPr>
          <p:nvPr>
            <p:ph idx="1"/>
          </p:nvPr>
        </p:nvSpPr>
        <p:spPr>
          <a:xfrm>
            <a:off x="1024128" y="2286000"/>
            <a:ext cx="10352084" cy="4023360"/>
          </a:xfrm>
        </p:spPr>
        <p:txBody>
          <a:bodyPr/>
          <a:lstStyle/>
          <a:p>
            <a:pPr algn="l" fontAlgn="base">
              <a:buFont typeface="Arial" panose="020B0604020202020204" pitchFamily="34" charset="0"/>
              <a:buChar char="•"/>
            </a:pPr>
            <a:r>
              <a:rPr lang="sv-SE" sz="3200" dirty="0">
                <a:latin typeface="Gotham Book"/>
              </a:rPr>
              <a:t> </a:t>
            </a:r>
            <a:r>
              <a:rPr lang="sv-SE" sz="3200" i="0" dirty="0">
                <a:effectLst/>
                <a:latin typeface="Gotham Book"/>
              </a:rPr>
              <a:t>Vilken är din största utgift i Sverige? </a:t>
            </a:r>
          </a:p>
          <a:p>
            <a:pPr algn="l" fontAlgn="base">
              <a:buFont typeface="Arial" panose="020B0604020202020204" pitchFamily="34" charset="0"/>
              <a:buChar char="•"/>
            </a:pPr>
            <a:r>
              <a:rPr lang="sv-SE" sz="3200" dirty="0">
                <a:latin typeface="Gotham Book"/>
              </a:rPr>
              <a:t> Har du några andra</a:t>
            </a:r>
            <a:r>
              <a:rPr lang="sv-SE" sz="3200" i="0" dirty="0">
                <a:effectLst/>
                <a:latin typeface="Gotham Book"/>
              </a:rPr>
              <a:t> stora utgifter i Sverige? </a:t>
            </a:r>
          </a:p>
          <a:p>
            <a:pPr fontAlgn="base">
              <a:buFont typeface="Arial" panose="020B0604020202020204" pitchFamily="34" charset="0"/>
              <a:buChar char="•"/>
            </a:pPr>
            <a:r>
              <a:rPr lang="sv-SE" sz="3200" b="0" i="0" dirty="0">
                <a:effectLst/>
                <a:latin typeface="Gotham Book"/>
              </a:rPr>
              <a:t> Vilken var din största utgift i ditt hemland? </a:t>
            </a:r>
            <a:endParaRPr lang="sv-SE" sz="3200" i="0" dirty="0">
              <a:effectLst/>
              <a:latin typeface="Gotham Book"/>
            </a:endParaRPr>
          </a:p>
          <a:p>
            <a:pPr algn="l" fontAlgn="base">
              <a:buFont typeface="Arial" panose="020B0604020202020204" pitchFamily="34" charset="0"/>
              <a:buChar char="•"/>
            </a:pPr>
            <a:r>
              <a:rPr lang="sv-SE" sz="3200" i="0" dirty="0">
                <a:effectLst/>
                <a:latin typeface="Gotham Book"/>
              </a:rPr>
              <a:t> Vad kan du göra för att minska dina utgifter? </a:t>
            </a:r>
          </a:p>
          <a:p>
            <a:endParaRPr lang="sv-SE" dirty="0"/>
          </a:p>
        </p:txBody>
      </p:sp>
    </p:spTree>
    <p:extLst>
      <p:ext uri="{BB962C8B-B14F-4D97-AF65-F5344CB8AC3E}">
        <p14:creationId xmlns:p14="http://schemas.microsoft.com/office/powerpoint/2010/main" val="315226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6F1B794-BEAA-4F19-97DA-ABC1C947100D}"/>
              </a:ext>
            </a:extLst>
          </p:cNvPr>
          <p:cNvPicPr>
            <a:picLocks noChangeAspect="1"/>
          </p:cNvPicPr>
          <p:nvPr/>
        </p:nvPicPr>
        <p:blipFill>
          <a:blip r:embed="rId2"/>
          <a:stretch>
            <a:fillRect/>
          </a:stretch>
        </p:blipFill>
        <p:spPr>
          <a:xfrm>
            <a:off x="7532016" y="4315151"/>
            <a:ext cx="2466681" cy="2466681"/>
          </a:xfrm>
          <a:prstGeom prst="rect">
            <a:avLst/>
          </a:prstGeom>
        </p:spPr>
      </p:pic>
      <p:sp>
        <p:nvSpPr>
          <p:cNvPr id="2" name="Rubrik 1">
            <a:extLst>
              <a:ext uri="{FF2B5EF4-FFF2-40B4-BE49-F238E27FC236}">
                <a16:creationId xmlns:a16="http://schemas.microsoft.com/office/drawing/2014/main" id="{D49E6FE3-D151-4230-BD9B-CEB532E268A8}"/>
              </a:ext>
            </a:extLst>
          </p:cNvPr>
          <p:cNvSpPr>
            <a:spLocks noGrp="1"/>
          </p:cNvSpPr>
          <p:nvPr>
            <p:ph type="title"/>
          </p:nvPr>
        </p:nvSpPr>
        <p:spPr/>
        <p:txBody>
          <a:bodyPr/>
          <a:lstStyle/>
          <a:p>
            <a:r>
              <a:rPr lang="sv-SE" dirty="0"/>
              <a:t>Skatt</a:t>
            </a:r>
          </a:p>
        </p:txBody>
      </p:sp>
      <p:sp>
        <p:nvSpPr>
          <p:cNvPr id="3" name="Platshållare för innehåll 2">
            <a:extLst>
              <a:ext uri="{FF2B5EF4-FFF2-40B4-BE49-F238E27FC236}">
                <a16:creationId xmlns:a16="http://schemas.microsoft.com/office/drawing/2014/main" id="{34B5E761-0955-44AA-8997-8189FEFEDCB6}"/>
              </a:ext>
            </a:extLst>
          </p:cNvPr>
          <p:cNvSpPr>
            <a:spLocks noGrp="1"/>
          </p:cNvSpPr>
          <p:nvPr>
            <p:ph sz="half" idx="1"/>
          </p:nvPr>
        </p:nvSpPr>
        <p:spPr>
          <a:xfrm>
            <a:off x="1024126" y="1837765"/>
            <a:ext cx="7841967" cy="4471595"/>
          </a:xfrm>
        </p:spPr>
        <p:txBody>
          <a:bodyPr>
            <a:normAutofit lnSpcReduction="10000"/>
          </a:bodyPr>
          <a:lstStyle/>
          <a:p>
            <a:pPr algn="l" fontAlgn="base">
              <a:lnSpc>
                <a:spcPct val="110000"/>
              </a:lnSpc>
            </a:pPr>
            <a:r>
              <a:rPr lang="sv-SE" sz="3600" b="0" i="0" dirty="0">
                <a:effectLst/>
                <a:latin typeface="Gotham Book"/>
              </a:rPr>
              <a:t>Pengarna du betalar i skatt går till staten så att de kan betala ut bland annat barnbidrag, bostadsbidrag och sjukpenning. Skattepengarna betalar också för skolor, sjukvård, polis och bibliotek. </a:t>
            </a:r>
          </a:p>
          <a:p>
            <a:endParaRPr lang="sv-SE" dirty="0"/>
          </a:p>
        </p:txBody>
      </p:sp>
      <p:sp>
        <p:nvSpPr>
          <p:cNvPr id="4" name="Platshållare för innehåll 3">
            <a:extLst>
              <a:ext uri="{FF2B5EF4-FFF2-40B4-BE49-F238E27FC236}">
                <a16:creationId xmlns:a16="http://schemas.microsoft.com/office/drawing/2014/main" id="{CEAE66EF-8355-4F55-B492-159F48EA37A2}"/>
              </a:ext>
            </a:extLst>
          </p:cNvPr>
          <p:cNvSpPr>
            <a:spLocks noGrp="1"/>
          </p:cNvSpPr>
          <p:nvPr>
            <p:ph sz="half" idx="2"/>
          </p:nvPr>
        </p:nvSpPr>
        <p:spPr>
          <a:xfrm>
            <a:off x="9233645" y="1927411"/>
            <a:ext cx="1934227" cy="1936376"/>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sv-SE" dirty="0">
                <a:solidFill>
                  <a:schemeClr val="tx1"/>
                </a:solidFill>
              </a:rPr>
              <a:t>ORDLISTA</a:t>
            </a:r>
          </a:p>
          <a:p>
            <a:r>
              <a:rPr lang="sv-SE" b="1" i="0" dirty="0">
                <a:solidFill>
                  <a:schemeClr val="tx1"/>
                </a:solidFill>
                <a:effectLst/>
                <a:latin typeface="Gotham Bold"/>
              </a:rPr>
              <a:t>skatt:</a:t>
            </a:r>
            <a:r>
              <a:rPr lang="sv-SE" b="0" i="0" dirty="0">
                <a:solidFill>
                  <a:schemeClr val="tx1"/>
                </a:solidFill>
                <a:effectLst/>
                <a:latin typeface="Gotham Book"/>
              </a:rPr>
              <a:t> Pengar du betalar av din inkomst till stat och kommun.</a:t>
            </a:r>
            <a:endParaRPr lang="sv-SE" dirty="0">
              <a:solidFill>
                <a:schemeClr val="tx1"/>
              </a:solidFill>
            </a:endParaRPr>
          </a:p>
        </p:txBody>
      </p:sp>
    </p:spTree>
    <p:extLst>
      <p:ext uri="{BB962C8B-B14F-4D97-AF65-F5344CB8AC3E}">
        <p14:creationId xmlns:p14="http://schemas.microsoft.com/office/powerpoint/2010/main" val="286808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460A2D-623B-405F-A14D-C3BEFA12A77F}"/>
              </a:ext>
            </a:extLst>
          </p:cNvPr>
          <p:cNvSpPr>
            <a:spLocks noGrp="1"/>
          </p:cNvSpPr>
          <p:nvPr>
            <p:ph type="title"/>
          </p:nvPr>
        </p:nvSpPr>
        <p:spPr/>
        <p:txBody>
          <a:bodyPr/>
          <a:lstStyle/>
          <a:p>
            <a:r>
              <a:rPr lang="sv-SE" dirty="0"/>
              <a:t>PRATA</a:t>
            </a:r>
          </a:p>
        </p:txBody>
      </p:sp>
      <p:sp>
        <p:nvSpPr>
          <p:cNvPr id="3" name="Platshållare för innehåll 2">
            <a:extLst>
              <a:ext uri="{FF2B5EF4-FFF2-40B4-BE49-F238E27FC236}">
                <a16:creationId xmlns:a16="http://schemas.microsoft.com/office/drawing/2014/main" id="{DEB1E658-435F-45DF-A9D8-B692AE57754E}"/>
              </a:ext>
            </a:extLst>
          </p:cNvPr>
          <p:cNvSpPr>
            <a:spLocks noGrp="1"/>
          </p:cNvSpPr>
          <p:nvPr>
            <p:ph idx="1"/>
          </p:nvPr>
        </p:nvSpPr>
        <p:spPr>
          <a:xfrm>
            <a:off x="1024128" y="2286000"/>
            <a:ext cx="10352084" cy="4023360"/>
          </a:xfrm>
        </p:spPr>
        <p:txBody>
          <a:bodyPr/>
          <a:lstStyle/>
          <a:p>
            <a:pPr algn="l" fontAlgn="base">
              <a:buFont typeface="Arial" panose="020B0604020202020204" pitchFamily="34" charset="0"/>
              <a:buChar char="•"/>
            </a:pPr>
            <a:r>
              <a:rPr lang="sv-SE" sz="3600" i="0" dirty="0">
                <a:effectLst/>
                <a:latin typeface="Gotham Bold"/>
              </a:rPr>
              <a:t>Ska skatten vara olika för personer med höga och låga inkomster? Varför? Varför inte?</a:t>
            </a:r>
          </a:p>
          <a:p>
            <a:pPr fontAlgn="base">
              <a:buFont typeface="Arial" panose="020B0604020202020204" pitchFamily="34" charset="0"/>
              <a:buChar char="•"/>
            </a:pPr>
            <a:r>
              <a:rPr lang="sv-SE" sz="3600" i="0" dirty="0">
                <a:effectLst/>
                <a:latin typeface="Gotham Bold"/>
              </a:rPr>
              <a:t> </a:t>
            </a:r>
            <a:r>
              <a:rPr lang="sv-SE" sz="3600" dirty="0">
                <a:latin typeface="Gotham Bold"/>
              </a:rPr>
              <a:t>Tänk tillbaka på den här veckan. Vad i samhället har  du använt som betalas med skattepengar?</a:t>
            </a:r>
          </a:p>
          <a:p>
            <a:pPr algn="l" fontAlgn="base">
              <a:buFont typeface="Arial" panose="020B0604020202020204" pitchFamily="34" charset="0"/>
              <a:buChar char="•"/>
            </a:pPr>
            <a:endParaRPr lang="sv-SE" dirty="0"/>
          </a:p>
        </p:txBody>
      </p:sp>
    </p:spTree>
    <p:extLst>
      <p:ext uri="{BB962C8B-B14F-4D97-AF65-F5344CB8AC3E}">
        <p14:creationId xmlns:p14="http://schemas.microsoft.com/office/powerpoint/2010/main" val="162835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9E6FE3-D151-4230-BD9B-CEB532E268A8}"/>
              </a:ext>
            </a:extLst>
          </p:cNvPr>
          <p:cNvSpPr>
            <a:spLocks noGrp="1"/>
          </p:cNvSpPr>
          <p:nvPr>
            <p:ph type="title"/>
          </p:nvPr>
        </p:nvSpPr>
        <p:spPr/>
        <p:txBody>
          <a:bodyPr/>
          <a:lstStyle/>
          <a:p>
            <a:r>
              <a:rPr lang="sv-SE" dirty="0"/>
              <a:t>Moms</a:t>
            </a:r>
          </a:p>
        </p:txBody>
      </p:sp>
      <p:sp>
        <p:nvSpPr>
          <p:cNvPr id="3" name="Platshållare för innehåll 2">
            <a:extLst>
              <a:ext uri="{FF2B5EF4-FFF2-40B4-BE49-F238E27FC236}">
                <a16:creationId xmlns:a16="http://schemas.microsoft.com/office/drawing/2014/main" id="{34B5E761-0955-44AA-8997-8189FEFEDCB6}"/>
              </a:ext>
            </a:extLst>
          </p:cNvPr>
          <p:cNvSpPr>
            <a:spLocks noGrp="1"/>
          </p:cNvSpPr>
          <p:nvPr>
            <p:ph sz="half" idx="1"/>
          </p:nvPr>
        </p:nvSpPr>
        <p:spPr>
          <a:xfrm>
            <a:off x="1024126" y="1837765"/>
            <a:ext cx="7841967" cy="4471595"/>
          </a:xfrm>
        </p:spPr>
        <p:txBody>
          <a:bodyPr>
            <a:normAutofit lnSpcReduction="10000"/>
          </a:bodyPr>
          <a:lstStyle/>
          <a:p>
            <a:pPr algn="l" fontAlgn="base">
              <a:lnSpc>
                <a:spcPct val="110000"/>
              </a:lnSpc>
            </a:pPr>
            <a:r>
              <a:rPr lang="sv-SE" sz="3200" b="0" i="0" dirty="0">
                <a:effectLst/>
                <a:latin typeface="Gotham Book"/>
              </a:rPr>
              <a:t>Man kan betala skatt på olika sätt, till exempel skatt på lön. Du betalar även skatt när du köper en vara i en affär. Den skatten kallas moms. </a:t>
            </a:r>
          </a:p>
          <a:p>
            <a:endParaRPr lang="sv-SE" dirty="0"/>
          </a:p>
        </p:txBody>
      </p:sp>
      <p:sp>
        <p:nvSpPr>
          <p:cNvPr id="4" name="Platshållare för innehåll 3">
            <a:extLst>
              <a:ext uri="{FF2B5EF4-FFF2-40B4-BE49-F238E27FC236}">
                <a16:creationId xmlns:a16="http://schemas.microsoft.com/office/drawing/2014/main" id="{CEAE66EF-8355-4F55-B492-159F48EA37A2}"/>
              </a:ext>
            </a:extLst>
          </p:cNvPr>
          <p:cNvSpPr>
            <a:spLocks noGrp="1"/>
          </p:cNvSpPr>
          <p:nvPr>
            <p:ph sz="half" idx="2"/>
          </p:nvPr>
        </p:nvSpPr>
        <p:spPr>
          <a:xfrm>
            <a:off x="9233645" y="1918447"/>
            <a:ext cx="1934227" cy="1936376"/>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sv-SE" dirty="0">
                <a:solidFill>
                  <a:schemeClr val="tx1"/>
                </a:solidFill>
              </a:rPr>
              <a:t>ORDLISTA</a:t>
            </a:r>
          </a:p>
          <a:p>
            <a:r>
              <a:rPr lang="sv-SE" b="1" i="0" dirty="0">
                <a:solidFill>
                  <a:schemeClr val="tx1"/>
                </a:solidFill>
                <a:effectLst/>
                <a:latin typeface="Gotham Bold"/>
              </a:rPr>
              <a:t>skatt:</a:t>
            </a:r>
            <a:r>
              <a:rPr lang="sv-SE" b="0" i="0" dirty="0">
                <a:solidFill>
                  <a:schemeClr val="tx1"/>
                </a:solidFill>
                <a:effectLst/>
                <a:latin typeface="Gotham Book"/>
              </a:rPr>
              <a:t> Pengar du betalar av din inkomst till stat och kommun.</a:t>
            </a:r>
            <a:endParaRPr lang="sv-SE" dirty="0">
              <a:solidFill>
                <a:schemeClr val="tx1"/>
              </a:solidFill>
            </a:endParaRPr>
          </a:p>
        </p:txBody>
      </p:sp>
    </p:spTree>
    <p:extLst>
      <p:ext uri="{BB962C8B-B14F-4D97-AF65-F5344CB8AC3E}">
        <p14:creationId xmlns:p14="http://schemas.microsoft.com/office/powerpoint/2010/main" val="3540179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2752AB-9497-4F00-A3D8-052E9B42210E}"/>
              </a:ext>
            </a:extLst>
          </p:cNvPr>
          <p:cNvSpPr>
            <a:spLocks noGrp="1"/>
          </p:cNvSpPr>
          <p:nvPr>
            <p:ph type="title"/>
          </p:nvPr>
        </p:nvSpPr>
        <p:spPr/>
        <p:txBody>
          <a:bodyPr/>
          <a:lstStyle/>
          <a:p>
            <a:r>
              <a:rPr lang="sv-SE" dirty="0"/>
              <a:t>Vilka momssatser finns i Sverige?</a:t>
            </a:r>
          </a:p>
        </p:txBody>
      </p:sp>
      <p:sp>
        <p:nvSpPr>
          <p:cNvPr id="6" name="Platshållare för innehåll 5">
            <a:extLst>
              <a:ext uri="{FF2B5EF4-FFF2-40B4-BE49-F238E27FC236}">
                <a16:creationId xmlns:a16="http://schemas.microsoft.com/office/drawing/2014/main" id="{A52E39D9-82C3-4D08-841F-8D391D4FC50E}"/>
              </a:ext>
            </a:extLst>
          </p:cNvPr>
          <p:cNvSpPr>
            <a:spLocks noGrp="1"/>
          </p:cNvSpPr>
          <p:nvPr>
            <p:ph idx="1"/>
          </p:nvPr>
        </p:nvSpPr>
        <p:spPr/>
        <p:txBody>
          <a:bodyPr>
            <a:normAutofit/>
          </a:bodyPr>
          <a:lstStyle/>
          <a:p>
            <a:r>
              <a:rPr lang="sv-SE" sz="4800" b="0" i="0" dirty="0">
                <a:solidFill>
                  <a:srgbClr val="101828"/>
                </a:solidFill>
                <a:effectLst/>
                <a:latin typeface="DM Sans"/>
              </a:rPr>
              <a:t>I Sverige finns tre nivåer av moms: 25 %, 12 % och 6 %. Det finns även varor och tjänster som är helt momsfria såsom sjukvård, tandvård och banktjänster.</a:t>
            </a:r>
            <a:endParaRPr lang="sv-SE" sz="4800" dirty="0"/>
          </a:p>
        </p:txBody>
      </p:sp>
    </p:spTree>
    <p:extLst>
      <p:ext uri="{BB962C8B-B14F-4D97-AF65-F5344CB8AC3E}">
        <p14:creationId xmlns:p14="http://schemas.microsoft.com/office/powerpoint/2010/main" val="277650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2752AB-9497-4F00-A3D8-052E9B42210E}"/>
              </a:ext>
            </a:extLst>
          </p:cNvPr>
          <p:cNvSpPr>
            <a:spLocks noGrp="1"/>
          </p:cNvSpPr>
          <p:nvPr>
            <p:ph type="title"/>
          </p:nvPr>
        </p:nvSpPr>
        <p:spPr/>
        <p:txBody>
          <a:bodyPr/>
          <a:lstStyle/>
          <a:p>
            <a:r>
              <a:rPr lang="sv-SE" dirty="0"/>
              <a:t>Vilka momssatser finns i Sverige?</a:t>
            </a:r>
          </a:p>
        </p:txBody>
      </p:sp>
      <p:sp>
        <p:nvSpPr>
          <p:cNvPr id="6" name="Platshållare för innehåll 5">
            <a:extLst>
              <a:ext uri="{FF2B5EF4-FFF2-40B4-BE49-F238E27FC236}">
                <a16:creationId xmlns:a16="http://schemas.microsoft.com/office/drawing/2014/main" id="{A52E39D9-82C3-4D08-841F-8D391D4FC50E}"/>
              </a:ext>
            </a:extLst>
          </p:cNvPr>
          <p:cNvSpPr>
            <a:spLocks noGrp="1"/>
          </p:cNvSpPr>
          <p:nvPr>
            <p:ph idx="1"/>
          </p:nvPr>
        </p:nvSpPr>
        <p:spPr/>
        <p:txBody>
          <a:bodyPr>
            <a:normAutofit fontScale="70000" lnSpcReduction="20000"/>
          </a:bodyPr>
          <a:lstStyle/>
          <a:p>
            <a:pPr algn="l">
              <a:lnSpc>
                <a:spcPct val="120000"/>
              </a:lnSpc>
            </a:pPr>
            <a:r>
              <a:rPr lang="sv-SE" sz="6500" b="0" i="0" dirty="0">
                <a:solidFill>
                  <a:srgbClr val="101828"/>
                </a:solidFill>
                <a:effectLst/>
                <a:latin typeface="DM Sans"/>
              </a:rPr>
              <a:t>Moms på 25 % är det vanligaste i Sverige.</a:t>
            </a:r>
          </a:p>
          <a:p>
            <a:pPr algn="l">
              <a:lnSpc>
                <a:spcPct val="120000"/>
              </a:lnSpc>
            </a:pPr>
            <a:r>
              <a:rPr lang="sv-SE" sz="4000" b="1" i="0" dirty="0">
                <a:solidFill>
                  <a:srgbClr val="101828"/>
                </a:solidFill>
                <a:effectLst/>
                <a:latin typeface="DM Sans"/>
              </a:rPr>
              <a:t>Exempel på varor/tjänster med 25 % moms:</a:t>
            </a:r>
          </a:p>
          <a:p>
            <a:pPr algn="l">
              <a:buFont typeface="Arial" panose="020B0604020202020204" pitchFamily="34" charset="0"/>
              <a:buChar char="•"/>
            </a:pPr>
            <a:r>
              <a:rPr lang="sv-SE" sz="4000" b="0" i="0" dirty="0">
                <a:solidFill>
                  <a:srgbClr val="101828"/>
                </a:solidFill>
                <a:effectLst/>
                <a:latin typeface="DM Sans"/>
              </a:rPr>
              <a:t>Elektronik och teknikprodukter </a:t>
            </a:r>
          </a:p>
          <a:p>
            <a:pPr algn="l">
              <a:buFont typeface="Arial" panose="020B0604020202020204" pitchFamily="34" charset="0"/>
              <a:buChar char="•"/>
            </a:pPr>
            <a:r>
              <a:rPr lang="sv-SE" sz="4000" b="0" i="0" dirty="0">
                <a:solidFill>
                  <a:srgbClr val="101828"/>
                </a:solidFill>
                <a:effectLst/>
                <a:latin typeface="DM Sans"/>
              </a:rPr>
              <a:t>Kläder och heminredning </a:t>
            </a:r>
          </a:p>
          <a:p>
            <a:pPr algn="l">
              <a:buFont typeface="Arial" panose="020B0604020202020204" pitchFamily="34" charset="0"/>
              <a:buChar char="•"/>
            </a:pPr>
            <a:r>
              <a:rPr lang="sv-SE" sz="4000" b="0" i="0" dirty="0">
                <a:solidFill>
                  <a:srgbClr val="101828"/>
                </a:solidFill>
                <a:effectLst/>
                <a:latin typeface="DM Sans"/>
              </a:rPr>
              <a:t>Bygg- och hantverkstjänster </a:t>
            </a:r>
          </a:p>
          <a:p>
            <a:pPr algn="l">
              <a:buFont typeface="Arial" panose="020B0604020202020204" pitchFamily="34" charset="0"/>
              <a:buChar char="•"/>
            </a:pPr>
            <a:r>
              <a:rPr lang="sv-SE" sz="4000" b="0" i="0" dirty="0">
                <a:solidFill>
                  <a:srgbClr val="101828"/>
                </a:solidFill>
                <a:effectLst/>
                <a:latin typeface="DM Sans"/>
              </a:rPr>
              <a:t>Skönhets- och hälsotjänster </a:t>
            </a:r>
          </a:p>
        </p:txBody>
      </p:sp>
    </p:spTree>
    <p:extLst>
      <p:ext uri="{BB962C8B-B14F-4D97-AF65-F5344CB8AC3E}">
        <p14:creationId xmlns:p14="http://schemas.microsoft.com/office/powerpoint/2010/main" val="257530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9929D-A1F9-42A7-92C5-B3AE44D8A25A}"/>
              </a:ext>
            </a:extLst>
          </p:cNvPr>
          <p:cNvSpPr>
            <a:spLocks noGrp="1"/>
          </p:cNvSpPr>
          <p:nvPr>
            <p:ph type="title"/>
          </p:nvPr>
        </p:nvSpPr>
        <p:spPr/>
        <p:txBody>
          <a:bodyPr/>
          <a:lstStyle/>
          <a:p>
            <a:r>
              <a:rPr lang="sv-SE" dirty="0"/>
              <a:t>Ordlista</a:t>
            </a:r>
          </a:p>
        </p:txBody>
      </p:sp>
      <p:sp>
        <p:nvSpPr>
          <p:cNvPr id="3" name="Platshållare för innehåll 2">
            <a:extLst>
              <a:ext uri="{FF2B5EF4-FFF2-40B4-BE49-F238E27FC236}">
                <a16:creationId xmlns:a16="http://schemas.microsoft.com/office/drawing/2014/main" id="{049AE2C1-C665-4FFA-8A83-658C0C875E2A}"/>
              </a:ext>
            </a:extLst>
          </p:cNvPr>
          <p:cNvSpPr>
            <a:spLocks noGrp="1"/>
          </p:cNvSpPr>
          <p:nvPr>
            <p:ph sz="half" idx="1"/>
          </p:nvPr>
        </p:nvSpPr>
        <p:spPr>
          <a:xfrm>
            <a:off x="1024127" y="2644588"/>
            <a:ext cx="4754880" cy="3664772"/>
          </a:xfrm>
        </p:spPr>
        <p:txBody>
          <a:bodyPr>
            <a:normAutofit/>
          </a:bodyPr>
          <a:lstStyle/>
          <a:p>
            <a:pPr algn="l" fontAlgn="base"/>
            <a:r>
              <a:rPr lang="sv-SE" b="1" dirty="0">
                <a:latin typeface="Gotham Bold"/>
              </a:rPr>
              <a:t>a</a:t>
            </a:r>
            <a:r>
              <a:rPr lang="sv-SE" b="1" dirty="0">
                <a:effectLst/>
                <a:latin typeface="Gotham Bold"/>
              </a:rPr>
              <a:t>vgift</a:t>
            </a:r>
            <a:r>
              <a:rPr lang="sv-SE" dirty="0">
                <a:effectLst/>
                <a:latin typeface="Gotham Book"/>
              </a:rPr>
              <a:t> </a:t>
            </a:r>
          </a:p>
          <a:p>
            <a:pPr algn="l" fontAlgn="base"/>
            <a:r>
              <a:rPr lang="sv-SE" b="1" dirty="0">
                <a:latin typeface="Gotham Bold"/>
              </a:rPr>
              <a:t>b</a:t>
            </a:r>
            <a:r>
              <a:rPr lang="sv-SE" b="1" dirty="0">
                <a:effectLst/>
                <a:latin typeface="Gotham Bold"/>
              </a:rPr>
              <a:t>idrag</a:t>
            </a:r>
            <a:r>
              <a:rPr lang="sv-SE" dirty="0">
                <a:effectLst/>
                <a:latin typeface="Gotham Book"/>
              </a:rPr>
              <a:t> </a:t>
            </a:r>
          </a:p>
          <a:p>
            <a:pPr algn="l" fontAlgn="base"/>
            <a:r>
              <a:rPr lang="sv-SE" b="1" dirty="0">
                <a:latin typeface="Gotham Bold"/>
              </a:rPr>
              <a:t>b</a:t>
            </a:r>
            <a:r>
              <a:rPr lang="sv-SE" b="1" dirty="0">
                <a:effectLst/>
                <a:latin typeface="Gotham Bold"/>
              </a:rPr>
              <a:t>udget</a:t>
            </a:r>
            <a:r>
              <a:rPr lang="sv-SE" dirty="0">
                <a:effectLst/>
                <a:latin typeface="Gotham Book"/>
              </a:rPr>
              <a:t> </a:t>
            </a:r>
            <a:endParaRPr lang="sv-SE" dirty="0">
              <a:latin typeface="Gotham Book"/>
            </a:endParaRPr>
          </a:p>
          <a:p>
            <a:pPr algn="l" fontAlgn="base"/>
            <a:r>
              <a:rPr lang="sv-SE" b="1" dirty="0">
                <a:latin typeface="Gotham Bold"/>
              </a:rPr>
              <a:t>f</a:t>
            </a:r>
            <a:r>
              <a:rPr lang="sv-SE" b="1" dirty="0">
                <a:effectLst/>
                <a:latin typeface="Gotham Bold"/>
              </a:rPr>
              <a:t>asta kostnader </a:t>
            </a:r>
          </a:p>
          <a:p>
            <a:pPr algn="l" fontAlgn="base"/>
            <a:r>
              <a:rPr lang="sv-SE" b="1" dirty="0">
                <a:latin typeface="Gotham Bold"/>
              </a:rPr>
              <a:t>i</a:t>
            </a:r>
            <a:r>
              <a:rPr lang="sv-SE" b="1" dirty="0">
                <a:effectLst/>
                <a:latin typeface="Gotham Bold"/>
              </a:rPr>
              <a:t>nkomst</a:t>
            </a:r>
            <a:r>
              <a:rPr lang="sv-SE" dirty="0">
                <a:effectLst/>
                <a:latin typeface="Gotham Book"/>
              </a:rPr>
              <a:t> </a:t>
            </a:r>
          </a:p>
          <a:p>
            <a:pPr algn="l" fontAlgn="base"/>
            <a:r>
              <a:rPr lang="sv-SE" b="1" dirty="0">
                <a:latin typeface="Gotham Bold"/>
              </a:rPr>
              <a:t>m</a:t>
            </a:r>
            <a:r>
              <a:rPr lang="sv-SE" b="1" dirty="0">
                <a:effectLst/>
                <a:latin typeface="Gotham Bold"/>
              </a:rPr>
              <a:t>ynt</a:t>
            </a:r>
            <a:r>
              <a:rPr lang="sv-SE" dirty="0">
                <a:effectLst/>
                <a:latin typeface="Gotham Book"/>
              </a:rPr>
              <a:t> </a:t>
            </a:r>
          </a:p>
          <a:p>
            <a:pPr algn="l" fontAlgn="base"/>
            <a:r>
              <a:rPr lang="sv-SE" b="1" dirty="0">
                <a:latin typeface="Gotham Bold"/>
              </a:rPr>
              <a:t>p</a:t>
            </a:r>
            <a:r>
              <a:rPr lang="sv-SE" b="1" dirty="0">
                <a:effectLst/>
                <a:latin typeface="Gotham Bold"/>
              </a:rPr>
              <a:t>lånbok</a:t>
            </a:r>
            <a:r>
              <a:rPr lang="sv-SE" dirty="0">
                <a:effectLst/>
                <a:latin typeface="Gotham Book"/>
              </a:rPr>
              <a:t> </a:t>
            </a:r>
            <a:endParaRPr lang="sv-SE" dirty="0"/>
          </a:p>
        </p:txBody>
      </p:sp>
      <p:sp>
        <p:nvSpPr>
          <p:cNvPr id="4" name="Platshållare för innehåll 3">
            <a:extLst>
              <a:ext uri="{FF2B5EF4-FFF2-40B4-BE49-F238E27FC236}">
                <a16:creationId xmlns:a16="http://schemas.microsoft.com/office/drawing/2014/main" id="{75D6FD56-042E-42B0-9328-1603B09D1993}"/>
              </a:ext>
            </a:extLst>
          </p:cNvPr>
          <p:cNvSpPr>
            <a:spLocks noGrp="1"/>
          </p:cNvSpPr>
          <p:nvPr>
            <p:ph sz="half" idx="2"/>
          </p:nvPr>
        </p:nvSpPr>
        <p:spPr>
          <a:xfrm>
            <a:off x="5989320" y="2644586"/>
            <a:ext cx="4754880" cy="3664773"/>
          </a:xfrm>
        </p:spPr>
        <p:txBody>
          <a:bodyPr>
            <a:normAutofit/>
          </a:bodyPr>
          <a:lstStyle/>
          <a:p>
            <a:pPr fontAlgn="base"/>
            <a:r>
              <a:rPr lang="sv-SE" b="1" dirty="0">
                <a:latin typeface="Gotham Bold"/>
              </a:rPr>
              <a:t>r</a:t>
            </a:r>
            <a:r>
              <a:rPr lang="sv-SE" b="1" dirty="0">
                <a:effectLst/>
                <a:latin typeface="Gotham Bold"/>
              </a:rPr>
              <a:t>örliga kostnader </a:t>
            </a:r>
          </a:p>
          <a:p>
            <a:pPr fontAlgn="base"/>
            <a:r>
              <a:rPr lang="sv-SE" b="1" dirty="0">
                <a:latin typeface="Gotham Bold"/>
              </a:rPr>
              <a:t>s</a:t>
            </a:r>
            <a:r>
              <a:rPr lang="sv-SE" b="1" dirty="0">
                <a:effectLst/>
                <a:latin typeface="Gotham Bold"/>
              </a:rPr>
              <a:t>akna</a:t>
            </a:r>
            <a:r>
              <a:rPr lang="sv-SE" dirty="0">
                <a:effectLst/>
                <a:latin typeface="Gotham Book"/>
              </a:rPr>
              <a:t> </a:t>
            </a:r>
          </a:p>
          <a:p>
            <a:pPr fontAlgn="base"/>
            <a:r>
              <a:rPr lang="sv-SE" b="1" dirty="0">
                <a:latin typeface="Gotham Bold"/>
              </a:rPr>
              <a:t>s</a:t>
            </a:r>
            <a:r>
              <a:rPr lang="sv-SE" b="1" dirty="0">
                <a:effectLst/>
                <a:latin typeface="Gotham Bold"/>
              </a:rPr>
              <a:t>edlar</a:t>
            </a:r>
            <a:r>
              <a:rPr lang="sv-SE" dirty="0">
                <a:effectLst/>
                <a:latin typeface="Gotham Book"/>
              </a:rPr>
              <a:t> </a:t>
            </a:r>
          </a:p>
          <a:p>
            <a:pPr fontAlgn="base"/>
            <a:r>
              <a:rPr lang="sv-SE" b="1" dirty="0">
                <a:latin typeface="Gotham Bold"/>
              </a:rPr>
              <a:t>s</a:t>
            </a:r>
            <a:r>
              <a:rPr lang="sv-SE" b="1" dirty="0">
                <a:effectLst/>
                <a:latin typeface="Gotham Bold"/>
              </a:rPr>
              <a:t>katt</a:t>
            </a:r>
            <a:r>
              <a:rPr lang="sv-SE" dirty="0">
                <a:effectLst/>
                <a:latin typeface="Gotham Book"/>
              </a:rPr>
              <a:t> </a:t>
            </a:r>
          </a:p>
          <a:p>
            <a:pPr fontAlgn="base"/>
            <a:r>
              <a:rPr lang="sv-SE" b="1" dirty="0">
                <a:latin typeface="Gotham Bold"/>
              </a:rPr>
              <a:t>t</a:t>
            </a:r>
            <a:r>
              <a:rPr lang="sv-SE" b="1" dirty="0">
                <a:effectLst/>
                <a:latin typeface="Gotham Bold"/>
              </a:rPr>
              <a:t>otalt</a:t>
            </a:r>
            <a:r>
              <a:rPr lang="sv-SE" dirty="0">
                <a:effectLst/>
                <a:latin typeface="Gotham Book"/>
              </a:rPr>
              <a:t> </a:t>
            </a:r>
          </a:p>
          <a:p>
            <a:pPr fontAlgn="base"/>
            <a:r>
              <a:rPr lang="sv-SE" b="1" dirty="0">
                <a:latin typeface="Gotham Bold"/>
              </a:rPr>
              <a:t>u</a:t>
            </a:r>
            <a:r>
              <a:rPr lang="sv-SE" b="1" dirty="0">
                <a:effectLst/>
                <a:latin typeface="Gotham Bold"/>
              </a:rPr>
              <a:t>tgift</a:t>
            </a:r>
            <a:r>
              <a:rPr lang="sv-SE" dirty="0">
                <a:effectLst/>
                <a:latin typeface="Gotham Book"/>
              </a:rPr>
              <a:t> </a:t>
            </a:r>
            <a:endParaRPr lang="sv-SE" dirty="0"/>
          </a:p>
        </p:txBody>
      </p:sp>
      <p:sp>
        <p:nvSpPr>
          <p:cNvPr id="5" name="textruta 4">
            <a:extLst>
              <a:ext uri="{FF2B5EF4-FFF2-40B4-BE49-F238E27FC236}">
                <a16:creationId xmlns:a16="http://schemas.microsoft.com/office/drawing/2014/main" id="{22922171-869B-44ED-AA6F-8441BF2424DA}"/>
              </a:ext>
            </a:extLst>
          </p:cNvPr>
          <p:cNvSpPr txBox="1"/>
          <p:nvPr/>
        </p:nvSpPr>
        <p:spPr>
          <a:xfrm>
            <a:off x="1024127" y="1823222"/>
            <a:ext cx="5645614" cy="523220"/>
          </a:xfrm>
          <a:prstGeom prst="rect">
            <a:avLst/>
          </a:prstGeom>
          <a:noFill/>
        </p:spPr>
        <p:txBody>
          <a:bodyPr wrap="square" rtlCol="0">
            <a:spAutoFit/>
          </a:bodyPr>
          <a:lstStyle/>
          <a:p>
            <a:r>
              <a:rPr lang="sv-SE" sz="2800" dirty="0"/>
              <a:t>Översätt orden till ditt modersmål</a:t>
            </a:r>
          </a:p>
        </p:txBody>
      </p:sp>
    </p:spTree>
    <p:extLst>
      <p:ext uri="{BB962C8B-B14F-4D97-AF65-F5344CB8AC3E}">
        <p14:creationId xmlns:p14="http://schemas.microsoft.com/office/powerpoint/2010/main" val="292310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2752AB-9497-4F00-A3D8-052E9B42210E}"/>
              </a:ext>
            </a:extLst>
          </p:cNvPr>
          <p:cNvSpPr>
            <a:spLocks noGrp="1"/>
          </p:cNvSpPr>
          <p:nvPr>
            <p:ph type="title"/>
          </p:nvPr>
        </p:nvSpPr>
        <p:spPr/>
        <p:txBody>
          <a:bodyPr/>
          <a:lstStyle/>
          <a:p>
            <a:r>
              <a:rPr lang="sv-SE" dirty="0"/>
              <a:t>Vilka momssatser finns i Sverige?</a:t>
            </a:r>
          </a:p>
        </p:txBody>
      </p:sp>
      <p:sp>
        <p:nvSpPr>
          <p:cNvPr id="6" name="Platshållare för innehåll 5">
            <a:extLst>
              <a:ext uri="{FF2B5EF4-FFF2-40B4-BE49-F238E27FC236}">
                <a16:creationId xmlns:a16="http://schemas.microsoft.com/office/drawing/2014/main" id="{A52E39D9-82C3-4D08-841F-8D391D4FC50E}"/>
              </a:ext>
            </a:extLst>
          </p:cNvPr>
          <p:cNvSpPr>
            <a:spLocks noGrp="1"/>
          </p:cNvSpPr>
          <p:nvPr>
            <p:ph idx="1"/>
          </p:nvPr>
        </p:nvSpPr>
        <p:spPr/>
        <p:txBody>
          <a:bodyPr>
            <a:normAutofit/>
          </a:bodyPr>
          <a:lstStyle/>
          <a:p>
            <a:pPr algn="l"/>
            <a:r>
              <a:rPr lang="sv-SE" sz="3200" b="0" i="0" dirty="0">
                <a:solidFill>
                  <a:srgbClr val="101828"/>
                </a:solidFill>
                <a:effectLst/>
                <a:latin typeface="DM Sans"/>
              </a:rPr>
              <a:t>Syftet med denna lägre moms på 12 % är att hålla priserna nere på sådant som är nödvändigt för hushåll och samhälle. </a:t>
            </a:r>
          </a:p>
          <a:p>
            <a:pPr algn="l"/>
            <a:r>
              <a:rPr lang="sv-SE" sz="2600" b="1" i="0" dirty="0">
                <a:solidFill>
                  <a:srgbClr val="101828"/>
                </a:solidFill>
                <a:effectLst/>
                <a:latin typeface="DM Sans"/>
              </a:rPr>
              <a:t>Exempel på varor/tjänster med  12 % moms:</a:t>
            </a:r>
            <a:endParaRPr lang="sv-SE" sz="4000" b="0" i="0" dirty="0">
              <a:solidFill>
                <a:srgbClr val="101828"/>
              </a:solidFill>
              <a:effectLst/>
              <a:latin typeface="DM Sans"/>
            </a:endParaRPr>
          </a:p>
          <a:p>
            <a:pPr algn="l">
              <a:buFont typeface="Arial" panose="020B0604020202020204" pitchFamily="34" charset="0"/>
              <a:buChar char="•"/>
            </a:pPr>
            <a:r>
              <a:rPr lang="sv-SE" b="0" i="0" dirty="0">
                <a:solidFill>
                  <a:srgbClr val="101828"/>
                </a:solidFill>
                <a:effectLst/>
                <a:latin typeface="DM Sans"/>
              </a:rPr>
              <a:t>Matvaror i butik </a:t>
            </a:r>
          </a:p>
          <a:p>
            <a:pPr algn="l">
              <a:buFont typeface="Arial" panose="020B0604020202020204" pitchFamily="34" charset="0"/>
              <a:buChar char="•"/>
            </a:pPr>
            <a:r>
              <a:rPr lang="sv-SE" b="0" i="0" dirty="0">
                <a:solidFill>
                  <a:srgbClr val="101828"/>
                </a:solidFill>
                <a:effectLst/>
                <a:latin typeface="DM Sans"/>
              </a:rPr>
              <a:t>Restaurangmat </a:t>
            </a:r>
          </a:p>
          <a:p>
            <a:pPr algn="l">
              <a:buFont typeface="Arial" panose="020B0604020202020204" pitchFamily="34" charset="0"/>
              <a:buChar char="•"/>
            </a:pPr>
            <a:r>
              <a:rPr lang="sv-SE" b="0" i="0" dirty="0">
                <a:solidFill>
                  <a:srgbClr val="101828"/>
                </a:solidFill>
                <a:effectLst/>
                <a:latin typeface="DM Sans"/>
              </a:rPr>
              <a:t>Hotell</a:t>
            </a:r>
          </a:p>
        </p:txBody>
      </p:sp>
    </p:spTree>
    <p:extLst>
      <p:ext uri="{BB962C8B-B14F-4D97-AF65-F5344CB8AC3E}">
        <p14:creationId xmlns:p14="http://schemas.microsoft.com/office/powerpoint/2010/main" val="1337316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72752AB-9497-4F00-A3D8-052E9B42210E}"/>
              </a:ext>
            </a:extLst>
          </p:cNvPr>
          <p:cNvSpPr>
            <a:spLocks noGrp="1"/>
          </p:cNvSpPr>
          <p:nvPr>
            <p:ph type="title"/>
          </p:nvPr>
        </p:nvSpPr>
        <p:spPr/>
        <p:txBody>
          <a:bodyPr/>
          <a:lstStyle/>
          <a:p>
            <a:r>
              <a:rPr lang="sv-SE" dirty="0"/>
              <a:t>Vilka momssatser finns i Sverige?</a:t>
            </a:r>
          </a:p>
        </p:txBody>
      </p:sp>
      <p:sp>
        <p:nvSpPr>
          <p:cNvPr id="6" name="Platshållare för innehåll 5">
            <a:extLst>
              <a:ext uri="{FF2B5EF4-FFF2-40B4-BE49-F238E27FC236}">
                <a16:creationId xmlns:a16="http://schemas.microsoft.com/office/drawing/2014/main" id="{A52E39D9-82C3-4D08-841F-8D391D4FC50E}"/>
              </a:ext>
            </a:extLst>
          </p:cNvPr>
          <p:cNvSpPr>
            <a:spLocks noGrp="1"/>
          </p:cNvSpPr>
          <p:nvPr>
            <p:ph idx="1"/>
          </p:nvPr>
        </p:nvSpPr>
        <p:spPr/>
        <p:txBody>
          <a:bodyPr>
            <a:normAutofit fontScale="62500" lnSpcReduction="20000"/>
          </a:bodyPr>
          <a:lstStyle/>
          <a:p>
            <a:pPr algn="l">
              <a:lnSpc>
                <a:spcPct val="120000"/>
              </a:lnSpc>
            </a:pPr>
            <a:r>
              <a:rPr lang="sv-SE" sz="4000" b="0" i="0" dirty="0">
                <a:solidFill>
                  <a:srgbClr val="101828"/>
                </a:solidFill>
                <a:effectLst/>
                <a:latin typeface="DM Sans"/>
              </a:rPr>
              <a:t>Momsen på 6 % är den lägsta och används för att stödja kultur, utbildning, idrott och kollektivtrafik. </a:t>
            </a:r>
          </a:p>
          <a:p>
            <a:pPr algn="l"/>
            <a:r>
              <a:rPr lang="sv-SE" sz="3500" b="1" i="0" dirty="0">
                <a:solidFill>
                  <a:srgbClr val="101828"/>
                </a:solidFill>
                <a:effectLst/>
                <a:latin typeface="DM Sans"/>
              </a:rPr>
              <a:t>Exempel på varor/tjänster med 6 % moms:</a:t>
            </a:r>
            <a:endParaRPr lang="sv-SE" sz="3500" b="0" i="0" dirty="0">
              <a:solidFill>
                <a:srgbClr val="101828"/>
              </a:solidFill>
              <a:effectLst/>
              <a:latin typeface="DM Sans"/>
            </a:endParaRPr>
          </a:p>
          <a:p>
            <a:pPr algn="l">
              <a:buFont typeface="Arial" panose="020B0604020202020204" pitchFamily="34" charset="0"/>
              <a:buChar char="•"/>
            </a:pPr>
            <a:r>
              <a:rPr lang="sv-SE" sz="3500" b="0" i="0" dirty="0">
                <a:solidFill>
                  <a:srgbClr val="101828"/>
                </a:solidFill>
                <a:effectLst/>
                <a:latin typeface="DM Sans"/>
              </a:rPr>
              <a:t>Böcker</a:t>
            </a:r>
          </a:p>
          <a:p>
            <a:pPr algn="l">
              <a:buFont typeface="Arial" panose="020B0604020202020204" pitchFamily="34" charset="0"/>
              <a:buChar char="•"/>
            </a:pPr>
            <a:r>
              <a:rPr lang="sv-SE" sz="3500" b="0" i="0" dirty="0">
                <a:solidFill>
                  <a:srgbClr val="101828"/>
                </a:solidFill>
                <a:effectLst/>
                <a:latin typeface="DM Sans"/>
              </a:rPr>
              <a:t>Tidningar</a:t>
            </a:r>
          </a:p>
          <a:p>
            <a:pPr algn="l">
              <a:buFont typeface="Arial" panose="020B0604020202020204" pitchFamily="34" charset="0"/>
              <a:buChar char="•"/>
            </a:pPr>
            <a:r>
              <a:rPr lang="sv-SE" sz="3500" b="0" i="0" dirty="0">
                <a:solidFill>
                  <a:srgbClr val="101828"/>
                </a:solidFill>
                <a:effectLst/>
                <a:latin typeface="DM Sans"/>
              </a:rPr>
              <a:t>Teater-, konsert- och biobiljetter </a:t>
            </a:r>
          </a:p>
          <a:p>
            <a:pPr algn="l">
              <a:buFont typeface="Arial" panose="020B0604020202020204" pitchFamily="34" charset="0"/>
              <a:buChar char="•"/>
            </a:pPr>
            <a:r>
              <a:rPr lang="sv-SE" sz="3500" b="0" i="0" dirty="0">
                <a:solidFill>
                  <a:srgbClr val="101828"/>
                </a:solidFill>
                <a:effectLst/>
                <a:latin typeface="DM Sans"/>
              </a:rPr>
              <a:t>Kollektivtrafik (tåg, buss, tunnelbana) </a:t>
            </a:r>
          </a:p>
          <a:p>
            <a:pPr algn="l">
              <a:buFont typeface="Arial" panose="020B0604020202020204" pitchFamily="34" charset="0"/>
              <a:buChar char="•"/>
            </a:pPr>
            <a:r>
              <a:rPr lang="sv-SE" sz="3500" b="0" i="0" dirty="0">
                <a:solidFill>
                  <a:srgbClr val="101828"/>
                </a:solidFill>
                <a:effectLst/>
                <a:latin typeface="DM Sans"/>
              </a:rPr>
              <a:t>Idrottsverksamhet och deltagaravgifter </a:t>
            </a:r>
          </a:p>
          <a:p>
            <a:pPr algn="l">
              <a:buFont typeface="Arial" panose="020B0604020202020204" pitchFamily="34" charset="0"/>
              <a:buChar char="•"/>
            </a:pPr>
            <a:r>
              <a:rPr lang="sv-SE" sz="3500" b="0" i="0" dirty="0">
                <a:solidFill>
                  <a:srgbClr val="101828"/>
                </a:solidFill>
                <a:effectLst/>
                <a:latin typeface="DM Sans"/>
              </a:rPr>
              <a:t>Museum</a:t>
            </a:r>
          </a:p>
        </p:txBody>
      </p:sp>
    </p:spTree>
    <p:extLst>
      <p:ext uri="{BB962C8B-B14F-4D97-AF65-F5344CB8AC3E}">
        <p14:creationId xmlns:p14="http://schemas.microsoft.com/office/powerpoint/2010/main" val="231490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9E6FE3-D151-4230-BD9B-CEB532E268A8}"/>
              </a:ext>
            </a:extLst>
          </p:cNvPr>
          <p:cNvSpPr>
            <a:spLocks noGrp="1"/>
          </p:cNvSpPr>
          <p:nvPr>
            <p:ph type="title"/>
          </p:nvPr>
        </p:nvSpPr>
        <p:spPr/>
        <p:txBody>
          <a:bodyPr/>
          <a:lstStyle/>
          <a:p>
            <a:r>
              <a:rPr lang="sv-SE" dirty="0"/>
              <a:t>Skatt</a:t>
            </a:r>
          </a:p>
        </p:txBody>
      </p:sp>
      <p:sp>
        <p:nvSpPr>
          <p:cNvPr id="3" name="Platshållare för innehåll 2">
            <a:extLst>
              <a:ext uri="{FF2B5EF4-FFF2-40B4-BE49-F238E27FC236}">
                <a16:creationId xmlns:a16="http://schemas.microsoft.com/office/drawing/2014/main" id="{34B5E761-0955-44AA-8997-8189FEFEDCB6}"/>
              </a:ext>
            </a:extLst>
          </p:cNvPr>
          <p:cNvSpPr>
            <a:spLocks noGrp="1"/>
          </p:cNvSpPr>
          <p:nvPr>
            <p:ph sz="half" idx="1"/>
          </p:nvPr>
        </p:nvSpPr>
        <p:spPr>
          <a:xfrm>
            <a:off x="1024126" y="1837765"/>
            <a:ext cx="7841967" cy="4471595"/>
          </a:xfrm>
        </p:spPr>
        <p:txBody>
          <a:bodyPr>
            <a:normAutofit lnSpcReduction="10000"/>
          </a:bodyPr>
          <a:lstStyle/>
          <a:p>
            <a:pPr algn="l" fontAlgn="base">
              <a:lnSpc>
                <a:spcPct val="110000"/>
              </a:lnSpc>
            </a:pPr>
            <a:r>
              <a:rPr lang="sv-SE" sz="3200" b="0" i="0" dirty="0">
                <a:effectLst/>
                <a:latin typeface="Gotham Book"/>
              </a:rPr>
              <a:t>På några varor finns en speciell skatt, till exempel på alkohol, bensin och tobak.</a:t>
            </a:r>
          </a:p>
          <a:p>
            <a:endParaRPr lang="sv-SE" dirty="0"/>
          </a:p>
        </p:txBody>
      </p:sp>
      <p:sp>
        <p:nvSpPr>
          <p:cNvPr id="4" name="Platshållare för innehåll 3">
            <a:extLst>
              <a:ext uri="{FF2B5EF4-FFF2-40B4-BE49-F238E27FC236}">
                <a16:creationId xmlns:a16="http://schemas.microsoft.com/office/drawing/2014/main" id="{CEAE66EF-8355-4F55-B492-159F48EA37A2}"/>
              </a:ext>
            </a:extLst>
          </p:cNvPr>
          <p:cNvSpPr>
            <a:spLocks noGrp="1"/>
          </p:cNvSpPr>
          <p:nvPr>
            <p:ph sz="half" idx="2"/>
          </p:nvPr>
        </p:nvSpPr>
        <p:spPr>
          <a:xfrm>
            <a:off x="9126069" y="1837765"/>
            <a:ext cx="1934227" cy="1936376"/>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sv-SE" dirty="0">
                <a:solidFill>
                  <a:schemeClr val="tx1"/>
                </a:solidFill>
              </a:rPr>
              <a:t>ORDLISTA</a:t>
            </a:r>
          </a:p>
          <a:p>
            <a:r>
              <a:rPr lang="sv-SE" b="1" i="0" dirty="0">
                <a:solidFill>
                  <a:schemeClr val="tx1"/>
                </a:solidFill>
                <a:effectLst/>
                <a:latin typeface="Gotham Bold"/>
              </a:rPr>
              <a:t>skatt:</a:t>
            </a:r>
            <a:r>
              <a:rPr lang="sv-SE" b="0" i="0" dirty="0">
                <a:solidFill>
                  <a:schemeClr val="tx1"/>
                </a:solidFill>
                <a:effectLst/>
                <a:latin typeface="Gotham Book"/>
              </a:rPr>
              <a:t> Pengar du betalar av din inkomst till stat och kommun.</a:t>
            </a:r>
            <a:endParaRPr lang="sv-SE" dirty="0">
              <a:solidFill>
                <a:schemeClr val="tx1"/>
              </a:solidFill>
            </a:endParaRPr>
          </a:p>
        </p:txBody>
      </p:sp>
    </p:spTree>
    <p:extLst>
      <p:ext uri="{BB962C8B-B14F-4D97-AF65-F5344CB8AC3E}">
        <p14:creationId xmlns:p14="http://schemas.microsoft.com/office/powerpoint/2010/main" val="173931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4179F-48F4-4B64-8343-5E544640AC5A}"/>
              </a:ext>
            </a:extLst>
          </p:cNvPr>
          <p:cNvSpPr>
            <a:spLocks noGrp="1"/>
          </p:cNvSpPr>
          <p:nvPr>
            <p:ph type="title"/>
          </p:nvPr>
        </p:nvSpPr>
        <p:spPr/>
        <p:txBody>
          <a:bodyPr/>
          <a:lstStyle/>
          <a:p>
            <a:r>
              <a:rPr lang="sv-SE" dirty="0"/>
              <a:t>Budget</a:t>
            </a:r>
          </a:p>
        </p:txBody>
      </p:sp>
      <p:sp>
        <p:nvSpPr>
          <p:cNvPr id="3" name="Platshållare för innehåll 2">
            <a:extLst>
              <a:ext uri="{FF2B5EF4-FFF2-40B4-BE49-F238E27FC236}">
                <a16:creationId xmlns:a16="http://schemas.microsoft.com/office/drawing/2014/main" id="{17DCC7D1-4B11-4C18-9397-035893A35E2A}"/>
              </a:ext>
            </a:extLst>
          </p:cNvPr>
          <p:cNvSpPr>
            <a:spLocks noGrp="1"/>
          </p:cNvSpPr>
          <p:nvPr>
            <p:ph sz="half" idx="1"/>
          </p:nvPr>
        </p:nvSpPr>
        <p:spPr>
          <a:xfrm>
            <a:off x="1024127" y="2286000"/>
            <a:ext cx="7268226" cy="4023360"/>
          </a:xfrm>
        </p:spPr>
        <p:txBody>
          <a:bodyPr>
            <a:normAutofit fontScale="70000" lnSpcReduction="20000"/>
          </a:bodyPr>
          <a:lstStyle/>
          <a:p>
            <a:pPr algn="l" fontAlgn="base">
              <a:lnSpc>
                <a:spcPct val="120000"/>
              </a:lnSpc>
            </a:pPr>
            <a:r>
              <a:rPr lang="sv-SE" sz="4800" b="0" i="0" dirty="0">
                <a:effectLst/>
                <a:latin typeface="Gotham Book"/>
              </a:rPr>
              <a:t>För att förstå vad det kostar att leva kan du göra en budget. I en budget skriver du alla dina inkomster under en månad och vad det blir totalt. Skriv också alla utgifter under samma period. Utgifterna är allt som du betalar.</a:t>
            </a:r>
          </a:p>
          <a:p>
            <a:pPr>
              <a:lnSpc>
                <a:spcPct val="120000"/>
              </a:lnSpc>
            </a:pPr>
            <a:endParaRPr lang="sv-SE" dirty="0"/>
          </a:p>
        </p:txBody>
      </p:sp>
      <p:sp>
        <p:nvSpPr>
          <p:cNvPr id="4" name="Platshållare för innehåll 3">
            <a:extLst>
              <a:ext uri="{FF2B5EF4-FFF2-40B4-BE49-F238E27FC236}">
                <a16:creationId xmlns:a16="http://schemas.microsoft.com/office/drawing/2014/main" id="{3BB3D188-6275-48E1-B203-3430CC96378B}"/>
              </a:ext>
            </a:extLst>
          </p:cNvPr>
          <p:cNvSpPr>
            <a:spLocks noGrp="1"/>
          </p:cNvSpPr>
          <p:nvPr>
            <p:ph sz="half" idx="2"/>
          </p:nvPr>
        </p:nvSpPr>
        <p:spPr>
          <a:xfrm>
            <a:off x="8579224" y="2286000"/>
            <a:ext cx="2420470" cy="1499616"/>
          </a:xfrm>
        </p:spPr>
        <p:style>
          <a:lnRef idx="2">
            <a:schemeClr val="accent1"/>
          </a:lnRef>
          <a:fillRef idx="1">
            <a:schemeClr val="lt1"/>
          </a:fillRef>
          <a:effectRef idx="0">
            <a:schemeClr val="accent1"/>
          </a:effectRef>
          <a:fontRef idx="minor">
            <a:schemeClr val="dk1"/>
          </a:fontRef>
        </p:style>
        <p:txBody>
          <a:bodyPr>
            <a:noAutofit/>
          </a:bodyPr>
          <a:lstStyle/>
          <a:p>
            <a:r>
              <a:rPr lang="sv-SE" sz="2400" dirty="0"/>
              <a:t>ORDLISTA</a:t>
            </a:r>
          </a:p>
          <a:p>
            <a:r>
              <a:rPr lang="sv-SE" sz="2400" b="1" dirty="0">
                <a:latin typeface="Gotham Bold"/>
              </a:rPr>
              <a:t>b</a:t>
            </a:r>
            <a:r>
              <a:rPr lang="sv-SE" sz="2400" b="1" i="0" dirty="0">
                <a:effectLst/>
                <a:latin typeface="Gotham Bold"/>
              </a:rPr>
              <a:t>udget:</a:t>
            </a:r>
            <a:r>
              <a:rPr lang="sv-SE" sz="2400" b="0" i="0" dirty="0">
                <a:effectLst/>
                <a:latin typeface="Gotham Book"/>
              </a:rPr>
              <a:t> Lista över alla inkomster och utgifter.</a:t>
            </a:r>
            <a:endParaRPr lang="sv-SE" sz="2400" dirty="0"/>
          </a:p>
        </p:txBody>
      </p:sp>
    </p:spTree>
    <p:extLst>
      <p:ext uri="{BB962C8B-B14F-4D97-AF65-F5344CB8AC3E}">
        <p14:creationId xmlns:p14="http://schemas.microsoft.com/office/powerpoint/2010/main" val="336151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4179F-48F4-4B64-8343-5E544640AC5A}"/>
              </a:ext>
            </a:extLst>
          </p:cNvPr>
          <p:cNvSpPr>
            <a:spLocks noGrp="1"/>
          </p:cNvSpPr>
          <p:nvPr>
            <p:ph type="title"/>
          </p:nvPr>
        </p:nvSpPr>
        <p:spPr/>
        <p:txBody>
          <a:bodyPr/>
          <a:lstStyle/>
          <a:p>
            <a:r>
              <a:rPr lang="sv-SE" dirty="0"/>
              <a:t>Budget</a:t>
            </a:r>
          </a:p>
        </p:txBody>
      </p:sp>
      <p:sp>
        <p:nvSpPr>
          <p:cNvPr id="3" name="Platshållare för innehåll 2">
            <a:extLst>
              <a:ext uri="{FF2B5EF4-FFF2-40B4-BE49-F238E27FC236}">
                <a16:creationId xmlns:a16="http://schemas.microsoft.com/office/drawing/2014/main" id="{17DCC7D1-4B11-4C18-9397-035893A35E2A}"/>
              </a:ext>
            </a:extLst>
          </p:cNvPr>
          <p:cNvSpPr>
            <a:spLocks noGrp="1"/>
          </p:cNvSpPr>
          <p:nvPr>
            <p:ph sz="half" idx="1"/>
          </p:nvPr>
        </p:nvSpPr>
        <p:spPr>
          <a:xfrm>
            <a:off x="1024127" y="2286000"/>
            <a:ext cx="7268226" cy="4023360"/>
          </a:xfrm>
        </p:spPr>
        <p:txBody>
          <a:bodyPr>
            <a:normAutofit fontScale="92500"/>
          </a:bodyPr>
          <a:lstStyle/>
          <a:p>
            <a:pPr algn="l" fontAlgn="base">
              <a:lnSpc>
                <a:spcPct val="100000"/>
              </a:lnSpc>
            </a:pPr>
            <a:r>
              <a:rPr lang="sv-SE" sz="3400" b="0" i="0" dirty="0">
                <a:effectLst/>
                <a:latin typeface="Gotham Book"/>
              </a:rPr>
              <a:t>Lägg ihop inkomsterna och lägg ihop utgifterna. Då ser du hur mycket pengar du har kvar eller om det saknas pengar. </a:t>
            </a:r>
          </a:p>
          <a:p>
            <a:endParaRPr lang="sv-SE" dirty="0"/>
          </a:p>
        </p:txBody>
      </p:sp>
      <p:sp>
        <p:nvSpPr>
          <p:cNvPr id="4" name="Platshållare för innehåll 3">
            <a:extLst>
              <a:ext uri="{FF2B5EF4-FFF2-40B4-BE49-F238E27FC236}">
                <a16:creationId xmlns:a16="http://schemas.microsoft.com/office/drawing/2014/main" id="{3BB3D188-6275-48E1-B203-3430CC96378B}"/>
              </a:ext>
            </a:extLst>
          </p:cNvPr>
          <p:cNvSpPr>
            <a:spLocks noGrp="1"/>
          </p:cNvSpPr>
          <p:nvPr>
            <p:ph sz="half" idx="2"/>
          </p:nvPr>
        </p:nvSpPr>
        <p:spPr>
          <a:xfrm>
            <a:off x="8579224" y="2285999"/>
            <a:ext cx="2164976" cy="2904565"/>
          </a:xfrm>
        </p:spPr>
        <p:style>
          <a:lnRef idx="2">
            <a:schemeClr val="accent1"/>
          </a:lnRef>
          <a:fillRef idx="1">
            <a:schemeClr val="lt1"/>
          </a:fillRef>
          <a:effectRef idx="0">
            <a:schemeClr val="accent1"/>
          </a:effectRef>
          <a:fontRef idx="minor">
            <a:schemeClr val="dk1"/>
          </a:fontRef>
        </p:style>
        <p:txBody>
          <a:bodyPr>
            <a:normAutofit fontScale="92500"/>
          </a:bodyPr>
          <a:lstStyle/>
          <a:p>
            <a:r>
              <a:rPr lang="sv-SE" dirty="0"/>
              <a:t>ORDLISTA</a:t>
            </a:r>
          </a:p>
          <a:p>
            <a:r>
              <a:rPr lang="sv-SE" sz="2400" b="1" dirty="0">
                <a:solidFill>
                  <a:schemeClr val="tx1"/>
                </a:solidFill>
                <a:latin typeface="Gotham Bold"/>
              </a:rPr>
              <a:t>i</a:t>
            </a:r>
            <a:r>
              <a:rPr lang="sv-SE" sz="2400" b="1" i="0" dirty="0">
                <a:solidFill>
                  <a:schemeClr val="tx1"/>
                </a:solidFill>
                <a:effectLst/>
                <a:latin typeface="Gotham Bold"/>
              </a:rPr>
              <a:t>nkomst:</a:t>
            </a:r>
            <a:r>
              <a:rPr lang="sv-SE" sz="2400" b="0" i="0" dirty="0">
                <a:solidFill>
                  <a:schemeClr val="tx1"/>
                </a:solidFill>
                <a:effectLst/>
                <a:latin typeface="Gotham Book"/>
              </a:rPr>
              <a:t> Pengar du får för till exempel arbete.</a:t>
            </a:r>
          </a:p>
          <a:p>
            <a:r>
              <a:rPr lang="sv-SE" b="1" i="0" dirty="0">
                <a:effectLst/>
                <a:latin typeface="Gotham Bold"/>
              </a:rPr>
              <a:t>budget:</a:t>
            </a:r>
            <a:r>
              <a:rPr lang="sv-SE" b="0" i="0" dirty="0">
                <a:effectLst/>
                <a:latin typeface="Gotham Book"/>
              </a:rPr>
              <a:t> Lista över alla inkomster och utgifter.</a:t>
            </a:r>
            <a:endParaRPr lang="sv-SE" dirty="0"/>
          </a:p>
        </p:txBody>
      </p:sp>
      <p:pic>
        <p:nvPicPr>
          <p:cNvPr id="5" name="Bildobjekt 4">
            <a:extLst>
              <a:ext uri="{FF2B5EF4-FFF2-40B4-BE49-F238E27FC236}">
                <a16:creationId xmlns:a16="http://schemas.microsoft.com/office/drawing/2014/main" id="{CF6B6741-2A72-492D-A893-E41EAC54113F}"/>
              </a:ext>
            </a:extLst>
          </p:cNvPr>
          <p:cNvPicPr>
            <a:picLocks noChangeAspect="1"/>
          </p:cNvPicPr>
          <p:nvPr/>
        </p:nvPicPr>
        <p:blipFill>
          <a:blip r:embed="rId2"/>
          <a:stretch>
            <a:fillRect/>
          </a:stretch>
        </p:blipFill>
        <p:spPr>
          <a:xfrm>
            <a:off x="1237072" y="3738281"/>
            <a:ext cx="4858928" cy="3049059"/>
          </a:xfrm>
          <a:prstGeom prst="rect">
            <a:avLst/>
          </a:prstGeom>
        </p:spPr>
      </p:pic>
    </p:spTree>
    <p:extLst>
      <p:ext uri="{BB962C8B-B14F-4D97-AF65-F5344CB8AC3E}">
        <p14:creationId xmlns:p14="http://schemas.microsoft.com/office/powerpoint/2010/main" val="371636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1140C58-E161-4D21-B42E-06BFF1CC2BAF}"/>
              </a:ext>
            </a:extLst>
          </p:cNvPr>
          <p:cNvPicPr>
            <a:picLocks noChangeAspect="1"/>
          </p:cNvPicPr>
          <p:nvPr/>
        </p:nvPicPr>
        <p:blipFill>
          <a:blip r:embed="rId2"/>
          <a:stretch>
            <a:fillRect/>
          </a:stretch>
        </p:blipFill>
        <p:spPr>
          <a:xfrm>
            <a:off x="3576860" y="3808941"/>
            <a:ext cx="4858928" cy="3049059"/>
          </a:xfrm>
          <a:prstGeom prst="rect">
            <a:avLst/>
          </a:prstGeom>
        </p:spPr>
      </p:pic>
      <p:sp>
        <p:nvSpPr>
          <p:cNvPr id="2" name="Rubrik 1">
            <a:extLst>
              <a:ext uri="{FF2B5EF4-FFF2-40B4-BE49-F238E27FC236}">
                <a16:creationId xmlns:a16="http://schemas.microsoft.com/office/drawing/2014/main" id="{BFF4179F-48F4-4B64-8343-5E544640AC5A}"/>
              </a:ext>
            </a:extLst>
          </p:cNvPr>
          <p:cNvSpPr>
            <a:spLocks noGrp="1"/>
          </p:cNvSpPr>
          <p:nvPr>
            <p:ph type="title"/>
          </p:nvPr>
        </p:nvSpPr>
        <p:spPr/>
        <p:txBody>
          <a:bodyPr/>
          <a:lstStyle/>
          <a:p>
            <a:r>
              <a:rPr lang="sv-SE" dirty="0"/>
              <a:t>Budget</a:t>
            </a:r>
          </a:p>
        </p:txBody>
      </p:sp>
      <p:sp>
        <p:nvSpPr>
          <p:cNvPr id="3" name="Platshållare för innehåll 2">
            <a:extLst>
              <a:ext uri="{FF2B5EF4-FFF2-40B4-BE49-F238E27FC236}">
                <a16:creationId xmlns:a16="http://schemas.microsoft.com/office/drawing/2014/main" id="{17DCC7D1-4B11-4C18-9397-035893A35E2A}"/>
              </a:ext>
            </a:extLst>
          </p:cNvPr>
          <p:cNvSpPr>
            <a:spLocks noGrp="1"/>
          </p:cNvSpPr>
          <p:nvPr>
            <p:ph sz="half" idx="1"/>
          </p:nvPr>
        </p:nvSpPr>
        <p:spPr>
          <a:xfrm>
            <a:off x="1024127" y="2286000"/>
            <a:ext cx="7268226" cy="4023360"/>
          </a:xfrm>
        </p:spPr>
        <p:txBody>
          <a:bodyPr>
            <a:normAutofit fontScale="85000" lnSpcReduction="10000"/>
          </a:bodyPr>
          <a:lstStyle/>
          <a:p>
            <a:pPr algn="l" fontAlgn="base">
              <a:lnSpc>
                <a:spcPct val="110000"/>
              </a:lnSpc>
            </a:pPr>
            <a:r>
              <a:rPr lang="sv-SE" sz="4400" b="0" i="0" dirty="0">
                <a:effectLst/>
                <a:latin typeface="Gotham Book"/>
              </a:rPr>
              <a:t>En budget hjälper dig att ha koll på dina utgifter så att de inte är större än inkomsterna. </a:t>
            </a:r>
            <a:endParaRPr lang="sv-SE" dirty="0"/>
          </a:p>
        </p:txBody>
      </p:sp>
      <p:sp>
        <p:nvSpPr>
          <p:cNvPr id="4" name="Platshållare för innehåll 3">
            <a:extLst>
              <a:ext uri="{FF2B5EF4-FFF2-40B4-BE49-F238E27FC236}">
                <a16:creationId xmlns:a16="http://schemas.microsoft.com/office/drawing/2014/main" id="{3BB3D188-6275-48E1-B203-3430CC96378B}"/>
              </a:ext>
            </a:extLst>
          </p:cNvPr>
          <p:cNvSpPr>
            <a:spLocks noGrp="1"/>
          </p:cNvSpPr>
          <p:nvPr>
            <p:ph sz="half" idx="2"/>
          </p:nvPr>
        </p:nvSpPr>
        <p:spPr>
          <a:xfrm>
            <a:off x="8579223" y="2285999"/>
            <a:ext cx="2588649" cy="167640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sv-SE" dirty="0"/>
              <a:t>ORDLISTA</a:t>
            </a:r>
          </a:p>
          <a:p>
            <a:r>
              <a:rPr lang="sv-SE" b="1" dirty="0">
                <a:latin typeface="Gotham Bold"/>
              </a:rPr>
              <a:t>b</a:t>
            </a:r>
            <a:r>
              <a:rPr lang="sv-SE" b="1" i="0" dirty="0">
                <a:effectLst/>
                <a:latin typeface="Gotham Bold"/>
              </a:rPr>
              <a:t>udget:</a:t>
            </a:r>
            <a:r>
              <a:rPr lang="sv-SE" b="0" i="0" dirty="0">
                <a:effectLst/>
                <a:latin typeface="Gotham Book"/>
              </a:rPr>
              <a:t> Lista över alla inkomster och utgifter.</a:t>
            </a:r>
          </a:p>
          <a:p>
            <a:r>
              <a:rPr lang="sv-SE" sz="2400" b="1" dirty="0">
                <a:solidFill>
                  <a:schemeClr val="tx1"/>
                </a:solidFill>
                <a:latin typeface="Gotham Bold"/>
              </a:rPr>
              <a:t>i</a:t>
            </a:r>
            <a:r>
              <a:rPr lang="sv-SE" sz="2400" b="1" i="0" dirty="0">
                <a:solidFill>
                  <a:schemeClr val="tx1"/>
                </a:solidFill>
                <a:effectLst/>
                <a:latin typeface="Gotham Bold"/>
              </a:rPr>
              <a:t>nkomst:</a:t>
            </a:r>
            <a:r>
              <a:rPr lang="sv-SE" sz="2400" b="0" i="0" dirty="0">
                <a:solidFill>
                  <a:schemeClr val="tx1"/>
                </a:solidFill>
                <a:effectLst/>
                <a:latin typeface="Gotham Book"/>
              </a:rPr>
              <a:t> Pengar du får för till exempel arbete.</a:t>
            </a:r>
          </a:p>
          <a:p>
            <a:endParaRPr lang="sv-SE" dirty="0"/>
          </a:p>
        </p:txBody>
      </p:sp>
    </p:spTree>
    <p:extLst>
      <p:ext uri="{BB962C8B-B14F-4D97-AF65-F5344CB8AC3E}">
        <p14:creationId xmlns:p14="http://schemas.microsoft.com/office/powerpoint/2010/main" val="101754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4179F-48F4-4B64-8343-5E544640AC5A}"/>
              </a:ext>
            </a:extLst>
          </p:cNvPr>
          <p:cNvSpPr>
            <a:spLocks noGrp="1"/>
          </p:cNvSpPr>
          <p:nvPr>
            <p:ph type="title"/>
          </p:nvPr>
        </p:nvSpPr>
        <p:spPr/>
        <p:txBody>
          <a:bodyPr/>
          <a:lstStyle/>
          <a:p>
            <a:r>
              <a:rPr lang="sv-SE" dirty="0"/>
              <a:t>Budget</a:t>
            </a:r>
          </a:p>
        </p:txBody>
      </p:sp>
      <p:sp>
        <p:nvSpPr>
          <p:cNvPr id="3" name="Platshållare för innehåll 2">
            <a:extLst>
              <a:ext uri="{FF2B5EF4-FFF2-40B4-BE49-F238E27FC236}">
                <a16:creationId xmlns:a16="http://schemas.microsoft.com/office/drawing/2014/main" id="{17DCC7D1-4B11-4C18-9397-035893A35E2A}"/>
              </a:ext>
            </a:extLst>
          </p:cNvPr>
          <p:cNvSpPr>
            <a:spLocks noGrp="1"/>
          </p:cNvSpPr>
          <p:nvPr>
            <p:ph sz="half" idx="1"/>
          </p:nvPr>
        </p:nvSpPr>
        <p:spPr>
          <a:xfrm>
            <a:off x="1024127" y="2286000"/>
            <a:ext cx="7268226" cy="4023360"/>
          </a:xfrm>
        </p:spPr>
        <p:txBody>
          <a:bodyPr>
            <a:normAutofit fontScale="85000" lnSpcReduction="10000"/>
          </a:bodyPr>
          <a:lstStyle/>
          <a:p>
            <a:pPr algn="l" fontAlgn="base">
              <a:lnSpc>
                <a:spcPct val="110000"/>
              </a:lnSpc>
            </a:pPr>
            <a:r>
              <a:rPr lang="sv-SE" sz="4400" b="0" i="0" dirty="0">
                <a:effectLst/>
                <a:latin typeface="Gotham Book"/>
              </a:rPr>
              <a:t>Budgeten kan också hjälpa dig att minska på utgifter som inte är nödvändiga. Då kanske du kan spara en del pengar eller köpa något du vill ha. </a:t>
            </a:r>
          </a:p>
          <a:p>
            <a:endParaRPr lang="sv-SE" dirty="0"/>
          </a:p>
        </p:txBody>
      </p:sp>
      <p:sp>
        <p:nvSpPr>
          <p:cNvPr id="4" name="Platshållare för innehåll 3">
            <a:extLst>
              <a:ext uri="{FF2B5EF4-FFF2-40B4-BE49-F238E27FC236}">
                <a16:creationId xmlns:a16="http://schemas.microsoft.com/office/drawing/2014/main" id="{3BB3D188-6275-48E1-B203-3430CC96378B}"/>
              </a:ext>
            </a:extLst>
          </p:cNvPr>
          <p:cNvSpPr>
            <a:spLocks noGrp="1"/>
          </p:cNvSpPr>
          <p:nvPr>
            <p:ph sz="half" idx="2"/>
          </p:nvPr>
        </p:nvSpPr>
        <p:spPr>
          <a:xfrm>
            <a:off x="8579223" y="2285999"/>
            <a:ext cx="2588649" cy="167640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r>
              <a:rPr lang="sv-SE" dirty="0"/>
              <a:t>ORDLISTA</a:t>
            </a:r>
          </a:p>
          <a:p>
            <a:r>
              <a:rPr lang="sv-SE" b="1" dirty="0">
                <a:latin typeface="Gotham Bold"/>
              </a:rPr>
              <a:t>b</a:t>
            </a:r>
            <a:r>
              <a:rPr lang="sv-SE" b="1" i="0" dirty="0">
                <a:effectLst/>
                <a:latin typeface="Gotham Bold"/>
              </a:rPr>
              <a:t>udget:</a:t>
            </a:r>
            <a:r>
              <a:rPr lang="sv-SE" b="0" i="0" dirty="0">
                <a:effectLst/>
                <a:latin typeface="Gotham Book"/>
              </a:rPr>
              <a:t> Lista över alla inkomster och utgifter.</a:t>
            </a:r>
          </a:p>
          <a:p>
            <a:r>
              <a:rPr lang="sv-SE" sz="2400" b="1" dirty="0">
                <a:solidFill>
                  <a:schemeClr val="tx1"/>
                </a:solidFill>
                <a:latin typeface="Gotham Bold"/>
              </a:rPr>
              <a:t>i</a:t>
            </a:r>
            <a:r>
              <a:rPr lang="sv-SE" sz="2400" b="1" i="0" dirty="0">
                <a:solidFill>
                  <a:schemeClr val="tx1"/>
                </a:solidFill>
                <a:effectLst/>
                <a:latin typeface="Gotham Bold"/>
              </a:rPr>
              <a:t>nkomst:</a:t>
            </a:r>
            <a:r>
              <a:rPr lang="sv-SE" sz="2400" b="0" i="0" dirty="0">
                <a:solidFill>
                  <a:schemeClr val="tx1"/>
                </a:solidFill>
                <a:effectLst/>
                <a:latin typeface="Gotham Book"/>
              </a:rPr>
              <a:t> Pengar du får för till exempel arbete.</a:t>
            </a:r>
          </a:p>
          <a:p>
            <a:endParaRPr lang="sv-SE" dirty="0"/>
          </a:p>
        </p:txBody>
      </p:sp>
    </p:spTree>
    <p:extLst>
      <p:ext uri="{BB962C8B-B14F-4D97-AF65-F5344CB8AC3E}">
        <p14:creationId xmlns:p14="http://schemas.microsoft.com/office/powerpoint/2010/main" val="2950243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08AFA9-85C2-42C4-B8FD-CEB2AAC9F29A}"/>
              </a:ext>
            </a:extLst>
          </p:cNvPr>
          <p:cNvSpPr>
            <a:spLocks noGrp="1"/>
          </p:cNvSpPr>
          <p:nvPr>
            <p:ph type="title"/>
          </p:nvPr>
        </p:nvSpPr>
        <p:spPr/>
        <p:txBody>
          <a:bodyPr/>
          <a:lstStyle/>
          <a:p>
            <a:r>
              <a:rPr lang="sv-SE" dirty="0"/>
              <a:t>BERÄTTA</a:t>
            </a:r>
          </a:p>
        </p:txBody>
      </p:sp>
      <p:sp>
        <p:nvSpPr>
          <p:cNvPr id="3" name="Platshållare för innehåll 2">
            <a:extLst>
              <a:ext uri="{FF2B5EF4-FFF2-40B4-BE49-F238E27FC236}">
                <a16:creationId xmlns:a16="http://schemas.microsoft.com/office/drawing/2014/main" id="{0B19BB79-E8ED-4F5A-BFEB-111D01C5ADFE}"/>
              </a:ext>
            </a:extLst>
          </p:cNvPr>
          <p:cNvSpPr>
            <a:spLocks noGrp="1"/>
          </p:cNvSpPr>
          <p:nvPr>
            <p:ph idx="1"/>
          </p:nvPr>
        </p:nvSpPr>
        <p:spPr>
          <a:xfrm>
            <a:off x="726141" y="1775012"/>
            <a:ext cx="11331387" cy="4534348"/>
          </a:xfrm>
        </p:spPr>
        <p:txBody>
          <a:bodyPr>
            <a:noAutofit/>
          </a:bodyPr>
          <a:lstStyle/>
          <a:p>
            <a:pPr>
              <a:lnSpc>
                <a:spcPct val="100000"/>
              </a:lnSpc>
              <a:buFont typeface="Arial" panose="020B0604020202020204" pitchFamily="34" charset="0"/>
              <a:buChar char="•"/>
            </a:pPr>
            <a:r>
              <a:rPr lang="sv-SE" sz="2400" dirty="0"/>
              <a:t>Gör du en budget? Varför? Varför inte? </a:t>
            </a:r>
          </a:p>
          <a:p>
            <a:pPr>
              <a:lnSpc>
                <a:spcPct val="100000"/>
              </a:lnSpc>
              <a:buFont typeface="Arial" panose="020B0604020202020204" pitchFamily="34" charset="0"/>
              <a:buChar char="•"/>
            </a:pPr>
            <a:r>
              <a:rPr lang="sv-SE" sz="2400" dirty="0"/>
              <a:t>Gjorde du en budget i ditt hemland? </a:t>
            </a:r>
          </a:p>
          <a:p>
            <a:pPr>
              <a:lnSpc>
                <a:spcPct val="100000"/>
              </a:lnSpc>
              <a:buFont typeface="Arial" panose="020B0604020202020204" pitchFamily="34" charset="0"/>
              <a:buChar char="•"/>
            </a:pPr>
            <a:r>
              <a:rPr lang="sv-SE" sz="2400" dirty="0"/>
              <a:t>Vilka fördelar finns med att planera sin ekonomi? </a:t>
            </a:r>
          </a:p>
          <a:p>
            <a:pPr>
              <a:lnSpc>
                <a:spcPct val="100000"/>
              </a:lnSpc>
              <a:buFont typeface="Arial" panose="020B0604020202020204" pitchFamily="34" charset="0"/>
              <a:buChar char="•"/>
            </a:pPr>
            <a:r>
              <a:rPr lang="sv-SE" sz="2400" dirty="0"/>
              <a:t>Sparar du pengar till något?</a:t>
            </a:r>
          </a:p>
        </p:txBody>
      </p:sp>
    </p:spTree>
    <p:extLst>
      <p:ext uri="{BB962C8B-B14F-4D97-AF65-F5344CB8AC3E}">
        <p14:creationId xmlns:p14="http://schemas.microsoft.com/office/powerpoint/2010/main" val="200715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351048-A807-47D4-9471-92AF44B4C859}"/>
              </a:ext>
            </a:extLst>
          </p:cNvPr>
          <p:cNvSpPr>
            <a:spLocks noGrp="1"/>
          </p:cNvSpPr>
          <p:nvPr>
            <p:ph type="title"/>
          </p:nvPr>
        </p:nvSpPr>
        <p:spPr/>
        <p:txBody>
          <a:bodyPr/>
          <a:lstStyle/>
          <a:p>
            <a:r>
              <a:rPr lang="sv-SE" dirty="0"/>
              <a:t>Vad kostar det att leva</a:t>
            </a:r>
          </a:p>
        </p:txBody>
      </p:sp>
      <p:sp>
        <p:nvSpPr>
          <p:cNvPr id="4" name="Platshållare för innehåll 3">
            <a:extLst>
              <a:ext uri="{FF2B5EF4-FFF2-40B4-BE49-F238E27FC236}">
                <a16:creationId xmlns:a16="http://schemas.microsoft.com/office/drawing/2014/main" id="{B551CCCC-6EC1-4598-973B-1F6A6B2E55A6}"/>
              </a:ext>
            </a:extLst>
          </p:cNvPr>
          <p:cNvSpPr>
            <a:spLocks noGrp="1"/>
          </p:cNvSpPr>
          <p:nvPr>
            <p:ph sz="half" idx="2"/>
          </p:nvPr>
        </p:nvSpPr>
        <p:spPr>
          <a:xfrm>
            <a:off x="4850801" y="2084832"/>
            <a:ext cx="6848139" cy="2056862"/>
          </a:xfrm>
        </p:spPr>
        <p:txBody>
          <a:bodyPr>
            <a:normAutofit/>
          </a:bodyPr>
          <a:lstStyle/>
          <a:p>
            <a:pPr>
              <a:lnSpc>
                <a:spcPct val="100000"/>
              </a:lnSpc>
            </a:pPr>
            <a:r>
              <a:rPr lang="sv-SE" sz="2800" b="0" i="0" dirty="0">
                <a:effectLst/>
                <a:latin typeface="Gotham Book"/>
              </a:rPr>
              <a:t>Här kan du läsa vad det kan kosta att leva i Sverige. Exemplet visar genomsnittskostnader varje månad för en ung kvinna eller man som bor i en egen bostad. </a:t>
            </a:r>
            <a:endParaRPr lang="sv-SE" sz="2800" dirty="0"/>
          </a:p>
          <a:p>
            <a:endParaRPr lang="sv-SE" dirty="0"/>
          </a:p>
        </p:txBody>
      </p:sp>
      <p:pic>
        <p:nvPicPr>
          <p:cNvPr id="1028" name="Picture 4">
            <a:extLst>
              <a:ext uri="{FF2B5EF4-FFF2-40B4-BE49-F238E27FC236}">
                <a16:creationId xmlns:a16="http://schemas.microsoft.com/office/drawing/2014/main" id="{96CBFF94-9FE8-4C9D-8792-41B32CF0790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12202" y="1788996"/>
            <a:ext cx="4038599" cy="4919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2184EBD0-27CB-4191-8C99-76689574F431}"/>
              </a:ext>
            </a:extLst>
          </p:cNvPr>
          <p:cNvSpPr txBox="1"/>
          <p:nvPr/>
        </p:nvSpPr>
        <p:spPr>
          <a:xfrm>
            <a:off x="6840071" y="4353231"/>
            <a:ext cx="46482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dirty="0"/>
              <a:t>ORDLISTA</a:t>
            </a:r>
          </a:p>
          <a:p>
            <a:pPr algn="l" fontAlgn="base"/>
            <a:r>
              <a:rPr lang="sv-SE" b="1" dirty="0">
                <a:solidFill>
                  <a:schemeClr val="tx1"/>
                </a:solidFill>
                <a:latin typeface="Gotham Bold"/>
              </a:rPr>
              <a:t>f</a:t>
            </a:r>
            <a:r>
              <a:rPr lang="sv-SE" b="1" i="0" dirty="0">
                <a:solidFill>
                  <a:schemeClr val="tx1"/>
                </a:solidFill>
                <a:effectLst/>
                <a:latin typeface="Gotham Bold"/>
              </a:rPr>
              <a:t>asta kostnader:</a:t>
            </a:r>
            <a:r>
              <a:rPr lang="sv-SE" b="0" i="0" dirty="0">
                <a:solidFill>
                  <a:schemeClr val="tx1"/>
                </a:solidFill>
                <a:effectLst/>
                <a:latin typeface="Gotham Book"/>
              </a:rPr>
              <a:t> Kostnader som är samma varje månad.</a:t>
            </a:r>
          </a:p>
          <a:p>
            <a:pPr algn="l" fontAlgn="base"/>
            <a:r>
              <a:rPr lang="sv-SE" b="1" dirty="0">
                <a:solidFill>
                  <a:schemeClr val="tx1"/>
                </a:solidFill>
                <a:latin typeface="Gotham Bold"/>
              </a:rPr>
              <a:t>r</a:t>
            </a:r>
            <a:r>
              <a:rPr lang="sv-SE" b="1" i="0" dirty="0">
                <a:solidFill>
                  <a:schemeClr val="tx1"/>
                </a:solidFill>
                <a:effectLst/>
                <a:latin typeface="Gotham Bold"/>
              </a:rPr>
              <a:t>örliga kostnader: </a:t>
            </a:r>
            <a:r>
              <a:rPr lang="sv-SE" b="0" i="0" dirty="0">
                <a:solidFill>
                  <a:schemeClr val="tx1"/>
                </a:solidFill>
                <a:effectLst/>
                <a:latin typeface="Gotham Book"/>
              </a:rPr>
              <a:t>Kostnader som ändras varje månad.</a:t>
            </a:r>
          </a:p>
          <a:p>
            <a:endParaRPr lang="sv-SE" dirty="0"/>
          </a:p>
        </p:txBody>
      </p:sp>
    </p:spTree>
    <p:extLst>
      <p:ext uri="{BB962C8B-B14F-4D97-AF65-F5344CB8AC3E}">
        <p14:creationId xmlns:p14="http://schemas.microsoft.com/office/powerpoint/2010/main" val="2891629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B0AA8D-5B9C-4223-AE63-136652435B63}"/>
              </a:ext>
            </a:extLst>
          </p:cNvPr>
          <p:cNvSpPr>
            <a:spLocks noGrp="1"/>
          </p:cNvSpPr>
          <p:nvPr>
            <p:ph type="title"/>
          </p:nvPr>
        </p:nvSpPr>
        <p:spPr/>
        <p:txBody>
          <a:bodyPr/>
          <a:lstStyle/>
          <a:p>
            <a:r>
              <a:rPr lang="sv-SE" dirty="0"/>
              <a:t>Bra att veta</a:t>
            </a:r>
          </a:p>
        </p:txBody>
      </p:sp>
      <p:sp>
        <p:nvSpPr>
          <p:cNvPr id="3" name="Platshållare för innehåll 2">
            <a:extLst>
              <a:ext uri="{FF2B5EF4-FFF2-40B4-BE49-F238E27FC236}">
                <a16:creationId xmlns:a16="http://schemas.microsoft.com/office/drawing/2014/main" id="{FD6A5482-A078-4875-B206-D92750332605}"/>
              </a:ext>
            </a:extLst>
          </p:cNvPr>
          <p:cNvSpPr>
            <a:spLocks noGrp="1"/>
          </p:cNvSpPr>
          <p:nvPr>
            <p:ph idx="1"/>
          </p:nvPr>
        </p:nvSpPr>
        <p:spPr>
          <a:xfrm>
            <a:off x="1024128" y="4773168"/>
            <a:ext cx="11032753" cy="2001311"/>
          </a:xfrm>
        </p:spPr>
        <p:txBody>
          <a:bodyPr>
            <a:normAutofit/>
          </a:bodyPr>
          <a:lstStyle/>
          <a:p>
            <a:pPr algn="l" fontAlgn="base"/>
            <a:r>
              <a:rPr lang="sv-SE" sz="3600" b="0" i="0" dirty="0">
                <a:effectLst/>
                <a:latin typeface="Gotham Book"/>
              </a:rPr>
              <a:t>Kommunerna har budget- och skuldrådgivare. De kan svara på frågor om budget och ekonomi och informera om vad du ska göra om du har svårt att betala dina skulder.</a:t>
            </a:r>
          </a:p>
          <a:p>
            <a:endParaRPr lang="sv-SE" dirty="0"/>
          </a:p>
        </p:txBody>
      </p:sp>
      <p:sp>
        <p:nvSpPr>
          <p:cNvPr id="5" name="AutoShape 4" descr="Gult putsat hus med fyra våningar, rödentré och rött tak. Gata med övergångsställe och busshållplats utanför. Parkeringshus i mörkt glas jämte. ">
            <a:extLst>
              <a:ext uri="{FF2B5EF4-FFF2-40B4-BE49-F238E27FC236}">
                <a16:creationId xmlns:a16="http://schemas.microsoft.com/office/drawing/2014/main" id="{01D15594-B61B-4323-BE35-6006013369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8" name="Bildobjekt 7">
            <a:extLst>
              <a:ext uri="{FF2B5EF4-FFF2-40B4-BE49-F238E27FC236}">
                <a16:creationId xmlns:a16="http://schemas.microsoft.com/office/drawing/2014/main" id="{16CE5BA4-A74F-4DD4-B9AB-ABCA6EE6D2FF}"/>
              </a:ext>
            </a:extLst>
          </p:cNvPr>
          <p:cNvPicPr>
            <a:picLocks noChangeAspect="1"/>
          </p:cNvPicPr>
          <p:nvPr/>
        </p:nvPicPr>
        <p:blipFill>
          <a:blip r:embed="rId2"/>
          <a:stretch>
            <a:fillRect/>
          </a:stretch>
        </p:blipFill>
        <p:spPr>
          <a:xfrm>
            <a:off x="1112364" y="1708137"/>
            <a:ext cx="5789628" cy="2894814"/>
          </a:xfrm>
          <a:prstGeom prst="rect">
            <a:avLst/>
          </a:prstGeom>
        </p:spPr>
      </p:pic>
      <p:sp>
        <p:nvSpPr>
          <p:cNvPr id="9" name="textruta 8">
            <a:extLst>
              <a:ext uri="{FF2B5EF4-FFF2-40B4-BE49-F238E27FC236}">
                <a16:creationId xmlns:a16="http://schemas.microsoft.com/office/drawing/2014/main" id="{280EED3C-BD73-4875-8E42-D0D6922094A8}"/>
              </a:ext>
            </a:extLst>
          </p:cNvPr>
          <p:cNvSpPr txBox="1"/>
          <p:nvPr/>
        </p:nvSpPr>
        <p:spPr>
          <a:xfrm>
            <a:off x="7088956" y="1708137"/>
            <a:ext cx="3004260" cy="1384995"/>
          </a:xfrm>
          <a:prstGeom prst="rect">
            <a:avLst/>
          </a:prstGeom>
          <a:noFill/>
        </p:spPr>
        <p:txBody>
          <a:bodyPr wrap="square" rtlCol="0">
            <a:spAutoFit/>
          </a:bodyPr>
          <a:lstStyle/>
          <a:p>
            <a:pPr algn="l" fontAlgn="base"/>
            <a:r>
              <a:rPr lang="sv-SE" sz="2800" b="0" i="0" dirty="0">
                <a:effectLst/>
                <a:latin typeface="Gotham Book"/>
              </a:rPr>
              <a:t>Det är gratis att besöka budget- och skuldrådgivare.</a:t>
            </a:r>
          </a:p>
        </p:txBody>
      </p:sp>
    </p:spTree>
    <p:extLst>
      <p:ext uri="{BB962C8B-B14F-4D97-AF65-F5344CB8AC3E}">
        <p14:creationId xmlns:p14="http://schemas.microsoft.com/office/powerpoint/2010/main" val="225275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A9929D-A1F9-42A7-92C5-B3AE44D8A25A}"/>
              </a:ext>
            </a:extLst>
          </p:cNvPr>
          <p:cNvSpPr>
            <a:spLocks noGrp="1"/>
          </p:cNvSpPr>
          <p:nvPr>
            <p:ph type="title"/>
          </p:nvPr>
        </p:nvSpPr>
        <p:spPr/>
        <p:txBody>
          <a:bodyPr/>
          <a:lstStyle/>
          <a:p>
            <a:r>
              <a:rPr lang="sv-SE" dirty="0"/>
              <a:t>Ordlista</a:t>
            </a:r>
          </a:p>
        </p:txBody>
      </p:sp>
      <p:sp>
        <p:nvSpPr>
          <p:cNvPr id="3" name="Platshållare för innehåll 2">
            <a:extLst>
              <a:ext uri="{FF2B5EF4-FFF2-40B4-BE49-F238E27FC236}">
                <a16:creationId xmlns:a16="http://schemas.microsoft.com/office/drawing/2014/main" id="{049AE2C1-C665-4FFA-8A83-658C0C875E2A}"/>
              </a:ext>
            </a:extLst>
          </p:cNvPr>
          <p:cNvSpPr>
            <a:spLocks noGrp="1"/>
          </p:cNvSpPr>
          <p:nvPr>
            <p:ph sz="half" idx="1"/>
          </p:nvPr>
        </p:nvSpPr>
        <p:spPr>
          <a:xfrm>
            <a:off x="1024127" y="2644588"/>
            <a:ext cx="4754880" cy="3664772"/>
          </a:xfrm>
        </p:spPr>
        <p:txBody>
          <a:bodyPr>
            <a:normAutofit fontScale="85000" lnSpcReduction="10000"/>
          </a:bodyPr>
          <a:lstStyle/>
          <a:p>
            <a:pPr algn="l" fontAlgn="base"/>
            <a:r>
              <a:rPr lang="sv-SE" b="1" dirty="0">
                <a:latin typeface="Gotham Bold"/>
              </a:rPr>
              <a:t>a</a:t>
            </a:r>
            <a:r>
              <a:rPr lang="sv-SE" b="1" i="0" dirty="0">
                <a:effectLst/>
                <a:latin typeface="Gotham Bold"/>
              </a:rPr>
              <a:t>vgift:</a:t>
            </a:r>
            <a:r>
              <a:rPr lang="sv-SE" b="0" i="0" dirty="0">
                <a:effectLst/>
                <a:latin typeface="Gotham Book"/>
              </a:rPr>
              <a:t> Pengar du betalar, till exempel medlemsavgift.</a:t>
            </a:r>
          </a:p>
          <a:p>
            <a:pPr algn="l" fontAlgn="base"/>
            <a:r>
              <a:rPr lang="sv-SE" b="1" dirty="0">
                <a:latin typeface="Gotham Bold"/>
              </a:rPr>
              <a:t>b</a:t>
            </a:r>
            <a:r>
              <a:rPr lang="sv-SE" b="1" i="0" dirty="0">
                <a:effectLst/>
                <a:latin typeface="Gotham Bold"/>
              </a:rPr>
              <a:t>idrag:</a:t>
            </a:r>
            <a:r>
              <a:rPr lang="sv-SE" b="0" i="0" dirty="0">
                <a:effectLst/>
                <a:latin typeface="Gotham Book"/>
              </a:rPr>
              <a:t> Pengar som till exempel staten betalar till någon.</a:t>
            </a:r>
          </a:p>
          <a:p>
            <a:pPr algn="l" fontAlgn="base"/>
            <a:r>
              <a:rPr lang="sv-SE" b="1" i="0" dirty="0">
                <a:effectLst/>
                <a:latin typeface="Gotham Bold"/>
              </a:rPr>
              <a:t>budget:</a:t>
            </a:r>
            <a:r>
              <a:rPr lang="sv-SE" b="0" i="0" dirty="0">
                <a:effectLst/>
                <a:latin typeface="Gotham Book"/>
              </a:rPr>
              <a:t> Lista över alla inkomster och utgifter.</a:t>
            </a:r>
          </a:p>
          <a:p>
            <a:pPr algn="l" fontAlgn="base"/>
            <a:r>
              <a:rPr lang="sv-SE" b="1" dirty="0">
                <a:latin typeface="Gotham Bold"/>
              </a:rPr>
              <a:t>f</a:t>
            </a:r>
            <a:r>
              <a:rPr lang="sv-SE" b="1" i="0" dirty="0">
                <a:effectLst/>
                <a:latin typeface="Gotham Bold"/>
              </a:rPr>
              <a:t>asta kostnader: </a:t>
            </a:r>
            <a:r>
              <a:rPr lang="sv-SE" b="0" i="0" dirty="0">
                <a:effectLst/>
                <a:latin typeface="Gotham Book"/>
              </a:rPr>
              <a:t>Kostnader som är samma varje månad.</a:t>
            </a:r>
          </a:p>
          <a:p>
            <a:pPr algn="l" fontAlgn="base"/>
            <a:r>
              <a:rPr lang="sv-SE" b="1" dirty="0">
                <a:latin typeface="Gotham Bold"/>
              </a:rPr>
              <a:t>i</a:t>
            </a:r>
            <a:r>
              <a:rPr lang="sv-SE" b="1" i="0" dirty="0">
                <a:effectLst/>
                <a:latin typeface="Gotham Bold"/>
              </a:rPr>
              <a:t>nkomst:</a:t>
            </a:r>
            <a:r>
              <a:rPr lang="sv-SE" b="0" i="0" dirty="0">
                <a:effectLst/>
                <a:latin typeface="Gotham Book"/>
              </a:rPr>
              <a:t> Pengar du får för till exempel arbete.</a:t>
            </a:r>
          </a:p>
          <a:p>
            <a:pPr algn="l" fontAlgn="base"/>
            <a:r>
              <a:rPr lang="sv-SE" b="1" dirty="0">
                <a:latin typeface="Gotham Bold"/>
              </a:rPr>
              <a:t>m</a:t>
            </a:r>
            <a:r>
              <a:rPr lang="sv-SE" b="1" i="0" dirty="0">
                <a:effectLst/>
                <a:latin typeface="Gotham Bold"/>
              </a:rPr>
              <a:t>ynt:</a:t>
            </a:r>
            <a:r>
              <a:rPr lang="sv-SE" b="0" i="0" dirty="0">
                <a:effectLst/>
                <a:latin typeface="Gotham Book"/>
              </a:rPr>
              <a:t> Pengar av metall.</a:t>
            </a:r>
          </a:p>
          <a:p>
            <a:pPr algn="l" fontAlgn="base"/>
            <a:r>
              <a:rPr lang="sv-SE" b="1" dirty="0">
                <a:latin typeface="Gotham Bold"/>
              </a:rPr>
              <a:t>p</a:t>
            </a:r>
            <a:r>
              <a:rPr lang="sv-SE" b="1" i="0" dirty="0">
                <a:effectLst/>
                <a:latin typeface="Gotham Bold"/>
              </a:rPr>
              <a:t>lånbok:</a:t>
            </a:r>
            <a:r>
              <a:rPr lang="sv-SE" b="0" i="0" dirty="0">
                <a:effectLst/>
                <a:latin typeface="Gotham Book"/>
              </a:rPr>
              <a:t> Fodral att lägga pengar i.</a:t>
            </a:r>
          </a:p>
          <a:p>
            <a:pPr algn="l" fontAlgn="base"/>
            <a:endParaRPr lang="sv-SE" dirty="0"/>
          </a:p>
        </p:txBody>
      </p:sp>
      <p:sp>
        <p:nvSpPr>
          <p:cNvPr id="4" name="Platshållare för innehåll 3">
            <a:extLst>
              <a:ext uri="{FF2B5EF4-FFF2-40B4-BE49-F238E27FC236}">
                <a16:creationId xmlns:a16="http://schemas.microsoft.com/office/drawing/2014/main" id="{75D6FD56-042E-42B0-9328-1603B09D1993}"/>
              </a:ext>
            </a:extLst>
          </p:cNvPr>
          <p:cNvSpPr>
            <a:spLocks noGrp="1"/>
          </p:cNvSpPr>
          <p:nvPr>
            <p:ph sz="half" idx="2"/>
          </p:nvPr>
        </p:nvSpPr>
        <p:spPr>
          <a:xfrm>
            <a:off x="5989320" y="2644586"/>
            <a:ext cx="4754880" cy="3664773"/>
          </a:xfrm>
        </p:spPr>
        <p:txBody>
          <a:bodyPr>
            <a:normAutofit fontScale="85000" lnSpcReduction="10000"/>
          </a:bodyPr>
          <a:lstStyle/>
          <a:p>
            <a:pPr algn="l" fontAlgn="base"/>
            <a:r>
              <a:rPr lang="sv-SE" b="1" dirty="0">
                <a:latin typeface="Gotham Bold"/>
              </a:rPr>
              <a:t>r</a:t>
            </a:r>
            <a:r>
              <a:rPr lang="sv-SE" b="1" i="0" dirty="0">
                <a:effectLst/>
                <a:latin typeface="Gotham Bold"/>
              </a:rPr>
              <a:t>örliga kostnader: </a:t>
            </a:r>
            <a:r>
              <a:rPr lang="sv-SE" b="0" i="0" dirty="0">
                <a:effectLst/>
                <a:latin typeface="Gotham Book"/>
              </a:rPr>
              <a:t>Kostnader som ändras varje månad.</a:t>
            </a:r>
          </a:p>
          <a:p>
            <a:pPr algn="l" fontAlgn="base"/>
            <a:r>
              <a:rPr lang="sv-SE" b="1" dirty="0">
                <a:latin typeface="Gotham Bold"/>
              </a:rPr>
              <a:t>s</a:t>
            </a:r>
            <a:r>
              <a:rPr lang="sv-SE" b="1" i="0" dirty="0">
                <a:effectLst/>
                <a:latin typeface="Gotham Bold"/>
              </a:rPr>
              <a:t>akna:</a:t>
            </a:r>
            <a:r>
              <a:rPr lang="sv-SE" b="0" i="0" dirty="0">
                <a:effectLst/>
                <a:latin typeface="Gotham Book"/>
              </a:rPr>
              <a:t> Något som inte finns.</a:t>
            </a:r>
          </a:p>
          <a:p>
            <a:pPr algn="l" fontAlgn="base"/>
            <a:r>
              <a:rPr lang="sv-SE" b="1" dirty="0">
                <a:latin typeface="Gotham Bold"/>
              </a:rPr>
              <a:t>s</a:t>
            </a:r>
            <a:r>
              <a:rPr lang="sv-SE" b="1" i="0" dirty="0">
                <a:effectLst/>
                <a:latin typeface="Gotham Bold"/>
              </a:rPr>
              <a:t>edlar:</a:t>
            </a:r>
            <a:r>
              <a:rPr lang="sv-SE" b="0" i="0" dirty="0">
                <a:effectLst/>
                <a:latin typeface="Gotham Book"/>
              </a:rPr>
              <a:t> Pengar av papper.</a:t>
            </a:r>
          </a:p>
          <a:p>
            <a:pPr algn="l" fontAlgn="base"/>
            <a:r>
              <a:rPr lang="sv-SE" b="1" dirty="0">
                <a:latin typeface="Gotham Bold"/>
              </a:rPr>
              <a:t>s</a:t>
            </a:r>
            <a:r>
              <a:rPr lang="sv-SE" b="1" i="0" dirty="0">
                <a:effectLst/>
                <a:latin typeface="Gotham Bold"/>
              </a:rPr>
              <a:t>katt:</a:t>
            </a:r>
            <a:r>
              <a:rPr lang="sv-SE" b="0" i="0" dirty="0">
                <a:effectLst/>
                <a:latin typeface="Gotham Book"/>
              </a:rPr>
              <a:t> Pengar du betalar av din inkomst till stat och kommun.</a:t>
            </a:r>
          </a:p>
          <a:p>
            <a:pPr algn="l" fontAlgn="base"/>
            <a:r>
              <a:rPr lang="sv-SE" b="1" dirty="0">
                <a:latin typeface="Gotham Bold"/>
              </a:rPr>
              <a:t>t</a:t>
            </a:r>
            <a:r>
              <a:rPr lang="sv-SE" b="1" i="0" dirty="0">
                <a:effectLst/>
                <a:latin typeface="Gotham Bold"/>
              </a:rPr>
              <a:t>otalt:</a:t>
            </a:r>
            <a:r>
              <a:rPr lang="sv-SE" b="0" i="0" dirty="0">
                <a:effectLst/>
                <a:latin typeface="Gotham Book"/>
              </a:rPr>
              <a:t> Summan av allt det du räknar ihop.</a:t>
            </a:r>
          </a:p>
          <a:p>
            <a:pPr algn="l" fontAlgn="base"/>
            <a:r>
              <a:rPr lang="sv-SE" b="1" dirty="0">
                <a:latin typeface="Gotham Bold"/>
              </a:rPr>
              <a:t>u</a:t>
            </a:r>
            <a:r>
              <a:rPr lang="sv-SE" b="1" i="0" dirty="0">
                <a:effectLst/>
                <a:latin typeface="Gotham Bold"/>
              </a:rPr>
              <a:t>tgift:</a:t>
            </a:r>
            <a:r>
              <a:rPr lang="sv-SE" b="0" i="0" dirty="0">
                <a:effectLst/>
                <a:latin typeface="Gotham Book"/>
              </a:rPr>
              <a:t> Allt du betalar för.</a:t>
            </a:r>
          </a:p>
          <a:p>
            <a:pPr fontAlgn="base"/>
            <a:endParaRPr lang="sv-SE" dirty="0"/>
          </a:p>
        </p:txBody>
      </p:sp>
      <p:sp>
        <p:nvSpPr>
          <p:cNvPr id="5" name="textruta 4">
            <a:extLst>
              <a:ext uri="{FF2B5EF4-FFF2-40B4-BE49-F238E27FC236}">
                <a16:creationId xmlns:a16="http://schemas.microsoft.com/office/drawing/2014/main" id="{22922171-869B-44ED-AA6F-8441BF2424DA}"/>
              </a:ext>
            </a:extLst>
          </p:cNvPr>
          <p:cNvSpPr txBox="1"/>
          <p:nvPr/>
        </p:nvSpPr>
        <p:spPr>
          <a:xfrm>
            <a:off x="1024127" y="1823222"/>
            <a:ext cx="5645614" cy="523220"/>
          </a:xfrm>
          <a:prstGeom prst="rect">
            <a:avLst/>
          </a:prstGeom>
          <a:noFill/>
        </p:spPr>
        <p:txBody>
          <a:bodyPr wrap="square" rtlCol="0">
            <a:spAutoFit/>
          </a:bodyPr>
          <a:lstStyle/>
          <a:p>
            <a:r>
              <a:rPr lang="sv-SE" sz="2800" dirty="0"/>
              <a:t>Översätt orden till ditt modersmål</a:t>
            </a:r>
          </a:p>
        </p:txBody>
      </p:sp>
    </p:spTree>
    <p:extLst>
      <p:ext uri="{BB962C8B-B14F-4D97-AF65-F5344CB8AC3E}">
        <p14:creationId xmlns:p14="http://schemas.microsoft.com/office/powerpoint/2010/main" val="277763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DE8158-B28C-409D-AF6C-497C36EED1E0}"/>
              </a:ext>
            </a:extLst>
          </p:cNvPr>
          <p:cNvSpPr>
            <a:spLocks noGrp="1"/>
          </p:cNvSpPr>
          <p:nvPr>
            <p:ph type="title"/>
          </p:nvPr>
        </p:nvSpPr>
        <p:spPr/>
        <p:txBody>
          <a:bodyPr/>
          <a:lstStyle/>
          <a:p>
            <a:r>
              <a:rPr lang="sv-SE" dirty="0"/>
              <a:t>Faktafrågor</a:t>
            </a:r>
          </a:p>
        </p:txBody>
      </p:sp>
      <p:sp>
        <p:nvSpPr>
          <p:cNvPr id="5" name="textruta 4">
            <a:extLst>
              <a:ext uri="{FF2B5EF4-FFF2-40B4-BE49-F238E27FC236}">
                <a16:creationId xmlns:a16="http://schemas.microsoft.com/office/drawing/2014/main" id="{8041BC47-A443-4F35-AE73-FB70531E4A62}"/>
              </a:ext>
            </a:extLst>
          </p:cNvPr>
          <p:cNvSpPr txBox="1"/>
          <p:nvPr/>
        </p:nvSpPr>
        <p:spPr>
          <a:xfrm>
            <a:off x="4168590" y="2084832"/>
            <a:ext cx="4159625" cy="3631763"/>
          </a:xfrm>
          <a:prstGeom prst="rect">
            <a:avLst/>
          </a:prstGeom>
          <a:noFill/>
        </p:spPr>
        <p:txBody>
          <a:bodyPr wrap="square" rtlCol="0">
            <a:spAutoFit/>
          </a:bodyPr>
          <a:lstStyle/>
          <a:p>
            <a:r>
              <a:rPr lang="sv-SE" sz="2200" dirty="0"/>
              <a:t>3. Vad är en budget?</a:t>
            </a:r>
          </a:p>
          <a:p>
            <a:pPr marL="285750" indent="-285750">
              <a:lnSpc>
                <a:spcPct val="150000"/>
              </a:lnSpc>
              <a:buFont typeface="Wingdings" panose="05000000000000000000" pitchFamily="2" charset="2"/>
              <a:buChar char="q"/>
            </a:pPr>
            <a:r>
              <a:rPr lang="sv-SE" sz="1400" dirty="0"/>
              <a:t>Lista över alla inkomster</a:t>
            </a:r>
          </a:p>
          <a:p>
            <a:pPr marL="285750" indent="-285750">
              <a:lnSpc>
                <a:spcPct val="150000"/>
              </a:lnSpc>
              <a:buFont typeface="Wingdings" panose="05000000000000000000" pitchFamily="2" charset="2"/>
              <a:buChar char="q"/>
            </a:pPr>
            <a:r>
              <a:rPr lang="sv-SE" sz="1400" dirty="0"/>
              <a:t>Lista över alla utgifter</a:t>
            </a:r>
          </a:p>
          <a:p>
            <a:pPr marL="285750" indent="-285750">
              <a:lnSpc>
                <a:spcPct val="150000"/>
              </a:lnSpc>
              <a:buFont typeface="Wingdings" panose="05000000000000000000" pitchFamily="2" charset="2"/>
              <a:buChar char="q"/>
            </a:pPr>
            <a:r>
              <a:rPr lang="sv-SE" sz="1400" dirty="0"/>
              <a:t>Lista över både inkomster och utgifter</a:t>
            </a:r>
          </a:p>
          <a:p>
            <a:endParaRPr lang="sv-SE" sz="1400" dirty="0"/>
          </a:p>
          <a:p>
            <a:endParaRPr lang="sv-SE" sz="1400" dirty="0"/>
          </a:p>
          <a:p>
            <a:r>
              <a:rPr lang="sv-SE" sz="2200" i="0" dirty="0">
                <a:effectLst/>
              </a:rPr>
              <a:t>4. Vad är el-avgiften exempel på?</a:t>
            </a:r>
          </a:p>
          <a:p>
            <a:pPr marL="285750" indent="-285750">
              <a:lnSpc>
                <a:spcPct val="150000"/>
              </a:lnSpc>
              <a:buFont typeface="Wingdings" panose="05000000000000000000" pitchFamily="2" charset="2"/>
              <a:buChar char="q"/>
            </a:pPr>
            <a:r>
              <a:rPr lang="sv-SE" sz="1400" dirty="0"/>
              <a:t>Fast kostnad</a:t>
            </a:r>
          </a:p>
          <a:p>
            <a:pPr marL="285750" indent="-285750">
              <a:lnSpc>
                <a:spcPct val="150000"/>
              </a:lnSpc>
              <a:buFont typeface="Wingdings" panose="05000000000000000000" pitchFamily="2" charset="2"/>
              <a:buChar char="q"/>
            </a:pPr>
            <a:r>
              <a:rPr lang="sv-SE" sz="1400" dirty="0"/>
              <a:t>Rörlig kostnad</a:t>
            </a:r>
          </a:p>
          <a:p>
            <a:pPr marL="285750" indent="-285750">
              <a:lnSpc>
                <a:spcPct val="150000"/>
              </a:lnSpc>
              <a:buFont typeface="Wingdings" panose="05000000000000000000" pitchFamily="2" charset="2"/>
              <a:buChar char="q"/>
            </a:pPr>
            <a:r>
              <a:rPr lang="sv-SE" sz="1400" dirty="0"/>
              <a:t>Skatt</a:t>
            </a:r>
          </a:p>
          <a:p>
            <a:endParaRPr lang="sv-SE" sz="1800" b="1" i="0" dirty="0">
              <a:solidFill>
                <a:srgbClr val="585858"/>
              </a:solidFill>
              <a:effectLst/>
              <a:latin typeface="Gotham Bold"/>
            </a:endParaRPr>
          </a:p>
          <a:p>
            <a:endParaRPr lang="sv-SE" sz="1400" dirty="0"/>
          </a:p>
        </p:txBody>
      </p:sp>
      <p:sp>
        <p:nvSpPr>
          <p:cNvPr id="6" name="textruta 5">
            <a:extLst>
              <a:ext uri="{FF2B5EF4-FFF2-40B4-BE49-F238E27FC236}">
                <a16:creationId xmlns:a16="http://schemas.microsoft.com/office/drawing/2014/main" id="{9E26E74B-B5AC-47FD-9EFD-173FF5FDA864}"/>
              </a:ext>
            </a:extLst>
          </p:cNvPr>
          <p:cNvSpPr txBox="1"/>
          <p:nvPr/>
        </p:nvSpPr>
        <p:spPr>
          <a:xfrm>
            <a:off x="1024128" y="2098817"/>
            <a:ext cx="2839659" cy="3631763"/>
          </a:xfrm>
          <a:prstGeom prst="rect">
            <a:avLst/>
          </a:prstGeom>
          <a:noFill/>
        </p:spPr>
        <p:txBody>
          <a:bodyPr wrap="square" rtlCol="0">
            <a:spAutoFit/>
          </a:bodyPr>
          <a:lstStyle/>
          <a:p>
            <a:r>
              <a:rPr lang="sv-SE" sz="2200" dirty="0"/>
              <a:t>1. Vad är en inkomster?</a:t>
            </a:r>
          </a:p>
          <a:p>
            <a:pPr marL="285750" indent="-285750">
              <a:lnSpc>
                <a:spcPct val="150000"/>
              </a:lnSpc>
              <a:buFont typeface="Wingdings" panose="05000000000000000000" pitchFamily="2" charset="2"/>
              <a:buChar char="q"/>
            </a:pPr>
            <a:r>
              <a:rPr lang="sv-SE" sz="1400" dirty="0"/>
              <a:t>Pengar jag får</a:t>
            </a:r>
          </a:p>
          <a:p>
            <a:pPr marL="285750" indent="-285750">
              <a:lnSpc>
                <a:spcPct val="150000"/>
              </a:lnSpc>
              <a:buFont typeface="Wingdings" panose="05000000000000000000" pitchFamily="2" charset="2"/>
              <a:buChar char="q"/>
            </a:pPr>
            <a:r>
              <a:rPr lang="sv-SE" sz="1400" dirty="0"/>
              <a:t>Pengar jag betalar</a:t>
            </a:r>
          </a:p>
          <a:p>
            <a:pPr marL="285750" indent="-285750">
              <a:lnSpc>
                <a:spcPct val="150000"/>
              </a:lnSpc>
              <a:buFont typeface="Wingdings" panose="05000000000000000000" pitchFamily="2" charset="2"/>
              <a:buChar char="q"/>
            </a:pPr>
            <a:r>
              <a:rPr lang="sv-SE" sz="1400" dirty="0"/>
              <a:t>Pengar jag är skyldig någon</a:t>
            </a:r>
          </a:p>
          <a:p>
            <a:endParaRPr lang="sv-SE" sz="1400" dirty="0"/>
          </a:p>
          <a:p>
            <a:endParaRPr lang="sv-SE" sz="1400" dirty="0"/>
          </a:p>
          <a:p>
            <a:r>
              <a:rPr lang="sv-SE" sz="2200" dirty="0"/>
              <a:t>2. Vad är utgifter?</a:t>
            </a:r>
            <a:endParaRPr lang="sv-SE" sz="1400" dirty="0"/>
          </a:p>
          <a:p>
            <a:pPr marL="285750" indent="-285750">
              <a:lnSpc>
                <a:spcPct val="150000"/>
              </a:lnSpc>
              <a:buFont typeface="Wingdings" panose="05000000000000000000" pitchFamily="2" charset="2"/>
              <a:buChar char="q"/>
            </a:pPr>
            <a:r>
              <a:rPr lang="sv-SE" sz="1400" dirty="0"/>
              <a:t>Pengar jag får</a:t>
            </a:r>
          </a:p>
          <a:p>
            <a:pPr marL="285750" indent="-285750">
              <a:lnSpc>
                <a:spcPct val="150000"/>
              </a:lnSpc>
              <a:buFont typeface="Wingdings" panose="05000000000000000000" pitchFamily="2" charset="2"/>
              <a:buChar char="q"/>
            </a:pPr>
            <a:r>
              <a:rPr lang="sv-SE" sz="1400" dirty="0"/>
              <a:t>Pengar jag betalar</a:t>
            </a:r>
          </a:p>
          <a:p>
            <a:pPr marL="285750" indent="-285750">
              <a:lnSpc>
                <a:spcPct val="150000"/>
              </a:lnSpc>
              <a:buFont typeface="Wingdings" panose="05000000000000000000" pitchFamily="2" charset="2"/>
              <a:buChar char="q"/>
            </a:pPr>
            <a:r>
              <a:rPr lang="sv-SE" sz="1400" dirty="0"/>
              <a:t>Pengar jag sparar</a:t>
            </a:r>
          </a:p>
          <a:p>
            <a:endParaRPr lang="sv-SE" sz="1800" b="1" i="0" dirty="0">
              <a:solidFill>
                <a:srgbClr val="585858"/>
              </a:solidFill>
              <a:effectLst/>
              <a:latin typeface="Gotham Bold"/>
            </a:endParaRPr>
          </a:p>
          <a:p>
            <a:endParaRPr lang="sv-SE" sz="1400" dirty="0"/>
          </a:p>
        </p:txBody>
      </p:sp>
      <p:sp>
        <p:nvSpPr>
          <p:cNvPr id="7" name="textruta 6">
            <a:extLst>
              <a:ext uri="{FF2B5EF4-FFF2-40B4-BE49-F238E27FC236}">
                <a16:creationId xmlns:a16="http://schemas.microsoft.com/office/drawing/2014/main" id="{2E88A36B-E446-4636-89F7-583DA86ECBC5}"/>
              </a:ext>
            </a:extLst>
          </p:cNvPr>
          <p:cNvSpPr txBox="1"/>
          <p:nvPr/>
        </p:nvSpPr>
        <p:spPr>
          <a:xfrm>
            <a:off x="7671636" y="2098817"/>
            <a:ext cx="4159625" cy="2108269"/>
          </a:xfrm>
          <a:prstGeom prst="rect">
            <a:avLst/>
          </a:prstGeom>
          <a:noFill/>
        </p:spPr>
        <p:txBody>
          <a:bodyPr wrap="square" rtlCol="0">
            <a:spAutoFit/>
          </a:bodyPr>
          <a:lstStyle/>
          <a:p>
            <a:r>
              <a:rPr lang="sv-SE" sz="2200" dirty="0"/>
              <a:t>5. Vad är barnbidrag exempel på?</a:t>
            </a:r>
          </a:p>
          <a:p>
            <a:pPr marL="285750" indent="-285750">
              <a:lnSpc>
                <a:spcPct val="150000"/>
              </a:lnSpc>
              <a:buFont typeface="Wingdings" panose="05000000000000000000" pitchFamily="2" charset="2"/>
              <a:buChar char="q"/>
            </a:pPr>
            <a:r>
              <a:rPr lang="sv-SE" sz="1400" dirty="0"/>
              <a:t>Inkomster man inte behöver skatta för</a:t>
            </a:r>
          </a:p>
          <a:p>
            <a:pPr marL="285750" indent="-285750">
              <a:lnSpc>
                <a:spcPct val="150000"/>
              </a:lnSpc>
              <a:buFont typeface="Wingdings" panose="05000000000000000000" pitchFamily="2" charset="2"/>
              <a:buChar char="q"/>
            </a:pPr>
            <a:r>
              <a:rPr lang="sv-SE" sz="1400" dirty="0"/>
              <a:t>Inkomster man måste söka för att få</a:t>
            </a:r>
          </a:p>
          <a:p>
            <a:pPr marL="285750" indent="-285750">
              <a:lnSpc>
                <a:spcPct val="150000"/>
              </a:lnSpc>
              <a:buFont typeface="Wingdings" panose="05000000000000000000" pitchFamily="2" charset="2"/>
              <a:buChar char="q"/>
            </a:pPr>
            <a:r>
              <a:rPr lang="sv-SE" sz="1400" dirty="0"/>
              <a:t>Inkomster som skattas som arbete</a:t>
            </a:r>
          </a:p>
          <a:p>
            <a:endParaRPr lang="sv-SE" sz="1400" dirty="0"/>
          </a:p>
          <a:p>
            <a:endParaRPr lang="sv-SE" sz="1800" b="1" i="0" dirty="0">
              <a:solidFill>
                <a:srgbClr val="585858"/>
              </a:solidFill>
              <a:effectLst/>
              <a:latin typeface="Gotham Bold"/>
            </a:endParaRPr>
          </a:p>
          <a:p>
            <a:endParaRPr lang="sv-SE" sz="1400" dirty="0"/>
          </a:p>
        </p:txBody>
      </p:sp>
    </p:spTree>
    <p:extLst>
      <p:ext uri="{BB962C8B-B14F-4D97-AF65-F5344CB8AC3E}">
        <p14:creationId xmlns:p14="http://schemas.microsoft.com/office/powerpoint/2010/main" val="152835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F5BBA4E-70B9-4EC1-94C7-6CE7932B2C69}"/>
              </a:ext>
            </a:extLst>
          </p:cNvPr>
          <p:cNvPicPr>
            <a:picLocks noChangeAspect="1"/>
          </p:cNvPicPr>
          <p:nvPr/>
        </p:nvPicPr>
        <p:blipFill rotWithShape="1">
          <a:blip r:embed="rId2"/>
          <a:srcRect t="7976" b="6724"/>
          <a:stretch/>
        </p:blipFill>
        <p:spPr>
          <a:xfrm>
            <a:off x="3997751" y="3808428"/>
            <a:ext cx="3575115" cy="3049572"/>
          </a:xfrm>
          <a:prstGeom prst="rect">
            <a:avLst/>
          </a:prstGeom>
        </p:spPr>
      </p:pic>
      <p:sp>
        <p:nvSpPr>
          <p:cNvPr id="2" name="Rubrik 1">
            <a:extLst>
              <a:ext uri="{FF2B5EF4-FFF2-40B4-BE49-F238E27FC236}">
                <a16:creationId xmlns:a16="http://schemas.microsoft.com/office/drawing/2014/main" id="{54E2F032-E6A0-4DC1-A4A2-2FB61169A928}"/>
              </a:ext>
            </a:extLst>
          </p:cNvPr>
          <p:cNvSpPr>
            <a:spLocks noGrp="1"/>
          </p:cNvSpPr>
          <p:nvPr>
            <p:ph type="title"/>
          </p:nvPr>
        </p:nvSpPr>
        <p:spPr/>
        <p:txBody>
          <a:bodyPr/>
          <a:lstStyle/>
          <a:p>
            <a:r>
              <a:rPr lang="sv-SE" dirty="0"/>
              <a:t>Dina PENGAR</a:t>
            </a:r>
          </a:p>
        </p:txBody>
      </p:sp>
      <p:sp>
        <p:nvSpPr>
          <p:cNvPr id="3" name="Platshållare för innehåll 2">
            <a:extLst>
              <a:ext uri="{FF2B5EF4-FFF2-40B4-BE49-F238E27FC236}">
                <a16:creationId xmlns:a16="http://schemas.microsoft.com/office/drawing/2014/main" id="{CF44DD09-5F65-445D-8AC5-49AC199D46A2}"/>
              </a:ext>
            </a:extLst>
          </p:cNvPr>
          <p:cNvSpPr>
            <a:spLocks noGrp="1"/>
          </p:cNvSpPr>
          <p:nvPr>
            <p:ph sz="half" idx="1"/>
          </p:nvPr>
        </p:nvSpPr>
        <p:spPr>
          <a:xfrm>
            <a:off x="1024127" y="1810871"/>
            <a:ext cx="7438555" cy="4778187"/>
          </a:xfrm>
        </p:spPr>
        <p:txBody>
          <a:bodyPr>
            <a:normAutofit fontScale="55000" lnSpcReduction="20000"/>
          </a:bodyPr>
          <a:lstStyle/>
          <a:p>
            <a:pPr algn="l" fontAlgn="base">
              <a:lnSpc>
                <a:spcPct val="120000"/>
              </a:lnSpc>
            </a:pPr>
            <a:r>
              <a:rPr lang="sv-SE" sz="5700" b="0" i="0" dirty="0">
                <a:effectLst/>
                <a:latin typeface="Calibri" panose="020F0502020204030204" pitchFamily="34" charset="0"/>
                <a:ea typeface="Calibri" panose="020F0502020204030204" pitchFamily="34" charset="0"/>
                <a:cs typeface="Calibri" panose="020F0502020204030204" pitchFamily="34" charset="0"/>
              </a:rPr>
              <a:t>Dina pengar är mer än mynt och sedlar som du har i plånboken. Dina pengar är också alla dina inkomster och utgifter. Inkomster är pengar du får och utgifter är pengar du betalar.</a:t>
            </a:r>
          </a:p>
          <a:p>
            <a:endParaRPr lang="sv-SE" dirty="0"/>
          </a:p>
        </p:txBody>
      </p:sp>
      <p:sp>
        <p:nvSpPr>
          <p:cNvPr id="4" name="Platshållare för innehåll 3">
            <a:extLst>
              <a:ext uri="{FF2B5EF4-FFF2-40B4-BE49-F238E27FC236}">
                <a16:creationId xmlns:a16="http://schemas.microsoft.com/office/drawing/2014/main" id="{A81E9817-CF94-494E-BAA3-A541A749CA86}"/>
              </a:ext>
            </a:extLst>
          </p:cNvPr>
          <p:cNvSpPr>
            <a:spLocks noGrp="1"/>
          </p:cNvSpPr>
          <p:nvPr>
            <p:ph sz="half" idx="2"/>
          </p:nvPr>
        </p:nvSpPr>
        <p:spPr>
          <a:xfrm>
            <a:off x="8588187" y="1958789"/>
            <a:ext cx="2958354" cy="3563470"/>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r>
              <a:rPr lang="sv-SE" sz="4000" dirty="0"/>
              <a:t>ORDLISTA</a:t>
            </a:r>
          </a:p>
          <a:p>
            <a:pPr algn="l" fontAlgn="base"/>
            <a:r>
              <a:rPr lang="sv-SE" sz="4000" b="1" i="0" dirty="0">
                <a:solidFill>
                  <a:schemeClr val="tx1"/>
                </a:solidFill>
                <a:effectLst/>
                <a:latin typeface="Gotham Bold"/>
              </a:rPr>
              <a:t>mynt:</a:t>
            </a:r>
            <a:r>
              <a:rPr lang="sv-SE" sz="4000" b="0" i="0" dirty="0">
                <a:solidFill>
                  <a:schemeClr val="tx1"/>
                </a:solidFill>
                <a:effectLst/>
                <a:latin typeface="Gotham Book"/>
              </a:rPr>
              <a:t> Pengar av metall.</a:t>
            </a:r>
          </a:p>
          <a:p>
            <a:pPr algn="l" fontAlgn="base"/>
            <a:r>
              <a:rPr lang="sv-SE" sz="4000" b="1" i="0" dirty="0">
                <a:solidFill>
                  <a:schemeClr val="tx1"/>
                </a:solidFill>
                <a:effectLst/>
                <a:latin typeface="Gotham Bold"/>
              </a:rPr>
              <a:t>sedlar:</a:t>
            </a:r>
            <a:r>
              <a:rPr lang="sv-SE" sz="4000" b="0" i="0" dirty="0">
                <a:solidFill>
                  <a:schemeClr val="tx1"/>
                </a:solidFill>
                <a:effectLst/>
                <a:latin typeface="Gotham Book"/>
              </a:rPr>
              <a:t> Pengar av papper.</a:t>
            </a:r>
          </a:p>
          <a:p>
            <a:pPr fontAlgn="base"/>
            <a:r>
              <a:rPr lang="sv-SE" sz="4000" b="1" dirty="0">
                <a:solidFill>
                  <a:schemeClr val="tx1"/>
                </a:solidFill>
                <a:latin typeface="Gotham Bold"/>
              </a:rPr>
              <a:t>p</a:t>
            </a:r>
            <a:r>
              <a:rPr lang="sv-SE" sz="4000" b="1" i="0" dirty="0">
                <a:solidFill>
                  <a:schemeClr val="tx1"/>
                </a:solidFill>
                <a:effectLst/>
                <a:latin typeface="Gotham Bold"/>
              </a:rPr>
              <a:t>lånbok:</a:t>
            </a:r>
            <a:r>
              <a:rPr lang="sv-SE" sz="4000" b="0" i="0" dirty="0">
                <a:solidFill>
                  <a:schemeClr val="tx1"/>
                </a:solidFill>
                <a:effectLst/>
                <a:latin typeface="Gotham Book"/>
              </a:rPr>
              <a:t> Fodral att lägga pengar i.</a:t>
            </a:r>
          </a:p>
          <a:p>
            <a:pPr algn="l" fontAlgn="base"/>
            <a:r>
              <a:rPr lang="sv-SE" sz="4000" b="1" dirty="0">
                <a:solidFill>
                  <a:schemeClr val="tx1"/>
                </a:solidFill>
                <a:latin typeface="Gotham Bold"/>
              </a:rPr>
              <a:t>i</a:t>
            </a:r>
            <a:r>
              <a:rPr lang="sv-SE" sz="4000" b="1" i="0" dirty="0">
                <a:solidFill>
                  <a:schemeClr val="tx1"/>
                </a:solidFill>
                <a:effectLst/>
                <a:latin typeface="Gotham Bold"/>
              </a:rPr>
              <a:t>nkomst:</a:t>
            </a:r>
            <a:r>
              <a:rPr lang="sv-SE" sz="4000" b="0" i="0" dirty="0">
                <a:solidFill>
                  <a:schemeClr val="tx1"/>
                </a:solidFill>
                <a:effectLst/>
                <a:latin typeface="Gotham Book"/>
              </a:rPr>
              <a:t> Pengar du får för till exempel arbete.</a:t>
            </a:r>
          </a:p>
          <a:p>
            <a:pPr fontAlgn="base"/>
            <a:r>
              <a:rPr lang="sv-SE" sz="4000" b="1" dirty="0">
                <a:solidFill>
                  <a:schemeClr val="tx1"/>
                </a:solidFill>
                <a:latin typeface="Gotham Bold"/>
              </a:rPr>
              <a:t>u</a:t>
            </a:r>
            <a:r>
              <a:rPr lang="sv-SE" sz="4000" b="1" i="0" dirty="0">
                <a:solidFill>
                  <a:schemeClr val="tx1"/>
                </a:solidFill>
                <a:effectLst/>
                <a:latin typeface="Gotham Bold"/>
              </a:rPr>
              <a:t>tgift:</a:t>
            </a:r>
            <a:r>
              <a:rPr lang="sv-SE" sz="4000" b="0" i="0" dirty="0">
                <a:solidFill>
                  <a:schemeClr val="tx1"/>
                </a:solidFill>
                <a:effectLst/>
                <a:latin typeface="Gotham Book"/>
              </a:rPr>
              <a:t> Allt du betalar för.</a:t>
            </a:r>
          </a:p>
          <a:p>
            <a:pPr algn="l" fontAlgn="base"/>
            <a:endParaRPr lang="sv-SE" sz="4000" b="0" i="0" dirty="0">
              <a:solidFill>
                <a:schemeClr val="tx1"/>
              </a:solidFill>
              <a:effectLst/>
              <a:latin typeface="Gotham Book"/>
            </a:endParaRPr>
          </a:p>
          <a:p>
            <a:endParaRPr lang="sv-SE" dirty="0"/>
          </a:p>
        </p:txBody>
      </p:sp>
    </p:spTree>
    <p:extLst>
      <p:ext uri="{BB962C8B-B14F-4D97-AF65-F5344CB8AC3E}">
        <p14:creationId xmlns:p14="http://schemas.microsoft.com/office/powerpoint/2010/main" val="166294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E5D2EA-9EA6-4D9F-839A-B364486693BA}"/>
              </a:ext>
            </a:extLst>
          </p:cNvPr>
          <p:cNvSpPr>
            <a:spLocks noGrp="1"/>
          </p:cNvSpPr>
          <p:nvPr>
            <p:ph type="title"/>
          </p:nvPr>
        </p:nvSpPr>
        <p:spPr/>
        <p:txBody>
          <a:bodyPr/>
          <a:lstStyle/>
          <a:p>
            <a:r>
              <a:rPr lang="sv-SE" dirty="0"/>
              <a:t>JÄMFÖR KULTURER</a:t>
            </a:r>
          </a:p>
        </p:txBody>
      </p:sp>
      <p:sp>
        <p:nvSpPr>
          <p:cNvPr id="3" name="Platshållare för innehåll 2">
            <a:extLst>
              <a:ext uri="{FF2B5EF4-FFF2-40B4-BE49-F238E27FC236}">
                <a16:creationId xmlns:a16="http://schemas.microsoft.com/office/drawing/2014/main" id="{12039010-9298-4850-B9DF-45E512D68689}"/>
              </a:ext>
            </a:extLst>
          </p:cNvPr>
          <p:cNvSpPr>
            <a:spLocks noGrp="1"/>
          </p:cNvSpPr>
          <p:nvPr>
            <p:ph idx="1"/>
          </p:nvPr>
        </p:nvSpPr>
        <p:spPr/>
        <p:txBody>
          <a:bodyPr/>
          <a:lstStyle/>
          <a:p>
            <a:pPr fontAlgn="base">
              <a:buFont typeface="Arial" panose="020B0604020202020204" pitchFamily="34" charset="0"/>
              <a:buChar char="•"/>
            </a:pPr>
            <a:r>
              <a:rPr lang="sv-SE" sz="2400" b="0" i="0" dirty="0">
                <a:effectLst/>
                <a:latin typeface="Gotham Book"/>
              </a:rPr>
              <a:t>Vad är dyrare i ditt hemland jämfört med Sverige? </a:t>
            </a:r>
          </a:p>
          <a:p>
            <a:pPr fontAlgn="base">
              <a:buFont typeface="Arial" panose="020B0604020202020204" pitchFamily="34" charset="0"/>
              <a:buChar char="•"/>
            </a:pPr>
            <a:r>
              <a:rPr lang="sv-SE" sz="2400" b="0" i="0" dirty="0">
                <a:effectLst/>
                <a:latin typeface="Gotham Book"/>
              </a:rPr>
              <a:t>Vad är billigare i ditt hemland jämfört med Sverige? </a:t>
            </a:r>
          </a:p>
          <a:p>
            <a:pPr fontAlgn="base">
              <a:buFont typeface="Arial" panose="020B0604020202020204" pitchFamily="34" charset="0"/>
              <a:buChar char="•"/>
            </a:pPr>
            <a:r>
              <a:rPr lang="sv-SE" sz="2400" b="0" i="0" dirty="0">
                <a:effectLst/>
                <a:latin typeface="Gotham Book"/>
              </a:rPr>
              <a:t>Vilka heter pengarna </a:t>
            </a:r>
            <a:r>
              <a:rPr lang="sv-SE" sz="2400" dirty="0">
                <a:latin typeface="Gotham Book"/>
              </a:rPr>
              <a:t>i ditt hemland</a:t>
            </a:r>
            <a:r>
              <a:rPr lang="sv-SE" sz="2400" b="0" i="0" dirty="0">
                <a:effectLst/>
                <a:latin typeface="Gotham Book"/>
              </a:rPr>
              <a:t>? </a:t>
            </a:r>
            <a:endParaRPr lang="sv-SE" sz="2400" dirty="0">
              <a:latin typeface="Gotham Book"/>
            </a:endParaRPr>
          </a:p>
          <a:p>
            <a:endParaRPr lang="sv-SE" dirty="0"/>
          </a:p>
        </p:txBody>
      </p:sp>
    </p:spTree>
    <p:extLst>
      <p:ext uri="{BB962C8B-B14F-4D97-AF65-F5344CB8AC3E}">
        <p14:creationId xmlns:p14="http://schemas.microsoft.com/office/powerpoint/2010/main" val="2777878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2F032-E6A0-4DC1-A4A2-2FB61169A928}"/>
              </a:ext>
            </a:extLst>
          </p:cNvPr>
          <p:cNvSpPr>
            <a:spLocks noGrp="1"/>
          </p:cNvSpPr>
          <p:nvPr>
            <p:ph type="title"/>
          </p:nvPr>
        </p:nvSpPr>
        <p:spPr/>
        <p:txBody>
          <a:bodyPr/>
          <a:lstStyle/>
          <a:p>
            <a:r>
              <a:rPr lang="sv-SE" dirty="0"/>
              <a:t>Dina PENGAR</a:t>
            </a:r>
          </a:p>
        </p:txBody>
      </p:sp>
      <p:sp>
        <p:nvSpPr>
          <p:cNvPr id="3" name="Platshållare för innehåll 2">
            <a:extLst>
              <a:ext uri="{FF2B5EF4-FFF2-40B4-BE49-F238E27FC236}">
                <a16:creationId xmlns:a16="http://schemas.microsoft.com/office/drawing/2014/main" id="{CF44DD09-5F65-445D-8AC5-49AC199D46A2}"/>
              </a:ext>
            </a:extLst>
          </p:cNvPr>
          <p:cNvSpPr>
            <a:spLocks noGrp="1"/>
          </p:cNvSpPr>
          <p:nvPr>
            <p:ph sz="half" idx="1"/>
          </p:nvPr>
        </p:nvSpPr>
        <p:spPr>
          <a:xfrm>
            <a:off x="1024127" y="1810872"/>
            <a:ext cx="7250297" cy="4498488"/>
          </a:xfrm>
        </p:spPr>
        <p:txBody>
          <a:bodyPr>
            <a:normAutofit/>
          </a:bodyPr>
          <a:lstStyle/>
          <a:p>
            <a:pPr algn="l" fontAlgn="base">
              <a:lnSpc>
                <a:spcPct val="120000"/>
              </a:lnSpc>
            </a:pPr>
            <a:r>
              <a:rPr lang="sv-SE" sz="4400" b="0" i="0" dirty="0">
                <a:effectLst/>
                <a:latin typeface="Calibri" panose="020F0502020204030204" pitchFamily="34" charset="0"/>
                <a:ea typeface="Calibri" panose="020F0502020204030204" pitchFamily="34" charset="0"/>
                <a:cs typeface="Calibri" panose="020F0502020204030204" pitchFamily="34" charset="0"/>
              </a:rPr>
              <a:t>Några inkomster och utgifter är samma varje månad. De kallas fasta inkomster och utgifter. </a:t>
            </a:r>
          </a:p>
          <a:p>
            <a:endParaRPr lang="sv-SE" dirty="0"/>
          </a:p>
        </p:txBody>
      </p:sp>
      <p:sp>
        <p:nvSpPr>
          <p:cNvPr id="4" name="Platshållare för innehåll 3">
            <a:extLst>
              <a:ext uri="{FF2B5EF4-FFF2-40B4-BE49-F238E27FC236}">
                <a16:creationId xmlns:a16="http://schemas.microsoft.com/office/drawing/2014/main" id="{A81E9817-CF94-494E-BAA3-A541A749CA86}"/>
              </a:ext>
            </a:extLst>
          </p:cNvPr>
          <p:cNvSpPr>
            <a:spLocks noGrp="1"/>
          </p:cNvSpPr>
          <p:nvPr>
            <p:ph sz="half" idx="2"/>
          </p:nvPr>
        </p:nvSpPr>
        <p:spPr>
          <a:xfrm>
            <a:off x="8207188" y="2084832"/>
            <a:ext cx="2729753" cy="1859639"/>
          </a:xfrm>
        </p:spPr>
        <p:style>
          <a:lnRef idx="2">
            <a:schemeClr val="accent1"/>
          </a:lnRef>
          <a:fillRef idx="1">
            <a:schemeClr val="lt1"/>
          </a:fillRef>
          <a:effectRef idx="0">
            <a:schemeClr val="accent1"/>
          </a:effectRef>
          <a:fontRef idx="minor">
            <a:schemeClr val="dk1"/>
          </a:fontRef>
        </p:style>
        <p:txBody>
          <a:bodyPr>
            <a:normAutofit/>
          </a:bodyPr>
          <a:lstStyle/>
          <a:p>
            <a:r>
              <a:rPr lang="sv-SE" sz="3000" dirty="0"/>
              <a:t>ORDLISTA</a:t>
            </a:r>
          </a:p>
          <a:p>
            <a:pPr algn="l" fontAlgn="base"/>
            <a:r>
              <a:rPr lang="sv-SE" b="1" dirty="0">
                <a:solidFill>
                  <a:schemeClr val="tx1"/>
                </a:solidFill>
                <a:latin typeface="Gotham Bold"/>
              </a:rPr>
              <a:t>i</a:t>
            </a:r>
            <a:r>
              <a:rPr lang="sv-SE" b="1" i="0" dirty="0">
                <a:solidFill>
                  <a:schemeClr val="tx1"/>
                </a:solidFill>
                <a:effectLst/>
                <a:latin typeface="Gotham Bold"/>
              </a:rPr>
              <a:t>nkomst:</a:t>
            </a:r>
            <a:r>
              <a:rPr lang="sv-SE" b="0" i="0" dirty="0">
                <a:solidFill>
                  <a:schemeClr val="tx1"/>
                </a:solidFill>
                <a:effectLst/>
                <a:latin typeface="Gotham Book"/>
              </a:rPr>
              <a:t> Pengar du får för till exempel arbete.</a:t>
            </a:r>
          </a:p>
          <a:p>
            <a:endParaRPr lang="sv-SE" dirty="0"/>
          </a:p>
        </p:txBody>
      </p:sp>
    </p:spTree>
    <p:extLst>
      <p:ext uri="{BB962C8B-B14F-4D97-AF65-F5344CB8AC3E}">
        <p14:creationId xmlns:p14="http://schemas.microsoft.com/office/powerpoint/2010/main" val="338076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2F032-E6A0-4DC1-A4A2-2FB61169A928}"/>
              </a:ext>
            </a:extLst>
          </p:cNvPr>
          <p:cNvSpPr>
            <a:spLocks noGrp="1"/>
          </p:cNvSpPr>
          <p:nvPr>
            <p:ph type="title"/>
          </p:nvPr>
        </p:nvSpPr>
        <p:spPr/>
        <p:txBody>
          <a:bodyPr/>
          <a:lstStyle/>
          <a:p>
            <a:r>
              <a:rPr lang="sv-SE" dirty="0"/>
              <a:t>Dina PENGAR</a:t>
            </a:r>
          </a:p>
        </p:txBody>
      </p:sp>
      <p:sp>
        <p:nvSpPr>
          <p:cNvPr id="3" name="Platshållare för innehåll 2">
            <a:extLst>
              <a:ext uri="{FF2B5EF4-FFF2-40B4-BE49-F238E27FC236}">
                <a16:creationId xmlns:a16="http://schemas.microsoft.com/office/drawing/2014/main" id="{CF44DD09-5F65-445D-8AC5-49AC199D46A2}"/>
              </a:ext>
            </a:extLst>
          </p:cNvPr>
          <p:cNvSpPr>
            <a:spLocks noGrp="1"/>
          </p:cNvSpPr>
          <p:nvPr>
            <p:ph sz="half" idx="1"/>
          </p:nvPr>
        </p:nvSpPr>
        <p:spPr>
          <a:xfrm>
            <a:off x="1024127" y="1810872"/>
            <a:ext cx="7680602" cy="4498488"/>
          </a:xfrm>
        </p:spPr>
        <p:txBody>
          <a:bodyPr>
            <a:normAutofit fontScale="77500" lnSpcReduction="20000"/>
          </a:bodyPr>
          <a:lstStyle/>
          <a:p>
            <a:pPr algn="l" fontAlgn="base">
              <a:lnSpc>
                <a:spcPct val="120000"/>
              </a:lnSpc>
            </a:pPr>
            <a:r>
              <a:rPr lang="sv-SE" sz="5200" b="0" i="0" dirty="0">
                <a:effectLst/>
                <a:latin typeface="Calibri" panose="020F0502020204030204" pitchFamily="34" charset="0"/>
                <a:ea typeface="Calibri" panose="020F0502020204030204" pitchFamily="34" charset="0"/>
                <a:cs typeface="Calibri" panose="020F0502020204030204" pitchFamily="34" charset="0"/>
              </a:rPr>
              <a:t>Inkomster och utgifter som inte återkommer varje månad eller som ändras kallas rörliga. Rörliga utgifter är till exempel kostnaden för el som ofta är högre på vintern än på sommaren.</a:t>
            </a:r>
          </a:p>
          <a:p>
            <a:endParaRPr lang="sv-SE" dirty="0"/>
          </a:p>
        </p:txBody>
      </p:sp>
      <p:sp>
        <p:nvSpPr>
          <p:cNvPr id="4" name="Platshållare för innehåll 3">
            <a:extLst>
              <a:ext uri="{FF2B5EF4-FFF2-40B4-BE49-F238E27FC236}">
                <a16:creationId xmlns:a16="http://schemas.microsoft.com/office/drawing/2014/main" id="{A81E9817-CF94-494E-BAA3-A541A749CA86}"/>
              </a:ext>
            </a:extLst>
          </p:cNvPr>
          <p:cNvSpPr>
            <a:spLocks noGrp="1"/>
          </p:cNvSpPr>
          <p:nvPr>
            <p:ph sz="half" idx="2"/>
          </p:nvPr>
        </p:nvSpPr>
        <p:spPr>
          <a:xfrm>
            <a:off x="8955741" y="1810873"/>
            <a:ext cx="2662519" cy="161812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sv-SE" sz="3600" dirty="0"/>
              <a:t>ORDLISTA</a:t>
            </a:r>
          </a:p>
          <a:p>
            <a:pPr algn="l" fontAlgn="base"/>
            <a:r>
              <a:rPr lang="sv-SE" sz="3600" b="1" i="0" dirty="0">
                <a:solidFill>
                  <a:schemeClr val="tx1"/>
                </a:solidFill>
                <a:effectLst/>
                <a:latin typeface="Gotham Bold"/>
              </a:rPr>
              <a:t>inkomst:</a:t>
            </a:r>
            <a:r>
              <a:rPr lang="sv-SE" sz="3600" b="0" i="0" dirty="0">
                <a:solidFill>
                  <a:schemeClr val="tx1"/>
                </a:solidFill>
                <a:effectLst/>
                <a:latin typeface="Gotham Book"/>
              </a:rPr>
              <a:t> Pengar du får för till exempel arbete.</a:t>
            </a:r>
          </a:p>
          <a:p>
            <a:endParaRPr lang="sv-SE" dirty="0"/>
          </a:p>
        </p:txBody>
      </p:sp>
    </p:spTree>
    <p:extLst>
      <p:ext uri="{BB962C8B-B14F-4D97-AF65-F5344CB8AC3E}">
        <p14:creationId xmlns:p14="http://schemas.microsoft.com/office/powerpoint/2010/main" val="3293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15517-5D46-48D0-9FE0-0C3F249F01C4}"/>
              </a:ext>
            </a:extLst>
          </p:cNvPr>
          <p:cNvSpPr>
            <a:spLocks noGrp="1"/>
          </p:cNvSpPr>
          <p:nvPr>
            <p:ph type="title"/>
          </p:nvPr>
        </p:nvSpPr>
        <p:spPr/>
        <p:txBody>
          <a:bodyPr/>
          <a:lstStyle/>
          <a:p>
            <a:r>
              <a:rPr lang="sv-SE" b="1" i="0" dirty="0">
                <a:solidFill>
                  <a:srgbClr val="585858"/>
                </a:solidFill>
                <a:effectLst/>
                <a:latin typeface="Gotham Medium"/>
              </a:rPr>
              <a:t>Film om budget och skatt</a:t>
            </a:r>
            <a:br>
              <a:rPr lang="sv-SE" b="1" i="0" dirty="0">
                <a:solidFill>
                  <a:srgbClr val="585858"/>
                </a:solidFill>
                <a:effectLst/>
                <a:latin typeface="Gotham Medium"/>
              </a:rPr>
            </a:br>
            <a:endParaRPr lang="sv-SE" dirty="0"/>
          </a:p>
        </p:txBody>
      </p:sp>
      <p:pic>
        <p:nvPicPr>
          <p:cNvPr id="5" name="Platshållare för innehåll 4">
            <a:extLst>
              <a:ext uri="{FF2B5EF4-FFF2-40B4-BE49-F238E27FC236}">
                <a16:creationId xmlns:a16="http://schemas.microsoft.com/office/drawing/2014/main" id="{04BC2CB4-C95C-41A0-A90D-0C9395D9378E}"/>
              </a:ext>
            </a:extLst>
          </p:cNvPr>
          <p:cNvPicPr>
            <a:picLocks noGrp="1" noChangeAspect="1"/>
          </p:cNvPicPr>
          <p:nvPr>
            <p:ph idx="1"/>
          </p:nvPr>
        </p:nvPicPr>
        <p:blipFill>
          <a:blip r:embed="rId2"/>
          <a:stretch>
            <a:fillRect/>
          </a:stretch>
        </p:blipFill>
        <p:spPr>
          <a:xfrm>
            <a:off x="816736" y="2011439"/>
            <a:ext cx="5921253" cy="3406435"/>
          </a:xfrm>
        </p:spPr>
      </p:pic>
      <p:sp>
        <p:nvSpPr>
          <p:cNvPr id="6" name="textruta 5">
            <a:extLst>
              <a:ext uri="{FF2B5EF4-FFF2-40B4-BE49-F238E27FC236}">
                <a16:creationId xmlns:a16="http://schemas.microsoft.com/office/drawing/2014/main" id="{E3DF9AB5-5FCC-4B8B-9B23-6F26AB53C3F7}"/>
              </a:ext>
            </a:extLst>
          </p:cNvPr>
          <p:cNvSpPr txBox="1"/>
          <p:nvPr/>
        </p:nvSpPr>
        <p:spPr>
          <a:xfrm>
            <a:off x="7055224" y="2011439"/>
            <a:ext cx="4464423" cy="3970318"/>
          </a:xfrm>
          <a:prstGeom prst="rect">
            <a:avLst/>
          </a:prstGeom>
          <a:noFill/>
        </p:spPr>
        <p:txBody>
          <a:bodyPr wrap="square" rtlCol="0">
            <a:spAutoFit/>
          </a:bodyPr>
          <a:lstStyle/>
          <a:p>
            <a:r>
              <a:rPr lang="sv-SE" sz="2800" b="0" i="0" dirty="0">
                <a:effectLst/>
                <a:latin typeface="Gotham Book"/>
              </a:rPr>
              <a:t>Här är länken till videon:</a:t>
            </a:r>
            <a:endParaRPr lang="sv-SE" sz="2800" dirty="0">
              <a:latin typeface="Gotham Book"/>
            </a:endParaRPr>
          </a:p>
          <a:p>
            <a:r>
              <a:rPr lang="sv-SE" sz="2800" b="0" i="0" dirty="0">
                <a:solidFill>
                  <a:srgbClr val="585858"/>
                </a:solidFill>
                <a:effectLst/>
                <a:latin typeface="Gotham Book"/>
                <a:hlinkClick r:id="rId3"/>
              </a:rPr>
              <a:t>https://www.sfiekonomi.se/wp-content/uploads/2020/08/1_budgetochskatt.mp4</a:t>
            </a:r>
            <a:endParaRPr lang="sv-SE" sz="2800" b="0" i="0" dirty="0">
              <a:solidFill>
                <a:srgbClr val="585858"/>
              </a:solidFill>
              <a:effectLst/>
              <a:latin typeface="Gotham Book"/>
            </a:endParaRPr>
          </a:p>
          <a:p>
            <a:endParaRPr lang="sv-SE" sz="2800" dirty="0">
              <a:solidFill>
                <a:srgbClr val="585858"/>
              </a:solidFill>
              <a:latin typeface="Gotham Book"/>
            </a:endParaRPr>
          </a:p>
          <a:p>
            <a:r>
              <a:rPr lang="sv-SE" sz="2800" b="0" i="0" dirty="0">
                <a:effectLst/>
                <a:latin typeface="Gotham Book"/>
              </a:rPr>
              <a:t>Svensk undertext till filmen finns att tillgå i videospelarens menyrad.</a:t>
            </a:r>
            <a:endParaRPr lang="sv-SE" sz="2800" dirty="0"/>
          </a:p>
        </p:txBody>
      </p:sp>
    </p:spTree>
    <p:extLst>
      <p:ext uri="{BB962C8B-B14F-4D97-AF65-F5344CB8AC3E}">
        <p14:creationId xmlns:p14="http://schemas.microsoft.com/office/powerpoint/2010/main" val="152154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B11B19E0-BD12-42D3-BE6B-B545F6A604FF}"/>
              </a:ext>
            </a:extLst>
          </p:cNvPr>
          <p:cNvSpPr txBox="1"/>
          <p:nvPr/>
        </p:nvSpPr>
        <p:spPr>
          <a:xfrm>
            <a:off x="6641796" y="-1220013"/>
            <a:ext cx="2556946" cy="786019"/>
          </a:xfrm>
          <a:prstGeom prst="rect">
            <a:avLst/>
          </a:prstGeom>
          <a:noFill/>
        </p:spPr>
        <p:txBody>
          <a:bodyPr wrap="square" rtlCol="0">
            <a:spAutoFit/>
          </a:bodyPr>
          <a:lstStyle/>
          <a:p>
            <a:endParaRPr lang="sv-SE" dirty="0"/>
          </a:p>
        </p:txBody>
      </p:sp>
      <p:pic>
        <p:nvPicPr>
          <p:cNvPr id="1028" name="Picture 4" descr="person ger sedlar till annan person">
            <a:extLst>
              <a:ext uri="{FF2B5EF4-FFF2-40B4-BE49-F238E27FC236}">
                <a16:creationId xmlns:a16="http://schemas.microsoft.com/office/drawing/2014/main" id="{8AF2A0FE-A2A8-43F0-8B9B-4652753D7C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78" b="14908"/>
          <a:stretch/>
        </p:blipFill>
        <p:spPr bwMode="auto">
          <a:xfrm>
            <a:off x="3497344" y="1"/>
            <a:ext cx="533119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BB52C3AA-A4F2-4C55-82F1-ABA66202BBEA}"/>
              </a:ext>
            </a:extLst>
          </p:cNvPr>
          <p:cNvSpPr>
            <a:spLocks noGrp="1"/>
          </p:cNvSpPr>
          <p:nvPr>
            <p:ph type="title"/>
          </p:nvPr>
        </p:nvSpPr>
        <p:spPr/>
        <p:txBody>
          <a:bodyPr/>
          <a:lstStyle/>
          <a:p>
            <a:r>
              <a:rPr lang="sv-SE" dirty="0"/>
              <a:t>INKOMSTER</a:t>
            </a:r>
          </a:p>
        </p:txBody>
      </p:sp>
      <p:sp>
        <p:nvSpPr>
          <p:cNvPr id="3" name="Platshållare för innehåll 2">
            <a:extLst>
              <a:ext uri="{FF2B5EF4-FFF2-40B4-BE49-F238E27FC236}">
                <a16:creationId xmlns:a16="http://schemas.microsoft.com/office/drawing/2014/main" id="{CA52CA0A-2F39-448A-AF45-B7E4ED9055E7}"/>
              </a:ext>
            </a:extLst>
          </p:cNvPr>
          <p:cNvSpPr>
            <a:spLocks noGrp="1"/>
          </p:cNvSpPr>
          <p:nvPr>
            <p:ph sz="half" idx="1"/>
          </p:nvPr>
        </p:nvSpPr>
        <p:spPr>
          <a:xfrm>
            <a:off x="1024127" y="2286000"/>
            <a:ext cx="7492344" cy="4023360"/>
          </a:xfrm>
        </p:spPr>
        <p:txBody>
          <a:bodyPr>
            <a:normAutofit fontScale="92500" lnSpcReduction="10000"/>
          </a:bodyPr>
          <a:lstStyle/>
          <a:p>
            <a:pPr algn="l" fontAlgn="base">
              <a:lnSpc>
                <a:spcPct val="100000"/>
              </a:lnSpc>
            </a:pPr>
            <a:r>
              <a:rPr lang="sv-SE" sz="4800" b="0" i="0" dirty="0">
                <a:effectLst/>
                <a:latin typeface="Gotham Book"/>
              </a:rPr>
              <a:t>Inkomster är pengar du får. Det är till exempel lön från arbete, barnbidrag, studiebidrag, bostadsbidrag, försörjningsstöd, sjukpenning, a-kassa och pension. </a:t>
            </a:r>
          </a:p>
          <a:p>
            <a:endParaRPr lang="sv-SE" dirty="0"/>
          </a:p>
        </p:txBody>
      </p:sp>
      <p:sp>
        <p:nvSpPr>
          <p:cNvPr id="4" name="Platshållare för innehåll 3">
            <a:extLst>
              <a:ext uri="{FF2B5EF4-FFF2-40B4-BE49-F238E27FC236}">
                <a16:creationId xmlns:a16="http://schemas.microsoft.com/office/drawing/2014/main" id="{0A99FF92-E35F-4AD2-9D54-0D35E2DAC05D}"/>
              </a:ext>
            </a:extLst>
          </p:cNvPr>
          <p:cNvSpPr>
            <a:spLocks noGrp="1"/>
          </p:cNvSpPr>
          <p:nvPr>
            <p:ph sz="half" idx="2"/>
          </p:nvPr>
        </p:nvSpPr>
        <p:spPr>
          <a:xfrm>
            <a:off x="8946776" y="2492189"/>
            <a:ext cx="2559424" cy="3003176"/>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sv-SE" sz="2800" dirty="0"/>
              <a:t>ORDLISTA</a:t>
            </a:r>
          </a:p>
          <a:p>
            <a:r>
              <a:rPr lang="sv-SE" sz="2800" b="1" dirty="0">
                <a:solidFill>
                  <a:schemeClr val="tx1"/>
                </a:solidFill>
                <a:latin typeface="Gotham Bold"/>
              </a:rPr>
              <a:t>i</a:t>
            </a:r>
            <a:r>
              <a:rPr lang="sv-SE" sz="2800" b="1" i="0" dirty="0">
                <a:solidFill>
                  <a:schemeClr val="tx1"/>
                </a:solidFill>
                <a:effectLst/>
                <a:latin typeface="Gotham Bold"/>
              </a:rPr>
              <a:t>nkomst:</a:t>
            </a:r>
            <a:r>
              <a:rPr lang="sv-SE" sz="2800" b="0" i="0" dirty="0">
                <a:solidFill>
                  <a:schemeClr val="tx1"/>
                </a:solidFill>
                <a:effectLst/>
                <a:latin typeface="Gotham Book"/>
              </a:rPr>
              <a:t> Pengar du får för till exempel arbete.</a:t>
            </a:r>
          </a:p>
          <a:p>
            <a:r>
              <a:rPr lang="sv-SE" sz="2800" b="1" dirty="0">
                <a:latin typeface="Gotham Bold"/>
              </a:rPr>
              <a:t>b</a:t>
            </a:r>
            <a:r>
              <a:rPr lang="sv-SE" sz="2800" b="1" i="0" dirty="0">
                <a:effectLst/>
                <a:latin typeface="Gotham Bold"/>
              </a:rPr>
              <a:t>idrag:</a:t>
            </a:r>
            <a:r>
              <a:rPr lang="sv-SE" sz="2800" b="0" i="0" dirty="0">
                <a:effectLst/>
                <a:latin typeface="Gotham Book"/>
              </a:rPr>
              <a:t> Pengar som till exempel staten betalar till någon.</a:t>
            </a:r>
            <a:endParaRPr lang="sv-SE" sz="2800" dirty="0"/>
          </a:p>
        </p:txBody>
      </p:sp>
    </p:spTree>
    <p:extLst>
      <p:ext uri="{BB962C8B-B14F-4D97-AF65-F5344CB8AC3E}">
        <p14:creationId xmlns:p14="http://schemas.microsoft.com/office/powerpoint/2010/main" val="1826291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2970</TotalTime>
  <Words>1375</Words>
  <Application>Microsoft Office PowerPoint</Application>
  <PresentationFormat>Bredbild</PresentationFormat>
  <Paragraphs>181</Paragraphs>
  <Slides>30</Slides>
  <Notes>0</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30</vt:i4>
      </vt:variant>
    </vt:vector>
  </HeadingPairs>
  <TitlesOfParts>
    <vt:vector size="41" baseType="lpstr">
      <vt:lpstr>Arial</vt:lpstr>
      <vt:lpstr>Calibri</vt:lpstr>
      <vt:lpstr>DM Sans</vt:lpstr>
      <vt:lpstr>Gotham Bold</vt:lpstr>
      <vt:lpstr>Gotham Book</vt:lpstr>
      <vt:lpstr>Gotham Medium</vt:lpstr>
      <vt:lpstr>Tw Cen MT</vt:lpstr>
      <vt:lpstr>Tw Cen MT Condensed</vt:lpstr>
      <vt:lpstr>Wingdings</vt:lpstr>
      <vt:lpstr>Wingdings 3</vt:lpstr>
      <vt:lpstr>Integral</vt:lpstr>
      <vt:lpstr>BUDGET OCH SKATT</vt:lpstr>
      <vt:lpstr>Ordlista</vt:lpstr>
      <vt:lpstr>Ordlista</vt:lpstr>
      <vt:lpstr>Dina PENGAR</vt:lpstr>
      <vt:lpstr>JÄMFÖR KULTURER</vt:lpstr>
      <vt:lpstr>Dina PENGAR</vt:lpstr>
      <vt:lpstr>Dina PENGAR</vt:lpstr>
      <vt:lpstr>Film om budget och skatt </vt:lpstr>
      <vt:lpstr>INKOMSTER</vt:lpstr>
      <vt:lpstr>INKOMSTER</vt:lpstr>
      <vt:lpstr>PRATA</vt:lpstr>
      <vt:lpstr>UTGIFTER</vt:lpstr>
      <vt:lpstr>UTGIFTER</vt:lpstr>
      <vt:lpstr>PRATA</vt:lpstr>
      <vt:lpstr>Skatt</vt:lpstr>
      <vt:lpstr>PRATA</vt:lpstr>
      <vt:lpstr>Moms</vt:lpstr>
      <vt:lpstr>Vilka momssatser finns i Sverige?</vt:lpstr>
      <vt:lpstr>Vilka momssatser finns i Sverige?</vt:lpstr>
      <vt:lpstr>Vilka momssatser finns i Sverige?</vt:lpstr>
      <vt:lpstr>Vilka momssatser finns i Sverige?</vt:lpstr>
      <vt:lpstr>Skatt</vt:lpstr>
      <vt:lpstr>Budget</vt:lpstr>
      <vt:lpstr>Budget</vt:lpstr>
      <vt:lpstr>Budget</vt:lpstr>
      <vt:lpstr>Budget</vt:lpstr>
      <vt:lpstr>BERÄTTA</vt:lpstr>
      <vt:lpstr>Vad kostar det att leva</vt:lpstr>
      <vt:lpstr>Bra att veta</vt:lpstr>
      <vt:lpstr>Faktafrågor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OCH SKATT</dc:title>
  <dc:creator>Helena Ekedahl</dc:creator>
  <cp:lastModifiedBy>Helena Ekedahl</cp:lastModifiedBy>
  <cp:revision>30</cp:revision>
  <dcterms:created xsi:type="dcterms:W3CDTF">2026-01-22T05:39:04Z</dcterms:created>
  <dcterms:modified xsi:type="dcterms:W3CDTF">2026-01-30T09:22:50Z</dcterms:modified>
</cp:coreProperties>
</file>