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61" r:id="rId8"/>
    <p:sldId id="271" r:id="rId9"/>
    <p:sldId id="280" r:id="rId10"/>
    <p:sldId id="273" r:id="rId11"/>
    <p:sldId id="281" r:id="rId12"/>
    <p:sldId id="274" r:id="rId13"/>
    <p:sldId id="282" r:id="rId14"/>
    <p:sldId id="262" r:id="rId15"/>
    <p:sldId id="272" r:id="rId16"/>
    <p:sldId id="284" r:id="rId17"/>
    <p:sldId id="28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>
        <p:scale>
          <a:sx n="100" d="100"/>
          <a:sy n="100" d="100"/>
        </p:scale>
        <p:origin x="58" y="-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0254AC-17BB-4F91-B456-4E5AB50EDE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ADJEKTIV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A8BB83-B389-4EF8-865C-90CC705FFA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Grammatik </a:t>
            </a:r>
          </a:p>
          <a:p>
            <a:r>
              <a:rPr lang="sv-SE" dirty="0"/>
              <a:t>Sfi</a:t>
            </a:r>
          </a:p>
        </p:txBody>
      </p:sp>
    </p:spTree>
    <p:extLst>
      <p:ext uri="{BB962C8B-B14F-4D97-AF65-F5344CB8AC3E}">
        <p14:creationId xmlns:p14="http://schemas.microsoft.com/office/powerpoint/2010/main" val="23750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808544-CAA6-4C28-8C71-63D41C95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Hitta på egna adjektiv som passar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850000-D250-4518-9248-D12B0B52D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084832"/>
            <a:ext cx="9720073" cy="4023360"/>
          </a:xfrm>
        </p:spPr>
        <p:txBody>
          <a:bodyPr/>
          <a:lstStyle/>
          <a:p>
            <a:r>
              <a:rPr lang="sv-SE" dirty="0"/>
              <a:t>1. ett __________ berg</a:t>
            </a:r>
          </a:p>
          <a:p>
            <a:r>
              <a:rPr lang="sv-SE" dirty="0"/>
              <a:t>2. __________ bullar</a:t>
            </a:r>
          </a:p>
          <a:p>
            <a:r>
              <a:rPr lang="sv-SE" dirty="0"/>
              <a:t>3. __________ ögon</a:t>
            </a:r>
          </a:p>
          <a:p>
            <a:r>
              <a:rPr lang="sv-SE" dirty="0"/>
              <a:t>4. många __________ människor</a:t>
            </a:r>
          </a:p>
          <a:p>
            <a:r>
              <a:rPr lang="sv-SE" dirty="0"/>
              <a:t>5. ingen __________ sång</a:t>
            </a:r>
          </a:p>
          <a:p>
            <a:r>
              <a:rPr lang="sv-SE" dirty="0"/>
              <a:t>6. ett __________ bord</a:t>
            </a:r>
          </a:p>
          <a:p>
            <a:r>
              <a:rPr lang="sv-SE" dirty="0"/>
              <a:t>7. __________ presenter</a:t>
            </a:r>
          </a:p>
          <a:p>
            <a:r>
              <a:rPr lang="sv-SE" dirty="0"/>
              <a:t>8. en __________ himmel</a:t>
            </a:r>
          </a:p>
        </p:txBody>
      </p:sp>
    </p:spTree>
    <p:extLst>
      <p:ext uri="{BB962C8B-B14F-4D97-AF65-F5344CB8AC3E}">
        <p14:creationId xmlns:p14="http://schemas.microsoft.com/office/powerpoint/2010/main" val="189905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808544-CAA6-4C28-8C71-63D41C95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Hitta på egna adjektiv som passar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850000-D250-4518-9248-D12B0B52D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084832"/>
            <a:ext cx="9720073" cy="4023360"/>
          </a:xfrm>
        </p:spPr>
        <p:txBody>
          <a:bodyPr/>
          <a:lstStyle/>
          <a:p>
            <a:r>
              <a:rPr lang="sv-SE" dirty="0"/>
              <a:t>1. ett __________ berg</a:t>
            </a:r>
          </a:p>
          <a:p>
            <a:r>
              <a:rPr lang="sv-SE" dirty="0"/>
              <a:t>2. __________ bullar</a:t>
            </a:r>
          </a:p>
          <a:p>
            <a:r>
              <a:rPr lang="sv-SE" dirty="0"/>
              <a:t>3. __________ ögon</a:t>
            </a:r>
          </a:p>
          <a:p>
            <a:r>
              <a:rPr lang="sv-SE" dirty="0"/>
              <a:t>4. många __________ människor</a:t>
            </a:r>
          </a:p>
          <a:p>
            <a:r>
              <a:rPr lang="sv-SE" dirty="0"/>
              <a:t>5. ingen __________ sång</a:t>
            </a:r>
          </a:p>
          <a:p>
            <a:r>
              <a:rPr lang="sv-SE" dirty="0"/>
              <a:t>6. ett __________ bord</a:t>
            </a:r>
          </a:p>
          <a:p>
            <a:r>
              <a:rPr lang="sv-SE" dirty="0"/>
              <a:t>7. __________ presenter</a:t>
            </a:r>
          </a:p>
          <a:p>
            <a:r>
              <a:rPr lang="sv-SE" dirty="0"/>
              <a:t>8. en __________ himmel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C086BD1-AC07-46A3-A2C7-C381ECAD341A}"/>
              </a:ext>
            </a:extLst>
          </p:cNvPr>
          <p:cNvSpPr txBox="1"/>
          <p:nvPr/>
        </p:nvSpPr>
        <p:spPr>
          <a:xfrm>
            <a:off x="1902460" y="200769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högt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4B2F4F51-1DCE-437B-A572-013316214EE9}"/>
              </a:ext>
            </a:extLst>
          </p:cNvPr>
          <p:cNvSpPr txBox="1"/>
          <p:nvPr/>
        </p:nvSpPr>
        <p:spPr>
          <a:xfrm>
            <a:off x="1605280" y="2469358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goda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FA80EFB9-F126-4A36-A694-68DA1CDC5A95}"/>
              </a:ext>
            </a:extLst>
          </p:cNvPr>
          <p:cNvSpPr txBox="1"/>
          <p:nvPr/>
        </p:nvSpPr>
        <p:spPr>
          <a:xfrm>
            <a:off x="1605280" y="2967335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blåa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4E2DA446-59AB-4FE4-9CB6-41ABB4C97804}"/>
              </a:ext>
            </a:extLst>
          </p:cNvPr>
          <p:cNvSpPr txBox="1"/>
          <p:nvPr/>
        </p:nvSpPr>
        <p:spPr>
          <a:xfrm>
            <a:off x="2390140" y="344258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vanliga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DE3B7661-7644-439A-9B29-02B5003E8D6B}"/>
              </a:ext>
            </a:extLst>
          </p:cNvPr>
          <p:cNvSpPr txBox="1"/>
          <p:nvPr/>
        </p:nvSpPr>
        <p:spPr>
          <a:xfrm>
            <a:off x="2260600" y="3917831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skön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F7AB36C6-9676-414B-8DA2-229B8C7E1E21}"/>
              </a:ext>
            </a:extLst>
          </p:cNvPr>
          <p:cNvSpPr txBox="1"/>
          <p:nvPr/>
        </p:nvSpPr>
        <p:spPr>
          <a:xfrm>
            <a:off x="1902460" y="4379496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stort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FDC84FA3-D4E6-4785-896F-7EFD0DD391C2}"/>
              </a:ext>
            </a:extLst>
          </p:cNvPr>
          <p:cNvSpPr txBox="1"/>
          <p:nvPr/>
        </p:nvSpPr>
        <p:spPr>
          <a:xfrm>
            <a:off x="1605280" y="487747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fina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F181ADC-7C1D-4566-A166-1A45C5A2B3CC}"/>
              </a:ext>
            </a:extLst>
          </p:cNvPr>
          <p:cNvSpPr txBox="1"/>
          <p:nvPr/>
        </p:nvSpPr>
        <p:spPr>
          <a:xfrm>
            <a:off x="1971040" y="5366304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1203985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D65BC0-09BB-4387-BCE9-F91A0CF5F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substantiv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1213DA-399E-4390-B28C-340A84F3C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1. ett dyrt __________</a:t>
            </a:r>
          </a:p>
          <a:p>
            <a:r>
              <a:rPr lang="sv-SE" dirty="0"/>
              <a:t>2. tråkiga __________</a:t>
            </a:r>
          </a:p>
          <a:p>
            <a:r>
              <a:rPr lang="sv-SE" dirty="0"/>
              <a:t>3. ett litet __________</a:t>
            </a:r>
          </a:p>
          <a:p>
            <a:r>
              <a:rPr lang="sv-SE" dirty="0"/>
              <a:t>4. ingen sjuk __________</a:t>
            </a:r>
          </a:p>
          <a:p>
            <a:r>
              <a:rPr lang="sv-SE" dirty="0"/>
              <a:t>5. några nya __________</a:t>
            </a:r>
          </a:p>
          <a:p>
            <a:r>
              <a:rPr lang="sv-SE" dirty="0"/>
              <a:t>6. en snygg __________</a:t>
            </a:r>
          </a:p>
          <a:p>
            <a:r>
              <a:rPr lang="sv-SE" dirty="0"/>
              <a:t>7. dumma __________</a:t>
            </a:r>
          </a:p>
          <a:p>
            <a:r>
              <a:rPr lang="sv-SE" dirty="0"/>
              <a:t>8. en grön __________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D4667EC-6ECC-4D2E-BE28-B20DA78726AB}"/>
              </a:ext>
            </a:extLst>
          </p:cNvPr>
          <p:cNvSpPr txBox="1"/>
          <p:nvPr/>
        </p:nvSpPr>
        <p:spPr>
          <a:xfrm>
            <a:off x="1024128" y="1715500"/>
            <a:ext cx="552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Hitta på egna substantiv som passar till adjektiven.</a:t>
            </a:r>
          </a:p>
        </p:txBody>
      </p:sp>
    </p:spTree>
    <p:extLst>
      <p:ext uri="{BB962C8B-B14F-4D97-AF65-F5344CB8AC3E}">
        <p14:creationId xmlns:p14="http://schemas.microsoft.com/office/powerpoint/2010/main" val="3879060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D65BC0-09BB-4387-BCE9-F91A0CF5F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substantiv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1213DA-399E-4390-B28C-340A84F3C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1. ett dyrt __________</a:t>
            </a:r>
          </a:p>
          <a:p>
            <a:r>
              <a:rPr lang="sv-SE" dirty="0"/>
              <a:t>2. tråkiga __________</a:t>
            </a:r>
          </a:p>
          <a:p>
            <a:r>
              <a:rPr lang="sv-SE" dirty="0"/>
              <a:t>3. ett litet __________</a:t>
            </a:r>
          </a:p>
          <a:p>
            <a:r>
              <a:rPr lang="sv-SE" dirty="0"/>
              <a:t>4. ingen sjuk __________</a:t>
            </a:r>
          </a:p>
          <a:p>
            <a:r>
              <a:rPr lang="sv-SE" dirty="0"/>
              <a:t>5. några nya __________</a:t>
            </a:r>
          </a:p>
          <a:p>
            <a:r>
              <a:rPr lang="sv-SE" dirty="0"/>
              <a:t>6. en snygg __________</a:t>
            </a:r>
          </a:p>
          <a:p>
            <a:r>
              <a:rPr lang="sv-SE" dirty="0"/>
              <a:t>7. dumma __________</a:t>
            </a:r>
          </a:p>
          <a:p>
            <a:r>
              <a:rPr lang="sv-SE" dirty="0"/>
              <a:t>8. en grön __________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D4667EC-6ECC-4D2E-BE28-B20DA78726AB}"/>
              </a:ext>
            </a:extLst>
          </p:cNvPr>
          <p:cNvSpPr txBox="1"/>
          <p:nvPr/>
        </p:nvSpPr>
        <p:spPr>
          <a:xfrm>
            <a:off x="1024128" y="1715500"/>
            <a:ext cx="552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Hitta på egna substantiv som passar till adjektiven.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0AEF9C0A-F61F-4F2C-9249-73F68C6C44E2}"/>
              </a:ext>
            </a:extLst>
          </p:cNvPr>
          <p:cNvSpPr txBox="1"/>
          <p:nvPr/>
        </p:nvSpPr>
        <p:spPr>
          <a:xfrm>
            <a:off x="2527300" y="217533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hus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AB16A6D-5CFB-40FF-BFAA-51758A036724}"/>
              </a:ext>
            </a:extLst>
          </p:cNvPr>
          <p:cNvSpPr txBox="1"/>
          <p:nvPr/>
        </p:nvSpPr>
        <p:spPr>
          <a:xfrm>
            <a:off x="2414016" y="2686750"/>
            <a:ext cx="1261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lektioner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E50A515-A2BD-4D32-9374-7EA8CDD2F383}"/>
              </a:ext>
            </a:extLst>
          </p:cNvPr>
          <p:cNvSpPr txBox="1"/>
          <p:nvPr/>
        </p:nvSpPr>
        <p:spPr>
          <a:xfrm>
            <a:off x="2473960" y="3198167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äpple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14B5C9F-118B-45F9-95B4-D52BCC0DA33A}"/>
              </a:ext>
            </a:extLst>
          </p:cNvPr>
          <p:cNvSpPr txBox="1"/>
          <p:nvPr/>
        </p:nvSpPr>
        <p:spPr>
          <a:xfrm>
            <a:off x="2702560" y="3659832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person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BF8362E8-2950-4A37-AECE-A3A1EC6E77FB}"/>
              </a:ext>
            </a:extLst>
          </p:cNvPr>
          <p:cNvSpPr txBox="1"/>
          <p:nvPr/>
        </p:nvSpPr>
        <p:spPr>
          <a:xfrm>
            <a:off x="2794000" y="4091832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bilar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3F01430-DA63-4471-9268-78BE6BF1CDCD}"/>
              </a:ext>
            </a:extLst>
          </p:cNvPr>
          <p:cNvSpPr txBox="1"/>
          <p:nvPr/>
        </p:nvSpPr>
        <p:spPr>
          <a:xfrm>
            <a:off x="2640584" y="4583162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man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BAB95F6B-DB81-43C6-8BD5-1CA54991AF3C}"/>
              </a:ext>
            </a:extLst>
          </p:cNvPr>
          <p:cNvSpPr txBox="1"/>
          <p:nvPr/>
        </p:nvSpPr>
        <p:spPr>
          <a:xfrm>
            <a:off x="2356358" y="5096109"/>
            <a:ext cx="1376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människor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BC37B799-2890-4687-A0D1-EE3F5EF6987B}"/>
              </a:ext>
            </a:extLst>
          </p:cNvPr>
          <p:cNvSpPr txBox="1"/>
          <p:nvPr/>
        </p:nvSpPr>
        <p:spPr>
          <a:xfrm>
            <a:off x="2473960" y="5565822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skjorta</a:t>
            </a:r>
          </a:p>
        </p:txBody>
      </p:sp>
    </p:spTree>
    <p:extLst>
      <p:ext uri="{BB962C8B-B14F-4D97-AF65-F5344CB8AC3E}">
        <p14:creationId xmlns:p14="http://schemas.microsoft.com/office/powerpoint/2010/main" val="1830760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777835-84B2-4911-BEBF-603CB4061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233807" cy="1499616"/>
          </a:xfrm>
        </p:spPr>
        <p:txBody>
          <a:bodyPr/>
          <a:lstStyle/>
          <a:p>
            <a:r>
              <a:rPr lang="sv-SE" dirty="0"/>
              <a:t>Kongruensböjning av adjektiv – obest. form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45C7DF-8059-4709-9B37-8A3D6B875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När adjektivet står i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predikativ ställning </a:t>
            </a:r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(efter både substantivet och verb som är/bli) används alltid obestämd form av adjektivet, även om substantivet är bestämt. Exempel: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 mannen är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gammal</a:t>
            </a:r>
            <a:endParaRPr lang="sv-SE" b="0" i="0" dirty="0">
              <a:solidFill>
                <a:srgbClr val="404040"/>
              </a:solidFill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 kvinnan är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lång</a:t>
            </a:r>
            <a:endParaRPr lang="sv-SE" b="0" i="0" dirty="0">
              <a:solidFill>
                <a:srgbClr val="404040"/>
              </a:solidFill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 huset är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nytt</a:t>
            </a:r>
            <a:endParaRPr lang="sv-SE" b="0" i="0" dirty="0">
              <a:solidFill>
                <a:srgbClr val="404040"/>
              </a:solidFill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 blommorna är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fina</a:t>
            </a:r>
            <a:endParaRPr lang="sv-SE" b="0" i="0" dirty="0">
              <a:solidFill>
                <a:srgbClr val="404040"/>
              </a:solidFill>
              <a:effectLst/>
              <a:latin typeface="inheri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7019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1CA997-A0EE-43BC-934E-805189C0A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rätt form av adjektivet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A496D9-B2A3-43A4-B045-C2A75F36A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87794"/>
            <a:ext cx="9720073" cy="4739148"/>
          </a:xfrm>
        </p:spPr>
        <p:txBody>
          <a:bodyPr>
            <a:normAutofit/>
          </a:bodyPr>
          <a:lstStyle/>
          <a:p>
            <a:r>
              <a:rPr lang="sv-SE" dirty="0"/>
              <a:t>1. (varm)	Kläderna är _______.</a:t>
            </a:r>
          </a:p>
          <a:p>
            <a:r>
              <a:rPr lang="sv-SE" dirty="0"/>
              <a:t>2. (gul)		Blomman är _______.</a:t>
            </a:r>
          </a:p>
          <a:p>
            <a:r>
              <a:rPr lang="sv-SE" dirty="0"/>
              <a:t>3. (svår)	Språket är _______. </a:t>
            </a:r>
          </a:p>
          <a:p>
            <a:r>
              <a:rPr lang="sv-SE" dirty="0"/>
              <a:t>4. (fin)	 	Vädret är _______.</a:t>
            </a:r>
          </a:p>
          <a:p>
            <a:r>
              <a:rPr lang="sv-SE" dirty="0"/>
              <a:t>5. (ren)	 	Kopparna är _______.</a:t>
            </a:r>
          </a:p>
          <a:p>
            <a:r>
              <a:rPr lang="sv-SE" dirty="0"/>
              <a:t>6. (modern)	Huset är _______.</a:t>
            </a:r>
          </a:p>
          <a:p>
            <a:r>
              <a:rPr lang="sv-SE" dirty="0"/>
              <a:t>7. (rik)		Mannen är _______.</a:t>
            </a:r>
          </a:p>
          <a:p>
            <a:r>
              <a:rPr lang="sv-SE" dirty="0"/>
              <a:t>8. (dyr)	Bilen är _______.</a:t>
            </a:r>
          </a:p>
          <a:p>
            <a:r>
              <a:rPr lang="sv-SE" dirty="0"/>
              <a:t>9. (god)	Kakorna är _______.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4700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1CA997-A0EE-43BC-934E-805189C0A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rätt form av adjektivet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A496D9-B2A3-43A4-B045-C2A75F36A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87794"/>
            <a:ext cx="9720073" cy="4739148"/>
          </a:xfrm>
        </p:spPr>
        <p:txBody>
          <a:bodyPr>
            <a:normAutofit/>
          </a:bodyPr>
          <a:lstStyle/>
          <a:p>
            <a:r>
              <a:rPr lang="sv-SE" dirty="0"/>
              <a:t>1. (varm)	Kläderna är _______.</a:t>
            </a:r>
          </a:p>
          <a:p>
            <a:r>
              <a:rPr lang="sv-SE" dirty="0"/>
              <a:t>2. (gul)		Blomman är _______.</a:t>
            </a:r>
          </a:p>
          <a:p>
            <a:r>
              <a:rPr lang="sv-SE" dirty="0"/>
              <a:t>3. (svår)	Språket är _______. </a:t>
            </a:r>
          </a:p>
          <a:p>
            <a:r>
              <a:rPr lang="sv-SE" dirty="0"/>
              <a:t>4. (fin)	 	Vädret är _______.</a:t>
            </a:r>
          </a:p>
          <a:p>
            <a:r>
              <a:rPr lang="sv-SE" dirty="0"/>
              <a:t>5. (ren)	 	Kopparna är _______.</a:t>
            </a:r>
          </a:p>
          <a:p>
            <a:r>
              <a:rPr lang="sv-SE" dirty="0"/>
              <a:t>6. (modern)	Huset är _______.</a:t>
            </a:r>
          </a:p>
          <a:p>
            <a:r>
              <a:rPr lang="sv-SE" dirty="0"/>
              <a:t>7. (rik)		Mannen är _______.</a:t>
            </a:r>
          </a:p>
          <a:p>
            <a:r>
              <a:rPr lang="sv-SE" dirty="0"/>
              <a:t>8. (dyr)	Bilen är _______.</a:t>
            </a:r>
          </a:p>
          <a:p>
            <a:r>
              <a:rPr lang="sv-SE" dirty="0"/>
              <a:t>9. (god)	Kakorna är _______.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D154C10-EC5B-4E8E-B6E1-D5210B257A04}"/>
              </a:ext>
            </a:extLst>
          </p:cNvPr>
          <p:cNvSpPr txBox="1"/>
          <p:nvPr/>
        </p:nvSpPr>
        <p:spPr>
          <a:xfrm>
            <a:off x="4310380" y="1811264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varma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BB26918-80C8-4C1A-B0C9-CB8166C17A2A}"/>
              </a:ext>
            </a:extLst>
          </p:cNvPr>
          <p:cNvSpPr txBox="1"/>
          <p:nvPr/>
        </p:nvSpPr>
        <p:spPr>
          <a:xfrm>
            <a:off x="4371340" y="2252146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gul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F5D79F9F-1F51-4CE6-A8F3-718B7FBD1EC4}"/>
              </a:ext>
            </a:extLst>
          </p:cNvPr>
          <p:cNvSpPr txBox="1"/>
          <p:nvPr/>
        </p:nvSpPr>
        <p:spPr>
          <a:xfrm>
            <a:off x="4226560" y="2764017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svårt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BD794CD-1178-422A-8F8F-7367AC068075}"/>
              </a:ext>
            </a:extLst>
          </p:cNvPr>
          <p:cNvSpPr txBox="1"/>
          <p:nvPr/>
        </p:nvSpPr>
        <p:spPr>
          <a:xfrm>
            <a:off x="4226560" y="324039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fint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3016FDF-129F-4898-8A2F-E4D842FB6268}"/>
              </a:ext>
            </a:extLst>
          </p:cNvPr>
          <p:cNvSpPr txBox="1"/>
          <p:nvPr/>
        </p:nvSpPr>
        <p:spPr>
          <a:xfrm>
            <a:off x="4554220" y="3752264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rena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11C38CE-977A-459A-9511-0C033CC83A94}"/>
              </a:ext>
            </a:extLst>
          </p:cNvPr>
          <p:cNvSpPr txBox="1"/>
          <p:nvPr/>
        </p:nvSpPr>
        <p:spPr>
          <a:xfrm>
            <a:off x="3792220" y="4222673"/>
            <a:ext cx="1336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modernt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548AB03-B8BC-4929-9A6B-921597D8AFB4}"/>
              </a:ext>
            </a:extLst>
          </p:cNvPr>
          <p:cNvSpPr txBox="1"/>
          <p:nvPr/>
        </p:nvSpPr>
        <p:spPr>
          <a:xfrm>
            <a:off x="4371340" y="4701764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rik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DEAA2263-9FA8-401E-B4BF-D47765078B74}"/>
              </a:ext>
            </a:extLst>
          </p:cNvPr>
          <p:cNvSpPr txBox="1"/>
          <p:nvPr/>
        </p:nvSpPr>
        <p:spPr>
          <a:xfrm>
            <a:off x="4008120" y="5113502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dyr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F446D781-7DC1-4DCB-A864-7BAB886BF271}"/>
              </a:ext>
            </a:extLst>
          </p:cNvPr>
          <p:cNvSpPr txBox="1"/>
          <p:nvPr/>
        </p:nvSpPr>
        <p:spPr>
          <a:xfrm>
            <a:off x="4310380" y="559259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goda</a:t>
            </a:r>
          </a:p>
        </p:txBody>
      </p:sp>
    </p:spTree>
    <p:extLst>
      <p:ext uri="{BB962C8B-B14F-4D97-AF65-F5344CB8AC3E}">
        <p14:creationId xmlns:p14="http://schemas.microsoft.com/office/powerpoint/2010/main" val="391816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415F53-0724-4DC4-9AF9-6D89ECA4B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Samtala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4CF312-4125-4CE5-9637-13D40EB47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97380"/>
            <a:ext cx="9720073" cy="441198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3200" dirty="0"/>
              <a:t>Berättar hur du känner dig idag och varför. Använd   minst 3 adjektiv.</a:t>
            </a:r>
            <a:br>
              <a:rPr lang="sv-SE" sz="3200" dirty="0"/>
            </a:br>
            <a:r>
              <a:rPr lang="sv-SE" sz="3200" dirty="0"/>
              <a:t>Exempel: Jag är trött, hungrig och lite stressad.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/>
              <a:t>Beskriv rummet du sitter i. Använd adjektiv för färg, storlek och känsla.</a:t>
            </a:r>
            <a:br>
              <a:rPr lang="sv-SE" sz="3200" dirty="0"/>
            </a:br>
            <a:r>
              <a:rPr lang="sv-SE" sz="3200" dirty="0"/>
              <a:t>Exempel: Mitt rum är litet, ljust och mysigt.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/>
              <a:t>Säg några motsatsord som du kan.</a:t>
            </a:r>
          </a:p>
        </p:txBody>
      </p:sp>
    </p:spTree>
    <p:extLst>
      <p:ext uri="{BB962C8B-B14F-4D97-AF65-F5344CB8AC3E}">
        <p14:creationId xmlns:p14="http://schemas.microsoft.com/office/powerpoint/2010/main" val="3943268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920937-C2B0-429C-B514-24371752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Adjektiv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15730D-40CE-41EB-8163-535F00E9B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Adjektiv berättar hur substantiv är – de talar om hur någon/något är. Exempel: glad, lång, stor, gammal, röd, sjuk osv. Jämför t.ex.:</a:t>
            </a:r>
          </a:p>
          <a:p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a) en man</a:t>
            </a:r>
          </a:p>
          <a:p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b) en </a:t>
            </a:r>
            <a:r>
              <a:rPr lang="sv-SE" b="1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gammal</a:t>
            </a:r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 man</a:t>
            </a:r>
          </a:p>
          <a:p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c) en </a:t>
            </a:r>
            <a:r>
              <a:rPr lang="sv-SE" b="1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ung</a:t>
            </a:r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 man. </a:t>
            </a:r>
          </a:p>
          <a:p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I det första exemplet står substantivet ensamt och vi får bara veta att det är en man. I exemplen b) får vi också veta att det handlar om en gammal medan i exemplet c) får vi veta att det är en ung man. 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2153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8E2723-BBDF-4E0E-939F-DB800FACB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Adjektiv i attributiv ställning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45001F-83AC-4343-947D-2C0D40604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Adjektiv kan stå i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attributiv ställning</a:t>
            </a:r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 (före ett substantiv). Exempel: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 en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gammal</a:t>
            </a: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 man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 en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lång</a:t>
            </a: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 kvinna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11856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8E2723-BBDF-4E0E-939F-DB800FACB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Adjektiv i Predikativ ställning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45001F-83AC-4343-947D-2C0D40604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Adjektiv kan också stå i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predikativ ställning </a:t>
            </a:r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(efter verb som är/bli). Exempel: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 mannen är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gammal</a:t>
            </a:r>
            <a:endParaRPr lang="sv-SE" b="0" i="0" dirty="0">
              <a:solidFill>
                <a:srgbClr val="404040"/>
              </a:solidFill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404040"/>
                </a:solidFill>
                <a:effectLst/>
                <a:latin typeface="inherit"/>
              </a:rPr>
              <a:t> kvinnan är </a:t>
            </a:r>
            <a:r>
              <a:rPr lang="sv-SE" b="1" i="0" dirty="0">
                <a:solidFill>
                  <a:srgbClr val="404040"/>
                </a:solidFill>
                <a:effectLst/>
                <a:latin typeface="inherit"/>
              </a:rPr>
              <a:t>lång</a:t>
            </a:r>
            <a:endParaRPr lang="sv-SE" b="0" i="0" dirty="0">
              <a:solidFill>
                <a:srgbClr val="404040"/>
              </a:solidFill>
              <a:effectLst/>
              <a:latin typeface="inheri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776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A50272-D654-4A60-ADCA-FE6615DF9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302633" cy="1499616"/>
          </a:xfrm>
        </p:spPr>
        <p:txBody>
          <a:bodyPr/>
          <a:lstStyle/>
          <a:p>
            <a:r>
              <a:rPr lang="sv-SE" dirty="0"/>
              <a:t>Kongruensböjning av adjektiv – obest. form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9FF92DF-7D58-4F34-A221-4BA304884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282" y="1930943"/>
            <a:ext cx="10449168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2000" b="0" i="0" u="none" strike="noStrike" cap="none" normalizeH="0" baseline="0" dirty="0">
              <a:ln>
                <a:noFill/>
              </a:ln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CBB45F0E-22C1-4FC7-A31A-988B58BE6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30943"/>
            <a:ext cx="9720073" cy="4378417"/>
          </a:xfrm>
        </p:spPr>
        <p:txBody>
          <a:bodyPr/>
          <a:lstStyle/>
          <a:p>
            <a:r>
              <a:rPr kumimoji="0" lang="sv-SE" altLang="sv-SE" sz="2400" b="0" i="0" u="none" strike="noStrike" cap="none" normalizeH="0" baseline="0" dirty="0">
                <a:ln>
                  <a:noFill/>
                </a:ln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Kongruensböjning är när man ändrar form på adjektivet för att det ska passa substantivet. </a:t>
            </a:r>
          </a:p>
          <a:p>
            <a:r>
              <a:rPr kumimoji="0" lang="sv-SE" altLang="sv-SE" sz="2400" b="0" i="0" u="none" strike="noStrike" cap="none" normalizeH="0" baseline="0" dirty="0">
                <a:ln>
                  <a:noFill/>
                </a:ln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Adjektivet böjs efter substantivet och har tre olika böjningsformer: </a:t>
            </a:r>
            <a:r>
              <a:rPr lang="sv-SE" altLang="sv-SE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två i singular, </a:t>
            </a:r>
            <a:r>
              <a:rPr lang="sv-SE" altLang="sv-SE" sz="2400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en stor stad, ett stort land</a:t>
            </a:r>
            <a:r>
              <a:rPr lang="sv-SE" altLang="sv-SE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och en i plural, </a:t>
            </a:r>
            <a:r>
              <a:rPr lang="sv-SE" altLang="sv-SE" sz="2400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två stora städer</a:t>
            </a:r>
            <a:r>
              <a:rPr lang="sv-SE" altLang="sv-SE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r>
              <a:rPr kumimoji="0" lang="sv-SE" altLang="sv-SE" sz="2400" b="0" i="0" u="none" strike="noStrike" cap="none" normalizeH="0" baseline="0" dirty="0">
                <a:ln>
                  <a:noFill/>
                </a:ln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Den obestämda formen används efter </a:t>
            </a:r>
            <a:r>
              <a:rPr lang="sv-SE" altLang="sv-SE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 obestämda artiklarna </a:t>
            </a:r>
            <a:r>
              <a:rPr lang="sv-SE" altLang="sv-SE" sz="2400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en/ett </a:t>
            </a:r>
            <a:r>
              <a:rPr lang="sv-SE" altLang="sv-SE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och vissa bestämningsord som ingen, någon, vilken och flera. </a:t>
            </a:r>
            <a:r>
              <a:rPr kumimoji="0" lang="sv-SE" altLang="sv-SE" sz="2400" b="0" i="0" u="none" strike="noStrike" cap="none" normalizeH="0" baseline="0" dirty="0">
                <a:ln>
                  <a:noFill/>
                </a:ln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Exempel: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0668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A50272-D654-4A60-ADCA-FE6615DF9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302633" cy="1499616"/>
          </a:xfrm>
        </p:spPr>
        <p:txBody>
          <a:bodyPr/>
          <a:lstStyle/>
          <a:p>
            <a:r>
              <a:rPr lang="sv-SE" dirty="0"/>
              <a:t>Kongruensböjning av adjektiv – obest. form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32E8A327-EF63-4269-95A4-D4C4350094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61002"/>
              </p:ext>
            </p:extLst>
          </p:nvPr>
        </p:nvGraphicFramePr>
        <p:xfrm>
          <a:off x="1132281" y="1779639"/>
          <a:ext cx="7834737" cy="462762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611579">
                  <a:extLst>
                    <a:ext uri="{9D8B030D-6E8A-4147-A177-3AD203B41FA5}">
                      <a16:colId xmlns:a16="http://schemas.microsoft.com/office/drawing/2014/main" val="1725385098"/>
                    </a:ext>
                  </a:extLst>
                </a:gridCol>
                <a:gridCol w="2611579">
                  <a:extLst>
                    <a:ext uri="{9D8B030D-6E8A-4147-A177-3AD203B41FA5}">
                      <a16:colId xmlns:a16="http://schemas.microsoft.com/office/drawing/2014/main" val="2746208819"/>
                    </a:ext>
                  </a:extLst>
                </a:gridCol>
                <a:gridCol w="2611579">
                  <a:extLst>
                    <a:ext uri="{9D8B030D-6E8A-4147-A177-3AD203B41FA5}">
                      <a16:colId xmlns:a16="http://schemas.microsoft.com/office/drawing/2014/main" val="457579033"/>
                    </a:ext>
                  </a:extLst>
                </a:gridCol>
              </a:tblGrid>
              <a:tr h="638293">
                <a:tc>
                  <a:txBody>
                    <a:bodyPr/>
                    <a:lstStyle/>
                    <a:p>
                      <a:pPr algn="l" fontAlgn="base"/>
                      <a:r>
                        <a:rPr lang="sv-SE" b="1" cap="all">
                          <a:effectLst/>
                        </a:rPr>
                        <a:t>n-genus</a:t>
                      </a:r>
                      <a:endParaRPr lang="sv-SE" b="1" cap="all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b="1" cap="all">
                          <a:effectLst/>
                        </a:rPr>
                        <a:t>t-genus</a:t>
                      </a:r>
                      <a:endParaRPr lang="sv-SE" b="1" cap="all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b="1" cap="all" dirty="0">
                          <a:effectLst/>
                        </a:rPr>
                        <a:t>plural</a:t>
                      </a:r>
                      <a:endParaRPr lang="sv-SE" b="1" cap="all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8082078"/>
                  </a:ext>
                </a:extLst>
              </a:tr>
              <a:tr h="638293">
                <a:tc>
                  <a:txBody>
                    <a:bodyPr/>
                    <a:lstStyle/>
                    <a:p>
                      <a:pPr algn="l" fontAlgn="base"/>
                      <a:r>
                        <a:rPr lang="sv-SE" b="1">
                          <a:effectLst/>
                        </a:rPr>
                        <a:t>–</a:t>
                      </a:r>
                      <a:endParaRPr lang="sv-SE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b="1">
                          <a:effectLst/>
                        </a:rPr>
                        <a:t>-t</a:t>
                      </a:r>
                      <a:endParaRPr lang="sv-SE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b="1" dirty="0">
                          <a:effectLst/>
                        </a:rPr>
                        <a:t>-a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450450"/>
                  </a:ext>
                </a:extLst>
              </a:tr>
              <a:tr h="1117013">
                <a:tc>
                  <a:txBody>
                    <a:bodyPr/>
                    <a:lstStyle/>
                    <a:p>
                      <a:pPr algn="l" fontAlgn="base"/>
                      <a:r>
                        <a:rPr lang="sv-SE" dirty="0">
                          <a:effectLst/>
                        </a:rPr>
                        <a:t>en </a:t>
                      </a:r>
                      <a:r>
                        <a:rPr lang="sv-SE" b="1" dirty="0">
                          <a:effectLst/>
                        </a:rPr>
                        <a:t>stor</a:t>
                      </a:r>
                      <a:r>
                        <a:rPr lang="sv-SE" dirty="0">
                          <a:effectLst/>
                        </a:rPr>
                        <a:t> hund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dirty="0">
                          <a:effectLst/>
                        </a:rPr>
                        <a:t>ett </a:t>
                      </a:r>
                      <a:r>
                        <a:rPr lang="sv-SE" b="1" dirty="0">
                          <a:effectLst/>
                        </a:rPr>
                        <a:t>stort</a:t>
                      </a:r>
                      <a:r>
                        <a:rPr lang="sv-SE" dirty="0">
                          <a:effectLst/>
                        </a:rPr>
                        <a:t> hus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>
                          <a:effectLst/>
                        </a:rPr>
                        <a:t>två </a:t>
                      </a:r>
                      <a:r>
                        <a:rPr lang="sv-SE" b="1">
                          <a:effectLst/>
                        </a:rPr>
                        <a:t>stora</a:t>
                      </a:r>
                      <a:r>
                        <a:rPr lang="sv-SE">
                          <a:effectLst/>
                        </a:rPr>
                        <a:t> hundar/hus</a:t>
                      </a:r>
                      <a:endParaRPr lang="sv-SE">
                        <a:effectLst/>
                        <a:latin typeface="inheri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1180539"/>
                  </a:ext>
                </a:extLst>
              </a:tr>
              <a:tr h="1117013">
                <a:tc>
                  <a:txBody>
                    <a:bodyPr/>
                    <a:lstStyle/>
                    <a:p>
                      <a:pPr algn="l" fontAlgn="base"/>
                      <a:r>
                        <a:rPr lang="sv-SE">
                          <a:effectLst/>
                        </a:rPr>
                        <a:t>en </a:t>
                      </a:r>
                      <a:r>
                        <a:rPr lang="sv-SE" b="1">
                          <a:effectLst/>
                        </a:rPr>
                        <a:t>vanlig</a:t>
                      </a:r>
                      <a:r>
                        <a:rPr lang="sv-SE">
                          <a:effectLst/>
                        </a:rPr>
                        <a:t> dag</a:t>
                      </a:r>
                      <a:endParaRPr lang="sv-SE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>
                          <a:effectLst/>
                        </a:rPr>
                        <a:t>ett </a:t>
                      </a:r>
                      <a:r>
                        <a:rPr lang="sv-SE" b="1">
                          <a:effectLst/>
                        </a:rPr>
                        <a:t>vanligt</a:t>
                      </a:r>
                      <a:r>
                        <a:rPr lang="sv-SE">
                          <a:effectLst/>
                        </a:rPr>
                        <a:t> namn</a:t>
                      </a:r>
                      <a:endParaRPr lang="sv-SE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>
                          <a:effectLst/>
                        </a:rPr>
                        <a:t>två </a:t>
                      </a:r>
                      <a:r>
                        <a:rPr lang="sv-SE" b="1">
                          <a:effectLst/>
                        </a:rPr>
                        <a:t>vanliga</a:t>
                      </a:r>
                      <a:r>
                        <a:rPr lang="sv-SE">
                          <a:effectLst/>
                        </a:rPr>
                        <a:t> dagar/namn</a:t>
                      </a:r>
                      <a:endParaRPr lang="sv-SE">
                        <a:effectLst/>
                        <a:latin typeface="inheri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731898"/>
                  </a:ext>
                </a:extLst>
              </a:tr>
              <a:tr h="1117013">
                <a:tc>
                  <a:txBody>
                    <a:bodyPr/>
                    <a:lstStyle/>
                    <a:p>
                      <a:pPr algn="l" fontAlgn="base"/>
                      <a:r>
                        <a:rPr lang="sv-SE">
                          <a:effectLst/>
                        </a:rPr>
                        <a:t>en </a:t>
                      </a:r>
                      <a:r>
                        <a:rPr lang="sv-SE" b="1">
                          <a:effectLst/>
                        </a:rPr>
                        <a:t>röd</a:t>
                      </a:r>
                      <a:r>
                        <a:rPr lang="sv-SE">
                          <a:effectLst/>
                        </a:rPr>
                        <a:t> tröja</a:t>
                      </a:r>
                      <a:endParaRPr lang="sv-SE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>
                          <a:effectLst/>
                        </a:rPr>
                        <a:t>ett </a:t>
                      </a:r>
                      <a:r>
                        <a:rPr lang="sv-SE" b="1">
                          <a:effectLst/>
                        </a:rPr>
                        <a:t>rött</a:t>
                      </a:r>
                      <a:r>
                        <a:rPr lang="sv-SE">
                          <a:effectLst/>
                        </a:rPr>
                        <a:t> hus</a:t>
                      </a:r>
                      <a:endParaRPr lang="sv-SE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dirty="0">
                          <a:effectLst/>
                        </a:rPr>
                        <a:t>två </a:t>
                      </a:r>
                      <a:r>
                        <a:rPr lang="sv-SE" b="1" dirty="0">
                          <a:effectLst/>
                        </a:rPr>
                        <a:t>röda</a:t>
                      </a:r>
                      <a:r>
                        <a:rPr lang="sv-SE" dirty="0">
                          <a:effectLst/>
                        </a:rPr>
                        <a:t> tröjor/hus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724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66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54C327-CCF6-41BC-840A-6D99F300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9997833" cy="1499616"/>
          </a:xfrm>
        </p:spPr>
        <p:txBody>
          <a:bodyPr/>
          <a:lstStyle/>
          <a:p>
            <a:r>
              <a:rPr lang="sv-SE" dirty="0"/>
              <a:t>Kongruensböjning av adjektiv – obest. form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F56A19-C452-4719-BC51-CFC34008D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Observera! Undantag till denna regel inkluderar adjektiv som inte går att böja t.ex. </a:t>
            </a:r>
            <a:r>
              <a:rPr lang="sv-SE" b="1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bra</a:t>
            </a:r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 samt adjektivet </a:t>
            </a:r>
            <a:r>
              <a:rPr lang="sv-SE" b="1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liten</a:t>
            </a:r>
            <a:r>
              <a:rPr lang="sv-SE" b="0" i="0" dirty="0">
                <a:solidFill>
                  <a:srgbClr val="404040"/>
                </a:solidFill>
                <a:effectLst/>
                <a:latin typeface="Source Sans Pro" panose="020B0503030403020204" pitchFamily="34" charset="0"/>
              </a:rPr>
              <a:t> som har fyra böjningsformer istället för tre. Exempel:</a:t>
            </a:r>
          </a:p>
          <a:p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EFE4B04D-BC64-4ADA-9106-1438878F1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583783"/>
              </p:ext>
            </p:extLst>
          </p:nvPr>
        </p:nvGraphicFramePr>
        <p:xfrm>
          <a:off x="1187932" y="3382964"/>
          <a:ext cx="9411244" cy="27055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52811">
                  <a:extLst>
                    <a:ext uri="{9D8B030D-6E8A-4147-A177-3AD203B41FA5}">
                      <a16:colId xmlns:a16="http://schemas.microsoft.com/office/drawing/2014/main" val="1065038877"/>
                    </a:ext>
                  </a:extLst>
                </a:gridCol>
                <a:gridCol w="2352811">
                  <a:extLst>
                    <a:ext uri="{9D8B030D-6E8A-4147-A177-3AD203B41FA5}">
                      <a16:colId xmlns:a16="http://schemas.microsoft.com/office/drawing/2014/main" val="534015537"/>
                    </a:ext>
                  </a:extLst>
                </a:gridCol>
                <a:gridCol w="2352811">
                  <a:extLst>
                    <a:ext uri="{9D8B030D-6E8A-4147-A177-3AD203B41FA5}">
                      <a16:colId xmlns:a16="http://schemas.microsoft.com/office/drawing/2014/main" val="3417053818"/>
                    </a:ext>
                  </a:extLst>
                </a:gridCol>
                <a:gridCol w="2352811">
                  <a:extLst>
                    <a:ext uri="{9D8B030D-6E8A-4147-A177-3AD203B41FA5}">
                      <a16:colId xmlns:a16="http://schemas.microsoft.com/office/drawing/2014/main" val="1015088581"/>
                    </a:ext>
                  </a:extLst>
                </a:gridCol>
              </a:tblGrid>
              <a:tr h="583618">
                <a:tc>
                  <a:txBody>
                    <a:bodyPr/>
                    <a:lstStyle/>
                    <a:p>
                      <a:pPr algn="l" fontAlgn="base"/>
                      <a:r>
                        <a:rPr lang="sv-SE" b="1" cap="all">
                          <a:effectLst/>
                        </a:rPr>
                        <a:t>n-genus</a:t>
                      </a:r>
                      <a:endParaRPr lang="sv-SE" b="1" cap="all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b="1" cap="all">
                          <a:effectLst/>
                        </a:rPr>
                        <a:t>t-genus</a:t>
                      </a:r>
                      <a:endParaRPr lang="sv-SE" b="1" cap="all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b="1" cap="all">
                          <a:effectLst/>
                        </a:rPr>
                        <a:t>plural</a:t>
                      </a:r>
                      <a:endParaRPr lang="sv-SE" b="1" cap="all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v-SE" b="1" cap="all">
                          <a:effectLst/>
                        </a:rPr>
                        <a:t>bestämd form</a:t>
                      </a:r>
                      <a:endParaRPr lang="sv-SE" b="1" cap="all">
                        <a:effectLst/>
                        <a:latin typeface="inheri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852760"/>
                  </a:ext>
                </a:extLst>
              </a:tr>
              <a:tr h="1038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  <a:latin typeface="+mn-lt"/>
                        </a:rPr>
                        <a:t>en </a:t>
                      </a:r>
                      <a:r>
                        <a:rPr lang="sv-SE" b="1" dirty="0">
                          <a:effectLst/>
                          <a:latin typeface="+mn-lt"/>
                        </a:rPr>
                        <a:t>bra</a:t>
                      </a:r>
                      <a:r>
                        <a:rPr lang="sv-SE" dirty="0">
                          <a:effectLst/>
                          <a:latin typeface="+mn-lt"/>
                        </a:rPr>
                        <a:t> film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ett </a:t>
                      </a:r>
                      <a:r>
                        <a:rPr lang="sv-SE" b="1" dirty="0">
                          <a:effectLst/>
                        </a:rPr>
                        <a:t>bra </a:t>
                      </a:r>
                      <a:r>
                        <a:rPr lang="sv-SE" dirty="0">
                          <a:effectLst/>
                        </a:rPr>
                        <a:t>hus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flera </a:t>
                      </a:r>
                      <a:r>
                        <a:rPr lang="sv-SE" b="1" dirty="0">
                          <a:effectLst/>
                        </a:rPr>
                        <a:t>bra </a:t>
                      </a:r>
                      <a:r>
                        <a:rPr lang="sv-SE" b="0" dirty="0">
                          <a:effectLst/>
                        </a:rPr>
                        <a:t>betyg</a:t>
                      </a:r>
                      <a:endParaRPr lang="sv-SE" b="0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0" dirty="0">
                          <a:effectLst/>
                        </a:rPr>
                        <a:t>den</a:t>
                      </a:r>
                      <a:r>
                        <a:rPr lang="sv-SE" b="1" dirty="0">
                          <a:effectLst/>
                        </a:rPr>
                        <a:t> bra </a:t>
                      </a:r>
                      <a:r>
                        <a:rPr lang="sv-SE" b="0" dirty="0">
                          <a:effectLst/>
                        </a:rPr>
                        <a:t>filmen 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0" dirty="0">
                          <a:effectLst/>
                        </a:rPr>
                        <a:t>det </a:t>
                      </a:r>
                      <a:r>
                        <a:rPr lang="sv-SE" b="1" dirty="0">
                          <a:effectLst/>
                        </a:rPr>
                        <a:t>bra </a:t>
                      </a:r>
                      <a:r>
                        <a:rPr lang="sv-SE" b="0" dirty="0">
                          <a:effectLst/>
                        </a:rPr>
                        <a:t>betyget</a:t>
                      </a:r>
                      <a:endParaRPr lang="sv-SE" b="0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5248255"/>
                  </a:ext>
                </a:extLst>
              </a:tr>
              <a:tr h="10838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en </a:t>
                      </a:r>
                      <a:r>
                        <a:rPr lang="sv-SE" b="1" dirty="0">
                          <a:effectLst/>
                        </a:rPr>
                        <a:t>liten</a:t>
                      </a:r>
                      <a:r>
                        <a:rPr lang="sv-SE" dirty="0">
                          <a:effectLst/>
                        </a:rPr>
                        <a:t> hund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ett </a:t>
                      </a:r>
                      <a:r>
                        <a:rPr lang="sv-SE" b="1" dirty="0">
                          <a:effectLst/>
                        </a:rPr>
                        <a:t>litet </a:t>
                      </a:r>
                      <a:r>
                        <a:rPr lang="sv-SE" dirty="0">
                          <a:effectLst/>
                        </a:rPr>
                        <a:t>hus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två </a:t>
                      </a:r>
                      <a:r>
                        <a:rPr lang="sv-SE" b="1" dirty="0">
                          <a:effectLst/>
                        </a:rPr>
                        <a:t>små</a:t>
                      </a:r>
                      <a:r>
                        <a:rPr lang="sv-SE" dirty="0">
                          <a:effectLst/>
                        </a:rPr>
                        <a:t> hundar/hus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>
                          <a:effectLst/>
                        </a:rPr>
                        <a:t>den </a:t>
                      </a:r>
                      <a:r>
                        <a:rPr lang="sv-SE" b="1" dirty="0">
                          <a:effectLst/>
                        </a:rPr>
                        <a:t>lilla </a:t>
                      </a:r>
                      <a:r>
                        <a:rPr lang="sv-SE" dirty="0">
                          <a:effectLst/>
                        </a:rPr>
                        <a:t>hunden / det </a:t>
                      </a:r>
                      <a:r>
                        <a:rPr lang="sv-SE" b="1" dirty="0">
                          <a:effectLst/>
                        </a:rPr>
                        <a:t>lilla</a:t>
                      </a:r>
                      <a:r>
                        <a:rPr lang="sv-SE" dirty="0">
                          <a:effectLst/>
                        </a:rPr>
                        <a:t> huset</a:t>
                      </a:r>
                      <a:endParaRPr lang="sv-SE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226179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9ADD790-C4DC-4236-B52B-FC18F884A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838" y="33829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11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1CA997-A0EE-43BC-934E-805189C0A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rätt form av adjektivet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A496D9-B2A3-43A4-B045-C2A75F36A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50141"/>
            <a:ext cx="9720073" cy="4837471"/>
          </a:xfrm>
        </p:spPr>
        <p:txBody>
          <a:bodyPr>
            <a:normAutofit/>
          </a:bodyPr>
          <a:lstStyle/>
          <a:p>
            <a:r>
              <a:rPr lang="sv-SE" dirty="0"/>
              <a:t>Exempel: (stor)		ett _</a:t>
            </a:r>
            <a:r>
              <a:rPr lang="sv-SE" u="sng" dirty="0">
                <a:solidFill>
                  <a:schemeClr val="accent1"/>
                </a:solidFill>
              </a:rPr>
              <a:t>stort</a:t>
            </a:r>
            <a:r>
              <a:rPr lang="sv-SE" dirty="0"/>
              <a:t>_ problem</a:t>
            </a:r>
          </a:p>
          <a:p>
            <a:r>
              <a:rPr lang="sv-SE" dirty="0"/>
              <a:t>1. (trevlig)	några _______ människor</a:t>
            </a:r>
          </a:p>
          <a:p>
            <a:r>
              <a:rPr lang="sv-SE" dirty="0"/>
              <a:t>2. (ny)		en _______ cykel</a:t>
            </a:r>
          </a:p>
          <a:p>
            <a:r>
              <a:rPr lang="sv-SE" dirty="0"/>
              <a:t>3. (fattig)	ett _______ land</a:t>
            </a:r>
          </a:p>
          <a:p>
            <a:r>
              <a:rPr lang="sv-SE" dirty="0"/>
              <a:t>4. (rolig)	en _______ film</a:t>
            </a:r>
          </a:p>
          <a:p>
            <a:r>
              <a:rPr lang="sv-SE" dirty="0"/>
              <a:t>5. (trött)	många _______ elever</a:t>
            </a:r>
          </a:p>
          <a:p>
            <a:r>
              <a:rPr lang="sv-SE" dirty="0"/>
              <a:t>6. (glad)	ingen _______ lärare</a:t>
            </a:r>
          </a:p>
          <a:p>
            <a:r>
              <a:rPr lang="sv-SE" dirty="0"/>
              <a:t>7. (svensk)	en _______ stad</a:t>
            </a:r>
          </a:p>
          <a:p>
            <a:r>
              <a:rPr lang="sv-SE" dirty="0"/>
              <a:t>8. (dålig)	inget _______ program</a:t>
            </a:r>
          </a:p>
          <a:p>
            <a:r>
              <a:rPr lang="sv-SE" dirty="0"/>
              <a:t>9. (intressant)	många _______ saker</a:t>
            </a:r>
          </a:p>
        </p:txBody>
      </p:sp>
    </p:spTree>
    <p:extLst>
      <p:ext uri="{BB962C8B-B14F-4D97-AF65-F5344CB8AC3E}">
        <p14:creationId xmlns:p14="http://schemas.microsoft.com/office/powerpoint/2010/main" val="2423505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1CA997-A0EE-43BC-934E-805189C0A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rätt form av adjektivet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A496D9-B2A3-43A4-B045-C2A75F36A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50141"/>
            <a:ext cx="9720073" cy="4837471"/>
          </a:xfrm>
        </p:spPr>
        <p:txBody>
          <a:bodyPr>
            <a:normAutofit/>
          </a:bodyPr>
          <a:lstStyle/>
          <a:p>
            <a:r>
              <a:rPr lang="sv-SE" dirty="0"/>
              <a:t>Exempel: (stor)		ett _</a:t>
            </a:r>
            <a:r>
              <a:rPr lang="sv-SE" u="sng" dirty="0">
                <a:solidFill>
                  <a:schemeClr val="accent1"/>
                </a:solidFill>
              </a:rPr>
              <a:t>stort</a:t>
            </a:r>
            <a:r>
              <a:rPr lang="sv-SE" dirty="0"/>
              <a:t>_ problem</a:t>
            </a:r>
          </a:p>
          <a:p>
            <a:r>
              <a:rPr lang="sv-SE" dirty="0"/>
              <a:t>1. (trevlig)	några _______ människor</a:t>
            </a:r>
          </a:p>
          <a:p>
            <a:r>
              <a:rPr lang="sv-SE" dirty="0"/>
              <a:t>2. (ny)		en _______ cykel</a:t>
            </a:r>
          </a:p>
          <a:p>
            <a:r>
              <a:rPr lang="sv-SE" dirty="0"/>
              <a:t>3. (fattig)	ett _______ land</a:t>
            </a:r>
          </a:p>
          <a:p>
            <a:r>
              <a:rPr lang="sv-SE" dirty="0"/>
              <a:t>4. (rolig)	en _______ film</a:t>
            </a:r>
          </a:p>
          <a:p>
            <a:r>
              <a:rPr lang="sv-SE" dirty="0"/>
              <a:t>5. (trött)	många _______ elever</a:t>
            </a:r>
          </a:p>
          <a:p>
            <a:r>
              <a:rPr lang="sv-SE" dirty="0"/>
              <a:t>6. (glad)	ingen _______ lärare</a:t>
            </a:r>
          </a:p>
          <a:p>
            <a:r>
              <a:rPr lang="sv-SE" dirty="0"/>
              <a:t>7. (svensk)	en _______ stad</a:t>
            </a:r>
          </a:p>
          <a:p>
            <a:r>
              <a:rPr lang="sv-SE" dirty="0"/>
              <a:t>8. (dålig)	inget _______ program</a:t>
            </a:r>
          </a:p>
          <a:p>
            <a:r>
              <a:rPr lang="sv-SE" dirty="0"/>
              <a:t>9. (intressant)	många __________ saker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510EC8C-C1B8-46E3-B05B-462E7D9AB46C}"/>
              </a:ext>
            </a:extLst>
          </p:cNvPr>
          <p:cNvSpPr txBox="1"/>
          <p:nvPr/>
        </p:nvSpPr>
        <p:spPr>
          <a:xfrm>
            <a:off x="3586480" y="215050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trevliga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659C904-E57A-432C-86F7-D3CA77ABB5C8}"/>
              </a:ext>
            </a:extLst>
          </p:cNvPr>
          <p:cNvSpPr txBox="1"/>
          <p:nvPr/>
        </p:nvSpPr>
        <p:spPr>
          <a:xfrm>
            <a:off x="3670300" y="5991874"/>
            <a:ext cx="154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intressanta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E99D6C84-3FA8-483C-AC5F-342BAAB1B5A6}"/>
              </a:ext>
            </a:extLst>
          </p:cNvPr>
          <p:cNvSpPr txBox="1"/>
          <p:nvPr/>
        </p:nvSpPr>
        <p:spPr>
          <a:xfrm>
            <a:off x="3563620" y="548755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dåligt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2178702D-D54C-477E-96C5-4F89C0862C52}"/>
              </a:ext>
            </a:extLst>
          </p:cNvPr>
          <p:cNvSpPr txBox="1"/>
          <p:nvPr/>
        </p:nvSpPr>
        <p:spPr>
          <a:xfrm>
            <a:off x="3444240" y="2589153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ny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BF0B51E6-C828-4457-9493-EB016938F729}"/>
              </a:ext>
            </a:extLst>
          </p:cNvPr>
          <p:cNvSpPr txBox="1"/>
          <p:nvPr/>
        </p:nvSpPr>
        <p:spPr>
          <a:xfrm>
            <a:off x="3296920" y="3087488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fattigt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029DED1-4E51-4ABE-9B88-ED0BCC538A0F}"/>
              </a:ext>
            </a:extLst>
          </p:cNvPr>
          <p:cNvSpPr txBox="1"/>
          <p:nvPr/>
        </p:nvSpPr>
        <p:spPr>
          <a:xfrm>
            <a:off x="3383280" y="3540281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rolig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3F1A2F70-5D0B-4FDB-A252-3E82487D71B5}"/>
              </a:ext>
            </a:extLst>
          </p:cNvPr>
          <p:cNvSpPr txBox="1"/>
          <p:nvPr/>
        </p:nvSpPr>
        <p:spPr>
          <a:xfrm>
            <a:off x="3774440" y="4084668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trötta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8391C44-7EB7-4C75-BD64-01C85BC45BD0}"/>
              </a:ext>
            </a:extLst>
          </p:cNvPr>
          <p:cNvSpPr txBox="1"/>
          <p:nvPr/>
        </p:nvSpPr>
        <p:spPr>
          <a:xfrm>
            <a:off x="3649980" y="4521567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glad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B8C2229B-E331-4977-8384-EE12F2BA0EFD}"/>
              </a:ext>
            </a:extLst>
          </p:cNvPr>
          <p:cNvSpPr txBox="1"/>
          <p:nvPr/>
        </p:nvSpPr>
        <p:spPr>
          <a:xfrm>
            <a:off x="3243580" y="5025888"/>
            <a:ext cx="114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accent1"/>
                </a:solidFill>
              </a:rPr>
              <a:t>svensk</a:t>
            </a:r>
          </a:p>
        </p:txBody>
      </p:sp>
    </p:spTree>
    <p:extLst>
      <p:ext uri="{BB962C8B-B14F-4D97-AF65-F5344CB8AC3E}">
        <p14:creationId xmlns:p14="http://schemas.microsoft.com/office/powerpoint/2010/main" val="401760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31794</TotalTime>
  <Words>1075</Words>
  <Application>Microsoft Office PowerPoint</Application>
  <PresentationFormat>Bredbild</PresentationFormat>
  <Paragraphs>177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4" baseType="lpstr">
      <vt:lpstr>Arial</vt:lpstr>
      <vt:lpstr>inherit</vt:lpstr>
      <vt:lpstr>Source Sans Pro</vt:lpstr>
      <vt:lpstr>Tw Cen MT</vt:lpstr>
      <vt:lpstr>Tw Cen MT Condensed</vt:lpstr>
      <vt:lpstr>Wingdings 3</vt:lpstr>
      <vt:lpstr>Integral</vt:lpstr>
      <vt:lpstr>ADJEKTIV</vt:lpstr>
      <vt:lpstr>Adjektiv</vt:lpstr>
      <vt:lpstr>Adjektiv i attributiv ställning</vt:lpstr>
      <vt:lpstr>Adjektiv i Predikativ ställning</vt:lpstr>
      <vt:lpstr>Kongruensböjning av adjektiv – obest. form</vt:lpstr>
      <vt:lpstr>Kongruensböjning av adjektiv – obest. form</vt:lpstr>
      <vt:lpstr>Kongruensböjning av adjektiv – obest. form</vt:lpstr>
      <vt:lpstr>Skriv rätt form av adjektivet</vt:lpstr>
      <vt:lpstr>Skriv rätt form av adjektivet</vt:lpstr>
      <vt:lpstr>Hitta på egna adjektiv som passar</vt:lpstr>
      <vt:lpstr>Hitta på egna adjektiv som passar</vt:lpstr>
      <vt:lpstr>Skriv substantiv</vt:lpstr>
      <vt:lpstr>Skriv substantiv</vt:lpstr>
      <vt:lpstr>Kongruensböjning av adjektiv – obest. form</vt:lpstr>
      <vt:lpstr>Skriv rätt form av adjektivet</vt:lpstr>
      <vt:lpstr>Skriv rätt form av adjektivet</vt:lpstr>
      <vt:lpstr>Samtala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ADJEKTIV</dc:title>
  <dc:creator>Helena Ekedahl</dc:creator>
  <cp:lastModifiedBy>Helena Ekedahl</cp:lastModifiedBy>
  <cp:revision>36</cp:revision>
  <dcterms:created xsi:type="dcterms:W3CDTF">2026-02-26T11:10:21Z</dcterms:created>
  <dcterms:modified xsi:type="dcterms:W3CDTF">2026-03-20T13:04:52Z</dcterms:modified>
</cp:coreProperties>
</file>