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xml" ContentType="application/vnd.openxmlformats-officedocument.presentationml.tags+xml"/>
  <Override PartName="/ppt/notesSlides/notesSlide12.xml" ContentType="application/vnd.openxmlformats-officedocument.presentationml.notesSlide+xml"/>
  <Override PartName="/ppt/tags/tag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3.xml" ContentType="application/vnd.openxmlformats-officedocument.presentationml.tags+xml"/>
  <Override PartName="/ppt/notesSlides/notesSlide15.xml" ContentType="application/vnd.openxmlformats-officedocument.presentationml.notesSlide+xml"/>
  <Override PartName="/ppt/tags/tag4.xml" ContentType="application/vnd.openxmlformats-officedocument.presentationml.tags+xml"/>
  <Override PartName="/ppt/notesSlides/notesSlide16.xml" ContentType="application/vnd.openxmlformats-officedocument.presentationml.notesSlide+xml"/>
  <Override PartName="/ppt/tags/tag5.xml" ContentType="application/vnd.openxmlformats-officedocument.presentationml.tags+xml"/>
  <Override PartName="/ppt/notesSlides/notesSlide17.xml" ContentType="application/vnd.openxmlformats-officedocument.presentationml.notesSlide+xml"/>
  <Override PartName="/ppt/tags/tag6.xml" ContentType="application/vnd.openxmlformats-officedocument.presentationml.tags+xml"/>
  <Override PartName="/ppt/notesSlides/notesSlide18.xml" ContentType="application/vnd.openxmlformats-officedocument.presentationml.notesSlide+xml"/>
  <Override PartName="/ppt/tags/tag7.xml" ContentType="application/vnd.openxmlformats-officedocument.presentationml.tags+xml"/>
  <Override PartName="/ppt/notesSlides/notesSlide19.xml" ContentType="application/vnd.openxmlformats-officedocument.presentationml.notesSlide+xml"/>
  <Override PartName="/ppt/tags/tag8.xml" ContentType="application/vnd.openxmlformats-officedocument.presentationml.tags+xml"/>
  <Override PartName="/ppt/notesSlides/notesSlide20.xml" ContentType="application/vnd.openxmlformats-officedocument.presentationml.notesSlide+xml"/>
  <Override PartName="/ppt/tags/tag9.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39"/>
  </p:notesMasterIdLst>
  <p:sldIdLst>
    <p:sldId id="256" r:id="rId5"/>
    <p:sldId id="265" r:id="rId6"/>
    <p:sldId id="266" r:id="rId7"/>
    <p:sldId id="267" r:id="rId8"/>
    <p:sldId id="309" r:id="rId9"/>
    <p:sldId id="308" r:id="rId10"/>
    <p:sldId id="269" r:id="rId11"/>
    <p:sldId id="310" r:id="rId12"/>
    <p:sldId id="270" r:id="rId13"/>
    <p:sldId id="273" r:id="rId14"/>
    <p:sldId id="272" r:id="rId15"/>
    <p:sldId id="297" r:id="rId16"/>
    <p:sldId id="298" r:id="rId17"/>
    <p:sldId id="299" r:id="rId18"/>
    <p:sldId id="300" r:id="rId19"/>
    <p:sldId id="301" r:id="rId20"/>
    <p:sldId id="302" r:id="rId21"/>
    <p:sldId id="303" r:id="rId22"/>
    <p:sldId id="304" r:id="rId23"/>
    <p:sldId id="305" r:id="rId24"/>
    <p:sldId id="306" r:id="rId25"/>
    <p:sldId id="307" r:id="rId26"/>
    <p:sldId id="277" r:id="rId27"/>
    <p:sldId id="289" r:id="rId28"/>
    <p:sldId id="290" r:id="rId29"/>
    <p:sldId id="291" r:id="rId30"/>
    <p:sldId id="292" r:id="rId31"/>
    <p:sldId id="288" r:id="rId32"/>
    <p:sldId id="312" r:id="rId33"/>
    <p:sldId id="314" r:id="rId34"/>
    <p:sldId id="296" r:id="rId35"/>
    <p:sldId id="294" r:id="rId36"/>
    <p:sldId id="295" r:id="rId37"/>
    <p:sldId id="263" r:id="rId38"/>
  </p:sldIdLst>
  <p:sldSz cx="9144000" cy="6357938"/>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sa" initials="E" lastIdx="4" clrIdx="0">
    <p:extLst>
      <p:ext uri="{19B8F6BF-5375-455C-9EA6-DF929625EA0E}">
        <p15:presenceInfo xmlns:p15="http://schemas.microsoft.com/office/powerpoint/2012/main" userId="S::elsa.costes@folkuniversitetet.se::0984851e-cee1-465a-8af6-889aa39c25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00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9" autoAdjust="0"/>
    <p:restoredTop sz="95226" autoAdjust="0"/>
  </p:normalViewPr>
  <p:slideViewPr>
    <p:cSldViewPr snapToGrid="0" snapToObjects="1" showGuides="1">
      <p:cViewPr varScale="1">
        <p:scale>
          <a:sx n="92" d="100"/>
          <a:sy n="92" d="100"/>
        </p:scale>
        <p:origin x="1214" y="77"/>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commentAuthors" Target="commentAuthors.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sa Costes" userId="0984851e-cee1-465a-8af6-889aa39c25ba" providerId="ADAL" clId="{3A6FD44E-45AB-4923-9FA6-A7D6DC809DAF}"/>
    <pc:docChg chg="modShowInfo">
      <pc:chgData name="Elsa Costes" userId="0984851e-cee1-465a-8af6-889aa39c25ba" providerId="ADAL" clId="{3A6FD44E-45AB-4923-9FA6-A7D6DC809DAF}" dt="2024-02-28T14:32:06.879" v="0" actId="2744"/>
      <pc:docMkLst>
        <pc:docMk/>
      </pc:docMkLst>
    </pc:docChg>
  </pc:docChgLst>
  <pc:docChgLst>
    <pc:chgData name="Elsa Costes" userId="0984851e-cee1-465a-8af6-889aa39c25ba" providerId="ADAL" clId="{DDB51D5D-FA6B-4275-8F25-CBB7B8105F04}"/>
    <pc:docChg chg="modSld">
      <pc:chgData name="Elsa Costes" userId="0984851e-cee1-465a-8af6-889aa39c25ba" providerId="ADAL" clId="{DDB51D5D-FA6B-4275-8F25-CBB7B8105F04}" dt="2023-10-03T14:57:03.925" v="0" actId="20577"/>
      <pc:docMkLst>
        <pc:docMk/>
      </pc:docMkLst>
      <pc:sldChg chg="modSp mod">
        <pc:chgData name="Elsa Costes" userId="0984851e-cee1-465a-8af6-889aa39c25ba" providerId="ADAL" clId="{DDB51D5D-FA6B-4275-8F25-CBB7B8105F04}" dt="2023-10-03T14:57:03.925" v="0" actId="20577"/>
        <pc:sldMkLst>
          <pc:docMk/>
          <pc:sldMk cId="3685478881" sldId="256"/>
        </pc:sldMkLst>
        <pc:spChg chg="mod">
          <ac:chgData name="Elsa Costes" userId="0984851e-cee1-465a-8af6-889aa39c25ba" providerId="ADAL" clId="{DDB51D5D-FA6B-4275-8F25-CBB7B8105F04}" dt="2023-10-03T14:57:03.925" v="0" actId="20577"/>
          <ac:spMkLst>
            <pc:docMk/>
            <pc:sldMk cId="3685478881" sldId="256"/>
            <ac:spMk id="22" creationId="{00000000-0000-0000-0000-000000000000}"/>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4D914E-0D07-4F00-BCA0-BACC1DEA7B31}"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54C14105-89BC-4504-84FE-CC16704832D9}">
      <dgm:prSet/>
      <dgm:spPr/>
      <dgm:t>
        <a:bodyPr/>
        <a:lstStyle/>
        <a:p>
          <a:r>
            <a:rPr lang="en-US"/>
            <a:t>kan vara </a:t>
          </a:r>
          <a:r>
            <a:rPr lang="en-US" b="1"/>
            <a:t>destruktiva. </a:t>
          </a:r>
          <a:endParaRPr lang="en-US"/>
        </a:p>
      </dgm:t>
    </dgm:pt>
    <dgm:pt modelId="{C03F5E41-719F-4370-9FAD-E9929EE951DF}" type="parTrans" cxnId="{CC4A0633-719B-4128-A79C-C50A28B7060E}">
      <dgm:prSet/>
      <dgm:spPr/>
      <dgm:t>
        <a:bodyPr/>
        <a:lstStyle/>
        <a:p>
          <a:endParaRPr lang="en-US"/>
        </a:p>
      </dgm:t>
    </dgm:pt>
    <dgm:pt modelId="{49643AEE-3B72-4718-AC6D-AFA82082722B}" type="sibTrans" cxnId="{CC4A0633-719B-4128-A79C-C50A28B7060E}">
      <dgm:prSet/>
      <dgm:spPr/>
      <dgm:t>
        <a:bodyPr/>
        <a:lstStyle/>
        <a:p>
          <a:endParaRPr lang="en-US"/>
        </a:p>
      </dgm:t>
    </dgm:pt>
    <dgm:pt modelId="{E8C508A0-36F3-4BC9-8576-96B0C86AA6E2}">
      <dgm:prSet/>
      <dgm:spPr/>
      <dgm:t>
        <a:bodyPr/>
        <a:lstStyle/>
        <a:p>
          <a:r>
            <a:rPr lang="en-US"/>
            <a:t>Fysisk och psykisk ohälsa </a:t>
          </a:r>
        </a:p>
      </dgm:t>
    </dgm:pt>
    <dgm:pt modelId="{AB00FE82-567D-4B5F-AD4C-F2700E2D457F}" type="parTrans" cxnId="{1BCFE385-2B62-4D96-87FB-10F7C8C87EEB}">
      <dgm:prSet/>
      <dgm:spPr/>
      <dgm:t>
        <a:bodyPr/>
        <a:lstStyle/>
        <a:p>
          <a:endParaRPr lang="en-US"/>
        </a:p>
      </dgm:t>
    </dgm:pt>
    <dgm:pt modelId="{CFFE3365-57B6-43B0-88F0-F3D20C9E0ADB}" type="sibTrans" cxnId="{1BCFE385-2B62-4D96-87FB-10F7C8C87EEB}">
      <dgm:prSet/>
      <dgm:spPr/>
      <dgm:t>
        <a:bodyPr/>
        <a:lstStyle/>
        <a:p>
          <a:endParaRPr lang="en-US"/>
        </a:p>
      </dgm:t>
    </dgm:pt>
    <dgm:pt modelId="{76C78876-DEFD-4358-A88C-8DBCF95CE9B8}">
      <dgm:prSet/>
      <dgm:spPr/>
      <dgm:t>
        <a:bodyPr/>
        <a:lstStyle/>
        <a:p>
          <a:r>
            <a:rPr lang="en-US" dirty="0" err="1"/>
            <a:t>Samarbetet</a:t>
          </a:r>
          <a:r>
            <a:rPr lang="en-US" dirty="0"/>
            <a:t> </a:t>
          </a:r>
          <a:r>
            <a:rPr lang="en-US" dirty="0" err="1"/>
            <a:t>försämras</a:t>
          </a:r>
          <a:r>
            <a:rPr lang="en-US" dirty="0"/>
            <a:t>.</a:t>
          </a:r>
        </a:p>
      </dgm:t>
    </dgm:pt>
    <dgm:pt modelId="{40361AD0-4698-4BF0-8AED-D5F51D2BF5A2}" type="parTrans" cxnId="{23A91EDF-F175-43B9-BA27-51F3C9D3F21B}">
      <dgm:prSet/>
      <dgm:spPr/>
      <dgm:t>
        <a:bodyPr/>
        <a:lstStyle/>
        <a:p>
          <a:endParaRPr lang="en-US"/>
        </a:p>
      </dgm:t>
    </dgm:pt>
    <dgm:pt modelId="{0CC2B8A2-4951-4585-8866-EE88F507DB42}" type="sibTrans" cxnId="{23A91EDF-F175-43B9-BA27-51F3C9D3F21B}">
      <dgm:prSet/>
      <dgm:spPr/>
      <dgm:t>
        <a:bodyPr/>
        <a:lstStyle/>
        <a:p>
          <a:endParaRPr lang="en-US"/>
        </a:p>
      </dgm:t>
    </dgm:pt>
    <dgm:pt modelId="{192F60B9-7FC0-44B4-B4FB-655781E95031}">
      <dgm:prSet/>
      <dgm:spPr/>
      <dgm:t>
        <a:bodyPr/>
        <a:lstStyle/>
        <a:p>
          <a:r>
            <a:rPr lang="en-US"/>
            <a:t>kan vara </a:t>
          </a:r>
          <a:r>
            <a:rPr lang="en-US" b="1"/>
            <a:t>konstruktiva. </a:t>
          </a:r>
          <a:endParaRPr lang="en-US"/>
        </a:p>
      </dgm:t>
    </dgm:pt>
    <dgm:pt modelId="{F68F15F5-E16E-4C07-A737-186CD7613FA2}" type="parTrans" cxnId="{5A70E757-B431-4F8E-AA22-B8E793D49022}">
      <dgm:prSet/>
      <dgm:spPr/>
      <dgm:t>
        <a:bodyPr/>
        <a:lstStyle/>
        <a:p>
          <a:endParaRPr lang="en-US"/>
        </a:p>
      </dgm:t>
    </dgm:pt>
    <dgm:pt modelId="{CB3FFB0E-E7FB-436E-914D-7F3CC188B35A}" type="sibTrans" cxnId="{5A70E757-B431-4F8E-AA22-B8E793D49022}">
      <dgm:prSet/>
      <dgm:spPr/>
      <dgm:t>
        <a:bodyPr/>
        <a:lstStyle/>
        <a:p>
          <a:endParaRPr lang="en-US"/>
        </a:p>
      </dgm:t>
    </dgm:pt>
    <dgm:pt modelId="{421CCE63-768F-40C9-92D9-0E727D08C8F3}">
      <dgm:prSet/>
      <dgm:spPr/>
      <dgm:t>
        <a:bodyPr/>
        <a:lstStyle/>
        <a:p>
          <a:r>
            <a:rPr lang="en-US"/>
            <a:t>Konstruktiv konflikthantering</a:t>
          </a:r>
        </a:p>
      </dgm:t>
    </dgm:pt>
    <dgm:pt modelId="{45597886-4171-47D2-9E5C-EF74B7F1D785}" type="parTrans" cxnId="{2C5BE940-31A7-4A88-994D-F659E916C0F4}">
      <dgm:prSet/>
      <dgm:spPr/>
      <dgm:t>
        <a:bodyPr/>
        <a:lstStyle/>
        <a:p>
          <a:endParaRPr lang="en-US"/>
        </a:p>
      </dgm:t>
    </dgm:pt>
    <dgm:pt modelId="{7E30469E-80F9-4AD0-9C95-F07F1462392A}" type="sibTrans" cxnId="{2C5BE940-31A7-4A88-994D-F659E916C0F4}">
      <dgm:prSet/>
      <dgm:spPr/>
      <dgm:t>
        <a:bodyPr/>
        <a:lstStyle/>
        <a:p>
          <a:endParaRPr lang="en-US"/>
        </a:p>
      </dgm:t>
    </dgm:pt>
    <dgm:pt modelId="{1D2317E9-9404-4B1F-9F27-2217DF76A87A}">
      <dgm:prSet/>
      <dgm:spPr/>
      <dgm:t>
        <a:bodyPr/>
        <a:lstStyle/>
        <a:p>
          <a:r>
            <a:rPr lang="en-US" dirty="0" err="1"/>
            <a:t>Förebygga</a:t>
          </a:r>
          <a:r>
            <a:rPr lang="en-US" dirty="0"/>
            <a:t> stress </a:t>
          </a:r>
          <a:r>
            <a:rPr lang="en-US" dirty="0" err="1"/>
            <a:t>och</a:t>
          </a:r>
          <a:r>
            <a:rPr lang="en-US" dirty="0"/>
            <a:t> </a:t>
          </a:r>
          <a:r>
            <a:rPr lang="en-US" dirty="0" err="1"/>
            <a:t>psykisk</a:t>
          </a:r>
          <a:r>
            <a:rPr lang="en-US" dirty="0"/>
            <a:t> </a:t>
          </a:r>
          <a:r>
            <a:rPr lang="en-US" dirty="0" err="1"/>
            <a:t>ohälsa</a:t>
          </a:r>
          <a:r>
            <a:rPr lang="en-US" dirty="0"/>
            <a:t>.</a:t>
          </a:r>
        </a:p>
      </dgm:t>
    </dgm:pt>
    <dgm:pt modelId="{4718FC89-EACD-4D44-8AB7-DC26188E63B0}" type="parTrans" cxnId="{2E6D8183-1028-464E-9D22-BD78918E4598}">
      <dgm:prSet/>
      <dgm:spPr/>
      <dgm:t>
        <a:bodyPr/>
        <a:lstStyle/>
        <a:p>
          <a:endParaRPr lang="en-US"/>
        </a:p>
      </dgm:t>
    </dgm:pt>
    <dgm:pt modelId="{A7A93A2F-B60F-4368-B18D-333793114CB4}" type="sibTrans" cxnId="{2E6D8183-1028-464E-9D22-BD78918E4598}">
      <dgm:prSet/>
      <dgm:spPr/>
      <dgm:t>
        <a:bodyPr/>
        <a:lstStyle/>
        <a:p>
          <a:endParaRPr lang="en-US"/>
        </a:p>
      </dgm:t>
    </dgm:pt>
    <dgm:pt modelId="{084655FF-696E-46F9-80AF-F06882136ED2}">
      <dgm:prSet/>
      <dgm:spPr/>
      <dgm:t>
        <a:bodyPr/>
        <a:lstStyle/>
        <a:p>
          <a:r>
            <a:rPr lang="en-US" dirty="0" err="1"/>
            <a:t>Förstärka</a:t>
          </a:r>
          <a:r>
            <a:rPr lang="en-US" dirty="0"/>
            <a:t> </a:t>
          </a:r>
          <a:r>
            <a:rPr lang="en-US" dirty="0" err="1"/>
            <a:t>relationer</a:t>
          </a:r>
          <a:r>
            <a:rPr lang="en-US" dirty="0"/>
            <a:t> </a:t>
          </a:r>
          <a:r>
            <a:rPr lang="en-US" dirty="0" err="1"/>
            <a:t>och</a:t>
          </a:r>
          <a:r>
            <a:rPr lang="en-US" dirty="0"/>
            <a:t> </a:t>
          </a:r>
          <a:r>
            <a:rPr lang="en-US" dirty="0" err="1"/>
            <a:t>arbetssätt</a:t>
          </a:r>
          <a:r>
            <a:rPr lang="en-US" dirty="0"/>
            <a:t>.  </a:t>
          </a:r>
        </a:p>
      </dgm:t>
    </dgm:pt>
    <dgm:pt modelId="{E882F56C-6355-448D-B0DC-BA4251925973}" type="parTrans" cxnId="{8F49D607-1754-4115-95A0-FAFD00EEA882}">
      <dgm:prSet/>
      <dgm:spPr/>
      <dgm:t>
        <a:bodyPr/>
        <a:lstStyle/>
        <a:p>
          <a:endParaRPr lang="en-US"/>
        </a:p>
      </dgm:t>
    </dgm:pt>
    <dgm:pt modelId="{D3AAA19E-FF3B-413B-9291-82C4ED2659EA}" type="sibTrans" cxnId="{8F49D607-1754-4115-95A0-FAFD00EEA882}">
      <dgm:prSet/>
      <dgm:spPr/>
      <dgm:t>
        <a:bodyPr/>
        <a:lstStyle/>
        <a:p>
          <a:endParaRPr lang="en-US"/>
        </a:p>
      </dgm:t>
    </dgm:pt>
    <dgm:pt modelId="{B422E330-F6FC-4746-82D1-163D990A51EF}" type="pres">
      <dgm:prSet presAssocID="{F84D914E-0D07-4F00-BCA0-BACC1DEA7B31}" presName="root" presStyleCnt="0">
        <dgm:presLayoutVars>
          <dgm:dir/>
          <dgm:resizeHandles val="exact"/>
        </dgm:presLayoutVars>
      </dgm:prSet>
      <dgm:spPr/>
    </dgm:pt>
    <dgm:pt modelId="{9F4D5B33-2C95-41CD-87CB-B532AA7DB03E}" type="pres">
      <dgm:prSet presAssocID="{54C14105-89BC-4504-84FE-CC16704832D9}" presName="compNode" presStyleCnt="0"/>
      <dgm:spPr/>
    </dgm:pt>
    <dgm:pt modelId="{65110967-4FFC-4A56-A15C-D586F21F23BB}" type="pres">
      <dgm:prSet presAssocID="{54C14105-89BC-4504-84FE-CC16704832D9}" presName="bgRect" presStyleLbl="bgShp" presStyleIdx="0" presStyleCnt="2"/>
      <dgm:spPr>
        <a:solidFill>
          <a:schemeClr val="accent3">
            <a:lumMod val="40000"/>
            <a:lumOff val="60000"/>
          </a:schemeClr>
        </a:solidFill>
      </dgm:spPr>
    </dgm:pt>
    <dgm:pt modelId="{2C9AA56A-119D-4A72-BE35-F1870F2453E8}" type="pres">
      <dgm:prSet presAssocID="{54C14105-89BC-4504-84FE-CC16704832D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rånkopplad"/>
        </a:ext>
      </dgm:extLst>
    </dgm:pt>
    <dgm:pt modelId="{67651338-CFFB-45A6-A57D-96D2636A110E}" type="pres">
      <dgm:prSet presAssocID="{54C14105-89BC-4504-84FE-CC16704832D9}" presName="spaceRect" presStyleCnt="0"/>
      <dgm:spPr/>
    </dgm:pt>
    <dgm:pt modelId="{C45AF45A-A412-44FB-A35E-B9430C8F78F1}" type="pres">
      <dgm:prSet presAssocID="{54C14105-89BC-4504-84FE-CC16704832D9}" presName="parTx" presStyleLbl="revTx" presStyleIdx="0" presStyleCnt="4">
        <dgm:presLayoutVars>
          <dgm:chMax val="0"/>
          <dgm:chPref val="0"/>
        </dgm:presLayoutVars>
      </dgm:prSet>
      <dgm:spPr/>
    </dgm:pt>
    <dgm:pt modelId="{BC6C5CC8-8DD2-412B-AB9B-86E64F884ED3}" type="pres">
      <dgm:prSet presAssocID="{54C14105-89BC-4504-84FE-CC16704832D9}" presName="desTx" presStyleLbl="revTx" presStyleIdx="1" presStyleCnt="4">
        <dgm:presLayoutVars/>
      </dgm:prSet>
      <dgm:spPr/>
    </dgm:pt>
    <dgm:pt modelId="{C6D21918-892B-489D-8DA3-1D727F04E2B5}" type="pres">
      <dgm:prSet presAssocID="{49643AEE-3B72-4718-AC6D-AFA82082722B}" presName="sibTrans" presStyleCnt="0"/>
      <dgm:spPr/>
    </dgm:pt>
    <dgm:pt modelId="{595138DF-A385-4313-A1F4-843A99BA42A3}" type="pres">
      <dgm:prSet presAssocID="{192F60B9-7FC0-44B4-B4FB-655781E95031}" presName="compNode" presStyleCnt="0"/>
      <dgm:spPr/>
    </dgm:pt>
    <dgm:pt modelId="{B9445418-D31C-4A95-ADD1-1D056C301B3B}" type="pres">
      <dgm:prSet presAssocID="{192F60B9-7FC0-44B4-B4FB-655781E95031}" presName="bgRect" presStyleLbl="bgShp" presStyleIdx="1" presStyleCnt="2"/>
      <dgm:spPr>
        <a:solidFill>
          <a:schemeClr val="accent3">
            <a:lumMod val="40000"/>
            <a:lumOff val="60000"/>
          </a:schemeClr>
        </a:solidFill>
      </dgm:spPr>
    </dgm:pt>
    <dgm:pt modelId="{6EFB2D17-3C68-4BFD-9D3E-45C59EC4FD80}" type="pres">
      <dgm:prSet presAssocID="{192F60B9-7FC0-44B4-B4FB-655781E9503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F0EA9D79-C946-49E5-9117-5A4839176589}" type="pres">
      <dgm:prSet presAssocID="{192F60B9-7FC0-44B4-B4FB-655781E95031}" presName="spaceRect" presStyleCnt="0"/>
      <dgm:spPr/>
    </dgm:pt>
    <dgm:pt modelId="{1A94AE90-1E08-44BF-895D-428FE3AE0B04}" type="pres">
      <dgm:prSet presAssocID="{192F60B9-7FC0-44B4-B4FB-655781E95031}" presName="parTx" presStyleLbl="revTx" presStyleIdx="2" presStyleCnt="4">
        <dgm:presLayoutVars>
          <dgm:chMax val="0"/>
          <dgm:chPref val="0"/>
        </dgm:presLayoutVars>
      </dgm:prSet>
      <dgm:spPr/>
    </dgm:pt>
    <dgm:pt modelId="{276A6723-549D-4DEB-9ADB-3ED8647A8481}" type="pres">
      <dgm:prSet presAssocID="{192F60B9-7FC0-44B4-B4FB-655781E95031}" presName="desTx" presStyleLbl="revTx" presStyleIdx="3" presStyleCnt="4">
        <dgm:presLayoutVars/>
      </dgm:prSet>
      <dgm:spPr/>
    </dgm:pt>
  </dgm:ptLst>
  <dgm:cxnLst>
    <dgm:cxn modelId="{8DC13607-2B9D-4929-950C-2BC7C68435B2}" type="presOf" srcId="{54C14105-89BC-4504-84FE-CC16704832D9}" destId="{C45AF45A-A412-44FB-A35E-B9430C8F78F1}" srcOrd="0" destOrd="0" presId="urn:microsoft.com/office/officeart/2018/2/layout/IconVerticalSolidList"/>
    <dgm:cxn modelId="{8F49D607-1754-4115-95A0-FAFD00EEA882}" srcId="{192F60B9-7FC0-44B4-B4FB-655781E95031}" destId="{084655FF-696E-46F9-80AF-F06882136ED2}" srcOrd="2" destOrd="0" parTransId="{E882F56C-6355-448D-B0DC-BA4251925973}" sibTransId="{D3AAA19E-FF3B-413B-9291-82C4ED2659EA}"/>
    <dgm:cxn modelId="{CC4A0633-719B-4128-A79C-C50A28B7060E}" srcId="{F84D914E-0D07-4F00-BCA0-BACC1DEA7B31}" destId="{54C14105-89BC-4504-84FE-CC16704832D9}" srcOrd="0" destOrd="0" parTransId="{C03F5E41-719F-4370-9FAD-E9929EE951DF}" sibTransId="{49643AEE-3B72-4718-AC6D-AFA82082722B}"/>
    <dgm:cxn modelId="{2C5BE940-31A7-4A88-994D-F659E916C0F4}" srcId="{192F60B9-7FC0-44B4-B4FB-655781E95031}" destId="{421CCE63-768F-40C9-92D9-0E727D08C8F3}" srcOrd="0" destOrd="0" parTransId="{45597886-4171-47D2-9E5C-EF74B7F1D785}" sibTransId="{7E30469E-80F9-4AD0-9C95-F07F1462392A}"/>
    <dgm:cxn modelId="{0674A445-24E6-4A69-95A7-E8A963036E3E}" type="presOf" srcId="{F84D914E-0D07-4F00-BCA0-BACC1DEA7B31}" destId="{B422E330-F6FC-4746-82D1-163D990A51EF}" srcOrd="0" destOrd="0" presId="urn:microsoft.com/office/officeart/2018/2/layout/IconVerticalSolidList"/>
    <dgm:cxn modelId="{5A70E757-B431-4F8E-AA22-B8E793D49022}" srcId="{F84D914E-0D07-4F00-BCA0-BACC1DEA7B31}" destId="{192F60B9-7FC0-44B4-B4FB-655781E95031}" srcOrd="1" destOrd="0" parTransId="{F68F15F5-E16E-4C07-A737-186CD7613FA2}" sibTransId="{CB3FFB0E-E7FB-436E-914D-7F3CC188B35A}"/>
    <dgm:cxn modelId="{2E6D8183-1028-464E-9D22-BD78918E4598}" srcId="{192F60B9-7FC0-44B4-B4FB-655781E95031}" destId="{1D2317E9-9404-4B1F-9F27-2217DF76A87A}" srcOrd="1" destOrd="0" parTransId="{4718FC89-EACD-4D44-8AB7-DC26188E63B0}" sibTransId="{A7A93A2F-B60F-4368-B18D-333793114CB4}"/>
    <dgm:cxn modelId="{1BCFE385-2B62-4D96-87FB-10F7C8C87EEB}" srcId="{54C14105-89BC-4504-84FE-CC16704832D9}" destId="{E8C508A0-36F3-4BC9-8576-96B0C86AA6E2}" srcOrd="0" destOrd="0" parTransId="{AB00FE82-567D-4B5F-AD4C-F2700E2D457F}" sibTransId="{CFFE3365-57B6-43B0-88F0-F3D20C9E0ADB}"/>
    <dgm:cxn modelId="{50650A8F-5B25-406E-B42B-8DE1BE028E3F}" type="presOf" srcId="{E8C508A0-36F3-4BC9-8576-96B0C86AA6E2}" destId="{BC6C5CC8-8DD2-412B-AB9B-86E64F884ED3}" srcOrd="0" destOrd="0" presId="urn:microsoft.com/office/officeart/2018/2/layout/IconVerticalSolidList"/>
    <dgm:cxn modelId="{648CB8AA-D695-4C83-A2FC-6DF9EFA9B941}" type="presOf" srcId="{76C78876-DEFD-4358-A88C-8DBCF95CE9B8}" destId="{BC6C5CC8-8DD2-412B-AB9B-86E64F884ED3}" srcOrd="0" destOrd="1" presId="urn:microsoft.com/office/officeart/2018/2/layout/IconVerticalSolidList"/>
    <dgm:cxn modelId="{D1EA82C1-12F5-4834-B285-608A80CE1AC4}" type="presOf" srcId="{084655FF-696E-46F9-80AF-F06882136ED2}" destId="{276A6723-549D-4DEB-9ADB-3ED8647A8481}" srcOrd="0" destOrd="2" presId="urn:microsoft.com/office/officeart/2018/2/layout/IconVerticalSolidList"/>
    <dgm:cxn modelId="{92A649D5-8179-46F8-881A-A2475A26AE63}" type="presOf" srcId="{421CCE63-768F-40C9-92D9-0E727D08C8F3}" destId="{276A6723-549D-4DEB-9ADB-3ED8647A8481}" srcOrd="0" destOrd="0" presId="urn:microsoft.com/office/officeart/2018/2/layout/IconVerticalSolidList"/>
    <dgm:cxn modelId="{23A91EDF-F175-43B9-BA27-51F3C9D3F21B}" srcId="{54C14105-89BC-4504-84FE-CC16704832D9}" destId="{76C78876-DEFD-4358-A88C-8DBCF95CE9B8}" srcOrd="1" destOrd="0" parTransId="{40361AD0-4698-4BF0-8AED-D5F51D2BF5A2}" sibTransId="{0CC2B8A2-4951-4585-8866-EE88F507DB42}"/>
    <dgm:cxn modelId="{852D66F9-57E4-4459-A0D4-AFE31EF3A011}" type="presOf" srcId="{1D2317E9-9404-4B1F-9F27-2217DF76A87A}" destId="{276A6723-549D-4DEB-9ADB-3ED8647A8481}" srcOrd="0" destOrd="1" presId="urn:microsoft.com/office/officeart/2018/2/layout/IconVerticalSolidList"/>
    <dgm:cxn modelId="{A79D05FC-CE4B-47A2-8237-4CEFBC72E929}" type="presOf" srcId="{192F60B9-7FC0-44B4-B4FB-655781E95031}" destId="{1A94AE90-1E08-44BF-895D-428FE3AE0B04}" srcOrd="0" destOrd="0" presId="urn:microsoft.com/office/officeart/2018/2/layout/IconVerticalSolidList"/>
    <dgm:cxn modelId="{85916373-7F55-483B-8A93-26B925249227}" type="presParOf" srcId="{B422E330-F6FC-4746-82D1-163D990A51EF}" destId="{9F4D5B33-2C95-41CD-87CB-B532AA7DB03E}" srcOrd="0" destOrd="0" presId="urn:microsoft.com/office/officeart/2018/2/layout/IconVerticalSolidList"/>
    <dgm:cxn modelId="{658066F9-6AC1-47D5-AB72-CB5D40AC2EEF}" type="presParOf" srcId="{9F4D5B33-2C95-41CD-87CB-B532AA7DB03E}" destId="{65110967-4FFC-4A56-A15C-D586F21F23BB}" srcOrd="0" destOrd="0" presId="urn:microsoft.com/office/officeart/2018/2/layout/IconVerticalSolidList"/>
    <dgm:cxn modelId="{C612EC02-F2B1-4849-A3D2-66F2748237AA}" type="presParOf" srcId="{9F4D5B33-2C95-41CD-87CB-B532AA7DB03E}" destId="{2C9AA56A-119D-4A72-BE35-F1870F2453E8}" srcOrd="1" destOrd="0" presId="urn:microsoft.com/office/officeart/2018/2/layout/IconVerticalSolidList"/>
    <dgm:cxn modelId="{BA2F8C21-16D5-45B1-9626-299E1E3CF317}" type="presParOf" srcId="{9F4D5B33-2C95-41CD-87CB-B532AA7DB03E}" destId="{67651338-CFFB-45A6-A57D-96D2636A110E}" srcOrd="2" destOrd="0" presId="urn:microsoft.com/office/officeart/2018/2/layout/IconVerticalSolidList"/>
    <dgm:cxn modelId="{B874B696-268F-414B-B2D2-BE540F76F21B}" type="presParOf" srcId="{9F4D5B33-2C95-41CD-87CB-B532AA7DB03E}" destId="{C45AF45A-A412-44FB-A35E-B9430C8F78F1}" srcOrd="3" destOrd="0" presId="urn:microsoft.com/office/officeart/2018/2/layout/IconVerticalSolidList"/>
    <dgm:cxn modelId="{F2D2B9EB-1B7E-4F52-B395-4C4D0796E1AE}" type="presParOf" srcId="{9F4D5B33-2C95-41CD-87CB-B532AA7DB03E}" destId="{BC6C5CC8-8DD2-412B-AB9B-86E64F884ED3}" srcOrd="4" destOrd="0" presId="urn:microsoft.com/office/officeart/2018/2/layout/IconVerticalSolidList"/>
    <dgm:cxn modelId="{54D33BB2-3F11-4A39-9CE4-24C67FCCF2C8}" type="presParOf" srcId="{B422E330-F6FC-4746-82D1-163D990A51EF}" destId="{C6D21918-892B-489D-8DA3-1D727F04E2B5}" srcOrd="1" destOrd="0" presId="urn:microsoft.com/office/officeart/2018/2/layout/IconVerticalSolidList"/>
    <dgm:cxn modelId="{926674C0-DC75-4A0B-8FCE-F6344765A4B2}" type="presParOf" srcId="{B422E330-F6FC-4746-82D1-163D990A51EF}" destId="{595138DF-A385-4313-A1F4-843A99BA42A3}" srcOrd="2" destOrd="0" presId="urn:microsoft.com/office/officeart/2018/2/layout/IconVerticalSolidList"/>
    <dgm:cxn modelId="{6AD40742-E0B6-466B-B209-3C2706B4BF26}" type="presParOf" srcId="{595138DF-A385-4313-A1F4-843A99BA42A3}" destId="{B9445418-D31C-4A95-ADD1-1D056C301B3B}" srcOrd="0" destOrd="0" presId="urn:microsoft.com/office/officeart/2018/2/layout/IconVerticalSolidList"/>
    <dgm:cxn modelId="{B9980CB3-7663-4ADC-9A03-9BF9BDA0EDD7}" type="presParOf" srcId="{595138DF-A385-4313-A1F4-843A99BA42A3}" destId="{6EFB2D17-3C68-4BFD-9D3E-45C59EC4FD80}" srcOrd="1" destOrd="0" presId="urn:microsoft.com/office/officeart/2018/2/layout/IconVerticalSolidList"/>
    <dgm:cxn modelId="{AC9349D6-A0D3-4429-A3E5-19DF6D00546D}" type="presParOf" srcId="{595138DF-A385-4313-A1F4-843A99BA42A3}" destId="{F0EA9D79-C946-49E5-9117-5A4839176589}" srcOrd="2" destOrd="0" presId="urn:microsoft.com/office/officeart/2018/2/layout/IconVerticalSolidList"/>
    <dgm:cxn modelId="{E5C58C2B-4256-4CAD-81A0-31DA7E8C35AA}" type="presParOf" srcId="{595138DF-A385-4313-A1F4-843A99BA42A3}" destId="{1A94AE90-1E08-44BF-895D-428FE3AE0B04}" srcOrd="3" destOrd="0" presId="urn:microsoft.com/office/officeart/2018/2/layout/IconVerticalSolidList"/>
    <dgm:cxn modelId="{AB248E19-E0A2-4AFB-8455-EC679440D51C}" type="presParOf" srcId="{595138DF-A385-4313-A1F4-843A99BA42A3}" destId="{276A6723-549D-4DEB-9ADB-3ED8647A8481}"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E4EE2E-3443-4394-9742-6554B05AFFF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sv-SE"/>
        </a:p>
      </dgm:t>
    </dgm:pt>
    <dgm:pt modelId="{2DFAD742-7DA8-416E-8F07-C604C7314973}">
      <dgm:prSet/>
      <dgm:spPr>
        <a:solidFill>
          <a:schemeClr val="accent2"/>
        </a:solidFill>
        <a:ln>
          <a:noFill/>
        </a:ln>
      </dgm:spPr>
      <dgm:t>
        <a:bodyPr/>
        <a:lstStyle/>
        <a:p>
          <a:r>
            <a:rPr lang="sv-SE">
              <a:solidFill>
                <a:schemeClr val="bg1"/>
              </a:solidFill>
            </a:rPr>
            <a:t>Rättvisa</a:t>
          </a:r>
        </a:p>
      </dgm:t>
    </dgm:pt>
    <dgm:pt modelId="{9D1790F7-8AE6-483F-9C1C-BCFFEB6A8D17}" type="parTrans" cxnId="{D5CFDA02-2E9B-40B5-9499-2AAB9ADFE972}">
      <dgm:prSet/>
      <dgm:spPr/>
      <dgm:t>
        <a:bodyPr/>
        <a:lstStyle/>
        <a:p>
          <a:endParaRPr lang="sv-SE"/>
        </a:p>
      </dgm:t>
    </dgm:pt>
    <dgm:pt modelId="{DFB57356-1C6F-431C-B36E-84481E64A673}" type="sibTrans" cxnId="{D5CFDA02-2E9B-40B5-9499-2AAB9ADFE972}">
      <dgm:prSet/>
      <dgm:spPr/>
      <dgm:t>
        <a:bodyPr/>
        <a:lstStyle/>
        <a:p>
          <a:endParaRPr lang="sv-SE"/>
        </a:p>
      </dgm:t>
    </dgm:pt>
    <dgm:pt modelId="{4C29C3D7-027D-4800-88F2-CD2DC1DA0359}">
      <dgm:prSet/>
      <dgm:spPr>
        <a:solidFill>
          <a:schemeClr val="accent2"/>
        </a:solidFill>
        <a:ln>
          <a:noFill/>
        </a:ln>
      </dgm:spPr>
      <dgm:t>
        <a:bodyPr/>
        <a:lstStyle/>
        <a:p>
          <a:r>
            <a:rPr lang="sv-SE">
              <a:solidFill>
                <a:schemeClr val="bg1"/>
              </a:solidFill>
            </a:rPr>
            <a:t>Respekt</a:t>
          </a:r>
        </a:p>
      </dgm:t>
    </dgm:pt>
    <dgm:pt modelId="{49BEAAB4-37B0-46E6-B5BB-70239A6FB18F}" type="parTrans" cxnId="{9B4DB1B6-EE8F-47BE-B030-D1C915D7C271}">
      <dgm:prSet/>
      <dgm:spPr/>
      <dgm:t>
        <a:bodyPr/>
        <a:lstStyle/>
        <a:p>
          <a:endParaRPr lang="sv-SE"/>
        </a:p>
      </dgm:t>
    </dgm:pt>
    <dgm:pt modelId="{D1B8EBA6-44A7-4175-A494-4D29ABC4C4C7}" type="sibTrans" cxnId="{9B4DB1B6-EE8F-47BE-B030-D1C915D7C271}">
      <dgm:prSet/>
      <dgm:spPr/>
      <dgm:t>
        <a:bodyPr/>
        <a:lstStyle/>
        <a:p>
          <a:endParaRPr lang="sv-SE"/>
        </a:p>
      </dgm:t>
    </dgm:pt>
    <dgm:pt modelId="{2F6A1372-4F57-49C7-9673-6E444399B884}">
      <dgm:prSet/>
      <dgm:spPr>
        <a:solidFill>
          <a:schemeClr val="accent2"/>
        </a:solidFill>
        <a:ln>
          <a:noFill/>
        </a:ln>
      </dgm:spPr>
      <dgm:t>
        <a:bodyPr/>
        <a:lstStyle/>
        <a:p>
          <a:r>
            <a:rPr lang="sv-SE">
              <a:solidFill>
                <a:schemeClr val="bg1"/>
              </a:solidFill>
            </a:rPr>
            <a:t>Förtroende</a:t>
          </a:r>
        </a:p>
      </dgm:t>
    </dgm:pt>
    <dgm:pt modelId="{59F8424B-0EFF-4039-ABE4-4F0E5F064CEF}" type="parTrans" cxnId="{6057A882-9FD2-42F8-B929-45EC22C9F75E}">
      <dgm:prSet/>
      <dgm:spPr/>
      <dgm:t>
        <a:bodyPr/>
        <a:lstStyle/>
        <a:p>
          <a:endParaRPr lang="sv-SE"/>
        </a:p>
      </dgm:t>
    </dgm:pt>
    <dgm:pt modelId="{2C477062-C417-454D-B8A0-C4A7A5B3EA42}" type="sibTrans" cxnId="{6057A882-9FD2-42F8-B929-45EC22C9F75E}">
      <dgm:prSet/>
      <dgm:spPr/>
      <dgm:t>
        <a:bodyPr/>
        <a:lstStyle/>
        <a:p>
          <a:endParaRPr lang="sv-SE"/>
        </a:p>
      </dgm:t>
    </dgm:pt>
    <dgm:pt modelId="{1779CF12-434C-4621-A76D-D813191934EF}">
      <dgm:prSet/>
      <dgm:spPr>
        <a:solidFill>
          <a:schemeClr val="accent2"/>
        </a:solidFill>
        <a:ln>
          <a:noFill/>
        </a:ln>
      </dgm:spPr>
      <dgm:t>
        <a:bodyPr/>
        <a:lstStyle/>
        <a:p>
          <a:r>
            <a:rPr lang="sv-SE">
              <a:solidFill>
                <a:schemeClr val="bg1"/>
              </a:solidFill>
            </a:rPr>
            <a:t>Bekräftelse</a:t>
          </a:r>
        </a:p>
      </dgm:t>
    </dgm:pt>
    <dgm:pt modelId="{4A5B0B3A-C818-4A22-B068-4B66029180E9}" type="parTrans" cxnId="{9E821FC1-3A32-41EB-A766-FBA10099810D}">
      <dgm:prSet/>
      <dgm:spPr/>
      <dgm:t>
        <a:bodyPr/>
        <a:lstStyle/>
        <a:p>
          <a:endParaRPr lang="sv-SE"/>
        </a:p>
      </dgm:t>
    </dgm:pt>
    <dgm:pt modelId="{9A231BE4-99D0-4049-B8BC-9637E50B09C7}" type="sibTrans" cxnId="{9E821FC1-3A32-41EB-A766-FBA10099810D}">
      <dgm:prSet/>
      <dgm:spPr/>
      <dgm:t>
        <a:bodyPr/>
        <a:lstStyle/>
        <a:p>
          <a:endParaRPr lang="sv-SE"/>
        </a:p>
      </dgm:t>
    </dgm:pt>
    <dgm:pt modelId="{AB82E442-A941-4D78-AE99-58F31607B6DF}">
      <dgm:prSet/>
      <dgm:spPr>
        <a:solidFill>
          <a:schemeClr val="accent2"/>
        </a:solidFill>
        <a:ln>
          <a:noFill/>
        </a:ln>
      </dgm:spPr>
      <dgm:t>
        <a:bodyPr/>
        <a:lstStyle/>
        <a:p>
          <a:r>
            <a:rPr lang="sv-SE">
              <a:solidFill>
                <a:schemeClr val="bg1"/>
              </a:solidFill>
            </a:rPr>
            <a:t>Begriplighet</a:t>
          </a:r>
        </a:p>
      </dgm:t>
    </dgm:pt>
    <dgm:pt modelId="{226857A1-2344-49D3-8366-70349FE5CA1C}" type="parTrans" cxnId="{323B8903-7FEC-41CD-9DD7-D996C19C00E0}">
      <dgm:prSet/>
      <dgm:spPr/>
      <dgm:t>
        <a:bodyPr/>
        <a:lstStyle/>
        <a:p>
          <a:endParaRPr lang="sv-SE"/>
        </a:p>
      </dgm:t>
    </dgm:pt>
    <dgm:pt modelId="{35DF2662-F5C9-4E2A-AFFD-3CF651079A20}" type="sibTrans" cxnId="{323B8903-7FEC-41CD-9DD7-D996C19C00E0}">
      <dgm:prSet/>
      <dgm:spPr/>
      <dgm:t>
        <a:bodyPr/>
        <a:lstStyle/>
        <a:p>
          <a:endParaRPr lang="sv-SE"/>
        </a:p>
      </dgm:t>
    </dgm:pt>
    <dgm:pt modelId="{730B2903-1D5A-408B-A1FB-8CC1DE111ED3}">
      <dgm:prSet/>
      <dgm:spPr>
        <a:solidFill>
          <a:schemeClr val="accent2"/>
        </a:solidFill>
        <a:ln>
          <a:noFill/>
        </a:ln>
      </dgm:spPr>
      <dgm:t>
        <a:bodyPr/>
        <a:lstStyle/>
        <a:p>
          <a:r>
            <a:rPr lang="sv-SE">
              <a:solidFill>
                <a:schemeClr val="bg1"/>
              </a:solidFill>
            </a:rPr>
            <a:t>Stimulans</a:t>
          </a:r>
        </a:p>
      </dgm:t>
    </dgm:pt>
    <dgm:pt modelId="{DA97A352-E802-42DC-9528-816F50A27CC3}" type="parTrans" cxnId="{0F711817-48B6-4462-91B2-B1582B0B03B1}">
      <dgm:prSet/>
      <dgm:spPr/>
      <dgm:t>
        <a:bodyPr/>
        <a:lstStyle/>
        <a:p>
          <a:endParaRPr lang="sv-SE"/>
        </a:p>
      </dgm:t>
    </dgm:pt>
    <dgm:pt modelId="{6ADEAB63-17A1-4A2D-AF9E-D791EA162FF0}" type="sibTrans" cxnId="{0F711817-48B6-4462-91B2-B1582B0B03B1}">
      <dgm:prSet/>
      <dgm:spPr/>
      <dgm:t>
        <a:bodyPr/>
        <a:lstStyle/>
        <a:p>
          <a:endParaRPr lang="sv-SE"/>
        </a:p>
      </dgm:t>
    </dgm:pt>
    <dgm:pt modelId="{79619D59-4889-432D-B7DE-4F2E27861541}">
      <dgm:prSet/>
      <dgm:spPr>
        <a:solidFill>
          <a:schemeClr val="accent2"/>
        </a:solidFill>
        <a:ln>
          <a:noFill/>
        </a:ln>
      </dgm:spPr>
      <dgm:t>
        <a:bodyPr/>
        <a:lstStyle/>
        <a:p>
          <a:r>
            <a:rPr lang="sv-SE">
              <a:solidFill>
                <a:schemeClr val="bg1"/>
              </a:solidFill>
            </a:rPr>
            <a:t>Autonomi</a:t>
          </a:r>
        </a:p>
      </dgm:t>
    </dgm:pt>
    <dgm:pt modelId="{D8E61765-BA09-4321-88B0-33BBEA85F84F}" type="parTrans" cxnId="{AFB80BBA-9709-4E23-9996-1E743DEBDB00}">
      <dgm:prSet/>
      <dgm:spPr/>
      <dgm:t>
        <a:bodyPr/>
        <a:lstStyle/>
        <a:p>
          <a:endParaRPr lang="sv-SE"/>
        </a:p>
      </dgm:t>
    </dgm:pt>
    <dgm:pt modelId="{E2E41D45-7ADB-49F8-9AEB-FB61430C34D9}" type="sibTrans" cxnId="{AFB80BBA-9709-4E23-9996-1E743DEBDB00}">
      <dgm:prSet/>
      <dgm:spPr/>
      <dgm:t>
        <a:bodyPr/>
        <a:lstStyle/>
        <a:p>
          <a:endParaRPr lang="sv-SE"/>
        </a:p>
      </dgm:t>
    </dgm:pt>
    <dgm:pt modelId="{0BAD2670-7CC1-436E-B7D1-C5260900849A}">
      <dgm:prSet/>
      <dgm:spPr>
        <a:solidFill>
          <a:schemeClr val="accent2"/>
        </a:solidFill>
        <a:ln>
          <a:noFill/>
        </a:ln>
      </dgm:spPr>
      <dgm:t>
        <a:bodyPr/>
        <a:lstStyle/>
        <a:p>
          <a:r>
            <a:rPr lang="sv-SE">
              <a:solidFill>
                <a:schemeClr val="bg1"/>
              </a:solidFill>
            </a:rPr>
            <a:t>Samhörighet</a:t>
          </a:r>
        </a:p>
      </dgm:t>
    </dgm:pt>
    <dgm:pt modelId="{E00EF8BB-84A5-442C-B34D-C287F3FF1A0D}" type="parTrans" cxnId="{5620D5B0-9EC7-4048-A319-A5097BDA2341}">
      <dgm:prSet/>
      <dgm:spPr/>
      <dgm:t>
        <a:bodyPr/>
        <a:lstStyle/>
        <a:p>
          <a:endParaRPr lang="sv-SE"/>
        </a:p>
      </dgm:t>
    </dgm:pt>
    <dgm:pt modelId="{8C566528-F36D-4928-9F41-8C7098FA0E91}" type="sibTrans" cxnId="{5620D5B0-9EC7-4048-A319-A5097BDA2341}">
      <dgm:prSet/>
      <dgm:spPr/>
      <dgm:t>
        <a:bodyPr/>
        <a:lstStyle/>
        <a:p>
          <a:endParaRPr lang="sv-SE"/>
        </a:p>
      </dgm:t>
    </dgm:pt>
    <dgm:pt modelId="{EA36FF73-7961-415F-8621-2FDF58A1EBB8}">
      <dgm:prSet/>
      <dgm:spPr>
        <a:solidFill>
          <a:schemeClr val="accent2"/>
        </a:solidFill>
        <a:ln>
          <a:noFill/>
        </a:ln>
      </dgm:spPr>
      <dgm:t>
        <a:bodyPr/>
        <a:lstStyle/>
        <a:p>
          <a:r>
            <a:rPr lang="sv-SE">
              <a:solidFill>
                <a:schemeClr val="bg1"/>
              </a:solidFill>
            </a:rPr>
            <a:t>Rimlig arbetsbörda</a:t>
          </a:r>
        </a:p>
      </dgm:t>
    </dgm:pt>
    <dgm:pt modelId="{611FDCC1-7FF7-41A3-A5D2-49916C6D27FF}" type="parTrans" cxnId="{14B2771D-F892-45BB-BCD3-DB078ABFAA2F}">
      <dgm:prSet/>
      <dgm:spPr/>
      <dgm:t>
        <a:bodyPr/>
        <a:lstStyle/>
        <a:p>
          <a:endParaRPr lang="sv-SE"/>
        </a:p>
      </dgm:t>
    </dgm:pt>
    <dgm:pt modelId="{237FE02C-3283-4C4C-97A6-33979E96DC92}" type="sibTrans" cxnId="{14B2771D-F892-45BB-BCD3-DB078ABFAA2F}">
      <dgm:prSet/>
      <dgm:spPr/>
      <dgm:t>
        <a:bodyPr/>
        <a:lstStyle/>
        <a:p>
          <a:endParaRPr lang="sv-SE"/>
        </a:p>
      </dgm:t>
    </dgm:pt>
    <dgm:pt modelId="{1E246C49-2F2B-43BC-A4AF-FC3A8A105A96}" type="pres">
      <dgm:prSet presAssocID="{AFE4EE2E-3443-4394-9742-6554B05AFFF9}" presName="Name0" presStyleCnt="0">
        <dgm:presLayoutVars>
          <dgm:dir/>
          <dgm:animLvl val="lvl"/>
          <dgm:resizeHandles val="exact"/>
        </dgm:presLayoutVars>
      </dgm:prSet>
      <dgm:spPr/>
    </dgm:pt>
    <dgm:pt modelId="{12381038-CFA3-4423-AEF1-E0DD6DD094B9}" type="pres">
      <dgm:prSet presAssocID="{2DFAD742-7DA8-416E-8F07-C604C7314973}" presName="linNode" presStyleCnt="0"/>
      <dgm:spPr/>
    </dgm:pt>
    <dgm:pt modelId="{32D9DFA3-7C8F-440B-A0EF-1D2F8DA8C9BD}" type="pres">
      <dgm:prSet presAssocID="{2DFAD742-7DA8-416E-8F07-C604C7314973}" presName="parentText" presStyleLbl="node1" presStyleIdx="0" presStyleCnt="9">
        <dgm:presLayoutVars>
          <dgm:chMax val="1"/>
          <dgm:bulletEnabled val="1"/>
        </dgm:presLayoutVars>
      </dgm:prSet>
      <dgm:spPr/>
    </dgm:pt>
    <dgm:pt modelId="{FB026B89-B91D-4BC2-B785-78211E61A115}" type="pres">
      <dgm:prSet presAssocID="{DFB57356-1C6F-431C-B36E-84481E64A673}" presName="sp" presStyleCnt="0"/>
      <dgm:spPr/>
    </dgm:pt>
    <dgm:pt modelId="{D07A1F35-ED8D-40E8-B0D2-05B105C85AA5}" type="pres">
      <dgm:prSet presAssocID="{4C29C3D7-027D-4800-88F2-CD2DC1DA0359}" presName="linNode" presStyleCnt="0"/>
      <dgm:spPr/>
    </dgm:pt>
    <dgm:pt modelId="{B9F9D752-5BAA-43D9-8ACD-E83C39284152}" type="pres">
      <dgm:prSet presAssocID="{4C29C3D7-027D-4800-88F2-CD2DC1DA0359}" presName="parentText" presStyleLbl="node1" presStyleIdx="1" presStyleCnt="9">
        <dgm:presLayoutVars>
          <dgm:chMax val="1"/>
          <dgm:bulletEnabled val="1"/>
        </dgm:presLayoutVars>
      </dgm:prSet>
      <dgm:spPr/>
    </dgm:pt>
    <dgm:pt modelId="{65F4F1B9-E290-427D-BFF7-A31C4E574DE2}" type="pres">
      <dgm:prSet presAssocID="{D1B8EBA6-44A7-4175-A494-4D29ABC4C4C7}" presName="sp" presStyleCnt="0"/>
      <dgm:spPr/>
    </dgm:pt>
    <dgm:pt modelId="{DE0727F1-6CAE-48CA-84BB-D90CCD1EF2E8}" type="pres">
      <dgm:prSet presAssocID="{2F6A1372-4F57-49C7-9673-6E444399B884}" presName="linNode" presStyleCnt="0"/>
      <dgm:spPr/>
    </dgm:pt>
    <dgm:pt modelId="{B089B95A-139C-4D47-8567-E04623050BFD}" type="pres">
      <dgm:prSet presAssocID="{2F6A1372-4F57-49C7-9673-6E444399B884}" presName="parentText" presStyleLbl="node1" presStyleIdx="2" presStyleCnt="9">
        <dgm:presLayoutVars>
          <dgm:chMax val="1"/>
          <dgm:bulletEnabled val="1"/>
        </dgm:presLayoutVars>
      </dgm:prSet>
      <dgm:spPr/>
    </dgm:pt>
    <dgm:pt modelId="{4038FC81-1E1C-49B8-BAE5-19D34742A74C}" type="pres">
      <dgm:prSet presAssocID="{2C477062-C417-454D-B8A0-C4A7A5B3EA42}" presName="sp" presStyleCnt="0"/>
      <dgm:spPr/>
    </dgm:pt>
    <dgm:pt modelId="{229651BA-EA62-48B1-9F54-C87488289E86}" type="pres">
      <dgm:prSet presAssocID="{1779CF12-434C-4621-A76D-D813191934EF}" presName="linNode" presStyleCnt="0"/>
      <dgm:spPr/>
    </dgm:pt>
    <dgm:pt modelId="{7CFCE98D-0479-4368-BC4B-96C29DFC2479}" type="pres">
      <dgm:prSet presAssocID="{1779CF12-434C-4621-A76D-D813191934EF}" presName="parentText" presStyleLbl="node1" presStyleIdx="3" presStyleCnt="9">
        <dgm:presLayoutVars>
          <dgm:chMax val="1"/>
          <dgm:bulletEnabled val="1"/>
        </dgm:presLayoutVars>
      </dgm:prSet>
      <dgm:spPr/>
    </dgm:pt>
    <dgm:pt modelId="{8B11B36C-FB3E-410C-AA05-B28CB2B287CB}" type="pres">
      <dgm:prSet presAssocID="{9A231BE4-99D0-4049-B8BC-9637E50B09C7}" presName="sp" presStyleCnt="0"/>
      <dgm:spPr/>
    </dgm:pt>
    <dgm:pt modelId="{1E5F307F-2CA8-4B59-92C7-B1CBBD120B3C}" type="pres">
      <dgm:prSet presAssocID="{AB82E442-A941-4D78-AE99-58F31607B6DF}" presName="linNode" presStyleCnt="0"/>
      <dgm:spPr/>
    </dgm:pt>
    <dgm:pt modelId="{2EC06446-52A1-4019-A461-DBC9B91BB46F}" type="pres">
      <dgm:prSet presAssocID="{AB82E442-A941-4D78-AE99-58F31607B6DF}" presName="parentText" presStyleLbl="node1" presStyleIdx="4" presStyleCnt="9">
        <dgm:presLayoutVars>
          <dgm:chMax val="1"/>
          <dgm:bulletEnabled val="1"/>
        </dgm:presLayoutVars>
      </dgm:prSet>
      <dgm:spPr/>
    </dgm:pt>
    <dgm:pt modelId="{312CD9E6-32D2-4ECC-8B6A-2C27180B9DDF}" type="pres">
      <dgm:prSet presAssocID="{35DF2662-F5C9-4E2A-AFFD-3CF651079A20}" presName="sp" presStyleCnt="0"/>
      <dgm:spPr/>
    </dgm:pt>
    <dgm:pt modelId="{5962EAA7-5922-4E0D-B168-CECF808BB446}" type="pres">
      <dgm:prSet presAssocID="{730B2903-1D5A-408B-A1FB-8CC1DE111ED3}" presName="linNode" presStyleCnt="0"/>
      <dgm:spPr/>
    </dgm:pt>
    <dgm:pt modelId="{8C0ACDE8-D68C-4E02-8BA0-A64230085C4F}" type="pres">
      <dgm:prSet presAssocID="{730B2903-1D5A-408B-A1FB-8CC1DE111ED3}" presName="parentText" presStyleLbl="node1" presStyleIdx="5" presStyleCnt="9">
        <dgm:presLayoutVars>
          <dgm:chMax val="1"/>
          <dgm:bulletEnabled val="1"/>
        </dgm:presLayoutVars>
      </dgm:prSet>
      <dgm:spPr/>
    </dgm:pt>
    <dgm:pt modelId="{667E333B-1568-4A15-8783-12E06B08D63D}" type="pres">
      <dgm:prSet presAssocID="{6ADEAB63-17A1-4A2D-AF9E-D791EA162FF0}" presName="sp" presStyleCnt="0"/>
      <dgm:spPr/>
    </dgm:pt>
    <dgm:pt modelId="{C84947A4-F968-43E7-A444-751DF976949A}" type="pres">
      <dgm:prSet presAssocID="{79619D59-4889-432D-B7DE-4F2E27861541}" presName="linNode" presStyleCnt="0"/>
      <dgm:spPr/>
    </dgm:pt>
    <dgm:pt modelId="{EDE6C312-CFF0-4685-AE42-32C82317F845}" type="pres">
      <dgm:prSet presAssocID="{79619D59-4889-432D-B7DE-4F2E27861541}" presName="parentText" presStyleLbl="node1" presStyleIdx="6" presStyleCnt="9">
        <dgm:presLayoutVars>
          <dgm:chMax val="1"/>
          <dgm:bulletEnabled val="1"/>
        </dgm:presLayoutVars>
      </dgm:prSet>
      <dgm:spPr/>
    </dgm:pt>
    <dgm:pt modelId="{37A493E7-5497-4A2F-899D-4BB2C1256D11}" type="pres">
      <dgm:prSet presAssocID="{E2E41D45-7ADB-49F8-9AEB-FB61430C34D9}" presName="sp" presStyleCnt="0"/>
      <dgm:spPr/>
    </dgm:pt>
    <dgm:pt modelId="{F6133F6E-64AE-4E9F-880F-8DFFBBE97175}" type="pres">
      <dgm:prSet presAssocID="{0BAD2670-7CC1-436E-B7D1-C5260900849A}" presName="linNode" presStyleCnt="0"/>
      <dgm:spPr/>
    </dgm:pt>
    <dgm:pt modelId="{2CADB658-F5B8-4337-8680-AB0BFDE40FC9}" type="pres">
      <dgm:prSet presAssocID="{0BAD2670-7CC1-436E-B7D1-C5260900849A}" presName="parentText" presStyleLbl="node1" presStyleIdx="7" presStyleCnt="9">
        <dgm:presLayoutVars>
          <dgm:chMax val="1"/>
          <dgm:bulletEnabled val="1"/>
        </dgm:presLayoutVars>
      </dgm:prSet>
      <dgm:spPr/>
    </dgm:pt>
    <dgm:pt modelId="{B0109E49-901C-4767-B1C7-46ABB7D1107B}" type="pres">
      <dgm:prSet presAssocID="{8C566528-F36D-4928-9F41-8C7098FA0E91}" presName="sp" presStyleCnt="0"/>
      <dgm:spPr/>
    </dgm:pt>
    <dgm:pt modelId="{3EC89D88-EE07-4E22-BEB2-5763C3471C26}" type="pres">
      <dgm:prSet presAssocID="{EA36FF73-7961-415F-8621-2FDF58A1EBB8}" presName="linNode" presStyleCnt="0"/>
      <dgm:spPr/>
    </dgm:pt>
    <dgm:pt modelId="{325C4D1A-48B9-4376-8AA3-40E607A43606}" type="pres">
      <dgm:prSet presAssocID="{EA36FF73-7961-415F-8621-2FDF58A1EBB8}" presName="parentText" presStyleLbl="node1" presStyleIdx="8" presStyleCnt="9">
        <dgm:presLayoutVars>
          <dgm:chMax val="1"/>
          <dgm:bulletEnabled val="1"/>
        </dgm:presLayoutVars>
      </dgm:prSet>
      <dgm:spPr/>
    </dgm:pt>
  </dgm:ptLst>
  <dgm:cxnLst>
    <dgm:cxn modelId="{D5CFDA02-2E9B-40B5-9499-2AAB9ADFE972}" srcId="{AFE4EE2E-3443-4394-9742-6554B05AFFF9}" destId="{2DFAD742-7DA8-416E-8F07-C604C7314973}" srcOrd="0" destOrd="0" parTransId="{9D1790F7-8AE6-483F-9C1C-BCFFEB6A8D17}" sibTransId="{DFB57356-1C6F-431C-B36E-84481E64A673}"/>
    <dgm:cxn modelId="{323B8903-7FEC-41CD-9DD7-D996C19C00E0}" srcId="{AFE4EE2E-3443-4394-9742-6554B05AFFF9}" destId="{AB82E442-A941-4D78-AE99-58F31607B6DF}" srcOrd="4" destOrd="0" parTransId="{226857A1-2344-49D3-8366-70349FE5CA1C}" sibTransId="{35DF2662-F5C9-4E2A-AFFD-3CF651079A20}"/>
    <dgm:cxn modelId="{83CDAF03-587B-4699-9DD6-E372E7EC4A84}" type="presOf" srcId="{1779CF12-434C-4621-A76D-D813191934EF}" destId="{7CFCE98D-0479-4368-BC4B-96C29DFC2479}" srcOrd="0" destOrd="0" presId="urn:microsoft.com/office/officeart/2005/8/layout/vList5"/>
    <dgm:cxn modelId="{B4135315-E22A-4368-B5A8-C6D6D9F80BF2}" type="presOf" srcId="{730B2903-1D5A-408B-A1FB-8CC1DE111ED3}" destId="{8C0ACDE8-D68C-4E02-8BA0-A64230085C4F}" srcOrd="0" destOrd="0" presId="urn:microsoft.com/office/officeart/2005/8/layout/vList5"/>
    <dgm:cxn modelId="{0F711817-48B6-4462-91B2-B1582B0B03B1}" srcId="{AFE4EE2E-3443-4394-9742-6554B05AFFF9}" destId="{730B2903-1D5A-408B-A1FB-8CC1DE111ED3}" srcOrd="5" destOrd="0" parTransId="{DA97A352-E802-42DC-9528-816F50A27CC3}" sibTransId="{6ADEAB63-17A1-4A2D-AF9E-D791EA162FF0}"/>
    <dgm:cxn modelId="{14B2771D-F892-45BB-BCD3-DB078ABFAA2F}" srcId="{AFE4EE2E-3443-4394-9742-6554B05AFFF9}" destId="{EA36FF73-7961-415F-8621-2FDF58A1EBB8}" srcOrd="8" destOrd="0" parTransId="{611FDCC1-7FF7-41A3-A5D2-49916C6D27FF}" sibTransId="{237FE02C-3283-4C4C-97A6-33979E96DC92}"/>
    <dgm:cxn modelId="{52382D29-7D2A-4938-84DC-CE8E101FC10B}" type="presOf" srcId="{4C29C3D7-027D-4800-88F2-CD2DC1DA0359}" destId="{B9F9D752-5BAA-43D9-8ACD-E83C39284152}" srcOrd="0" destOrd="0" presId="urn:microsoft.com/office/officeart/2005/8/layout/vList5"/>
    <dgm:cxn modelId="{36F8D033-9FB1-4CB4-A8AE-621EF07C038D}" type="presOf" srcId="{AFE4EE2E-3443-4394-9742-6554B05AFFF9}" destId="{1E246C49-2F2B-43BC-A4AF-FC3A8A105A96}" srcOrd="0" destOrd="0" presId="urn:microsoft.com/office/officeart/2005/8/layout/vList5"/>
    <dgm:cxn modelId="{3AB24238-ECD6-40B0-9E94-67A1D0DF186B}" type="presOf" srcId="{2DFAD742-7DA8-416E-8F07-C604C7314973}" destId="{32D9DFA3-7C8F-440B-A0EF-1D2F8DA8C9BD}" srcOrd="0" destOrd="0" presId="urn:microsoft.com/office/officeart/2005/8/layout/vList5"/>
    <dgm:cxn modelId="{38B12E62-F58D-4BE4-9EE6-284138A3C45E}" type="presOf" srcId="{AB82E442-A941-4D78-AE99-58F31607B6DF}" destId="{2EC06446-52A1-4019-A461-DBC9B91BB46F}" srcOrd="0" destOrd="0" presId="urn:microsoft.com/office/officeart/2005/8/layout/vList5"/>
    <dgm:cxn modelId="{E22D9842-C0E2-4C9E-8F65-D8CCFE893E6D}" type="presOf" srcId="{EA36FF73-7961-415F-8621-2FDF58A1EBB8}" destId="{325C4D1A-48B9-4376-8AA3-40E607A43606}" srcOrd="0" destOrd="0" presId="urn:microsoft.com/office/officeart/2005/8/layout/vList5"/>
    <dgm:cxn modelId="{751D5244-3957-4079-A39D-505127E42A11}" type="presOf" srcId="{2F6A1372-4F57-49C7-9673-6E444399B884}" destId="{B089B95A-139C-4D47-8567-E04623050BFD}" srcOrd="0" destOrd="0" presId="urn:microsoft.com/office/officeart/2005/8/layout/vList5"/>
    <dgm:cxn modelId="{6057A882-9FD2-42F8-B929-45EC22C9F75E}" srcId="{AFE4EE2E-3443-4394-9742-6554B05AFFF9}" destId="{2F6A1372-4F57-49C7-9673-6E444399B884}" srcOrd="2" destOrd="0" parTransId="{59F8424B-0EFF-4039-ABE4-4F0E5F064CEF}" sibTransId="{2C477062-C417-454D-B8A0-C4A7A5B3EA42}"/>
    <dgm:cxn modelId="{5620D5B0-9EC7-4048-A319-A5097BDA2341}" srcId="{AFE4EE2E-3443-4394-9742-6554B05AFFF9}" destId="{0BAD2670-7CC1-436E-B7D1-C5260900849A}" srcOrd="7" destOrd="0" parTransId="{E00EF8BB-84A5-442C-B34D-C287F3FF1A0D}" sibTransId="{8C566528-F36D-4928-9F41-8C7098FA0E91}"/>
    <dgm:cxn modelId="{9B4DB1B6-EE8F-47BE-B030-D1C915D7C271}" srcId="{AFE4EE2E-3443-4394-9742-6554B05AFFF9}" destId="{4C29C3D7-027D-4800-88F2-CD2DC1DA0359}" srcOrd="1" destOrd="0" parTransId="{49BEAAB4-37B0-46E6-B5BB-70239A6FB18F}" sibTransId="{D1B8EBA6-44A7-4175-A494-4D29ABC4C4C7}"/>
    <dgm:cxn modelId="{AFB80BBA-9709-4E23-9996-1E743DEBDB00}" srcId="{AFE4EE2E-3443-4394-9742-6554B05AFFF9}" destId="{79619D59-4889-432D-B7DE-4F2E27861541}" srcOrd="6" destOrd="0" parTransId="{D8E61765-BA09-4321-88B0-33BBEA85F84F}" sibTransId="{E2E41D45-7ADB-49F8-9AEB-FB61430C34D9}"/>
    <dgm:cxn modelId="{9E821FC1-3A32-41EB-A766-FBA10099810D}" srcId="{AFE4EE2E-3443-4394-9742-6554B05AFFF9}" destId="{1779CF12-434C-4621-A76D-D813191934EF}" srcOrd="3" destOrd="0" parTransId="{4A5B0B3A-C818-4A22-B068-4B66029180E9}" sibTransId="{9A231BE4-99D0-4049-B8BC-9637E50B09C7}"/>
    <dgm:cxn modelId="{2A7764C3-B2FA-4B42-B5E9-3963D70DC1CA}" type="presOf" srcId="{0BAD2670-7CC1-436E-B7D1-C5260900849A}" destId="{2CADB658-F5B8-4337-8680-AB0BFDE40FC9}" srcOrd="0" destOrd="0" presId="urn:microsoft.com/office/officeart/2005/8/layout/vList5"/>
    <dgm:cxn modelId="{86A64DE6-3907-473A-B7D9-85BC27FB759E}" type="presOf" srcId="{79619D59-4889-432D-B7DE-4F2E27861541}" destId="{EDE6C312-CFF0-4685-AE42-32C82317F845}" srcOrd="0" destOrd="0" presId="urn:microsoft.com/office/officeart/2005/8/layout/vList5"/>
    <dgm:cxn modelId="{C053191F-05E7-4B6A-AE1B-C1EF2FC04DB5}" type="presParOf" srcId="{1E246C49-2F2B-43BC-A4AF-FC3A8A105A96}" destId="{12381038-CFA3-4423-AEF1-E0DD6DD094B9}" srcOrd="0" destOrd="0" presId="urn:microsoft.com/office/officeart/2005/8/layout/vList5"/>
    <dgm:cxn modelId="{025186B2-40D0-4CCC-9B16-63FC2F8103AA}" type="presParOf" srcId="{12381038-CFA3-4423-AEF1-E0DD6DD094B9}" destId="{32D9DFA3-7C8F-440B-A0EF-1D2F8DA8C9BD}" srcOrd="0" destOrd="0" presId="urn:microsoft.com/office/officeart/2005/8/layout/vList5"/>
    <dgm:cxn modelId="{3A430A6F-2B82-4DAD-82CC-62CEDC78BC0F}" type="presParOf" srcId="{1E246C49-2F2B-43BC-A4AF-FC3A8A105A96}" destId="{FB026B89-B91D-4BC2-B785-78211E61A115}" srcOrd="1" destOrd="0" presId="urn:microsoft.com/office/officeart/2005/8/layout/vList5"/>
    <dgm:cxn modelId="{6C237F86-F686-448F-9716-4F03ABAAAFD9}" type="presParOf" srcId="{1E246C49-2F2B-43BC-A4AF-FC3A8A105A96}" destId="{D07A1F35-ED8D-40E8-B0D2-05B105C85AA5}" srcOrd="2" destOrd="0" presId="urn:microsoft.com/office/officeart/2005/8/layout/vList5"/>
    <dgm:cxn modelId="{DE29C31A-F1D1-4D38-B282-26E51F8169F1}" type="presParOf" srcId="{D07A1F35-ED8D-40E8-B0D2-05B105C85AA5}" destId="{B9F9D752-5BAA-43D9-8ACD-E83C39284152}" srcOrd="0" destOrd="0" presId="urn:microsoft.com/office/officeart/2005/8/layout/vList5"/>
    <dgm:cxn modelId="{5407DB2C-567C-44DE-A696-851928FCF827}" type="presParOf" srcId="{1E246C49-2F2B-43BC-A4AF-FC3A8A105A96}" destId="{65F4F1B9-E290-427D-BFF7-A31C4E574DE2}" srcOrd="3" destOrd="0" presId="urn:microsoft.com/office/officeart/2005/8/layout/vList5"/>
    <dgm:cxn modelId="{95FCF0D3-B41D-4CA6-B6AA-D1E3FDC7FC5D}" type="presParOf" srcId="{1E246C49-2F2B-43BC-A4AF-FC3A8A105A96}" destId="{DE0727F1-6CAE-48CA-84BB-D90CCD1EF2E8}" srcOrd="4" destOrd="0" presId="urn:microsoft.com/office/officeart/2005/8/layout/vList5"/>
    <dgm:cxn modelId="{AFC4D048-ED58-46D5-8DA9-C5683CA94ACC}" type="presParOf" srcId="{DE0727F1-6CAE-48CA-84BB-D90CCD1EF2E8}" destId="{B089B95A-139C-4D47-8567-E04623050BFD}" srcOrd="0" destOrd="0" presId="urn:microsoft.com/office/officeart/2005/8/layout/vList5"/>
    <dgm:cxn modelId="{87B26D40-6E98-44F4-9BE8-7EDAD672F416}" type="presParOf" srcId="{1E246C49-2F2B-43BC-A4AF-FC3A8A105A96}" destId="{4038FC81-1E1C-49B8-BAE5-19D34742A74C}" srcOrd="5" destOrd="0" presId="urn:microsoft.com/office/officeart/2005/8/layout/vList5"/>
    <dgm:cxn modelId="{B14F2EAE-4364-4A02-9B8F-B7664896DBFA}" type="presParOf" srcId="{1E246C49-2F2B-43BC-A4AF-FC3A8A105A96}" destId="{229651BA-EA62-48B1-9F54-C87488289E86}" srcOrd="6" destOrd="0" presId="urn:microsoft.com/office/officeart/2005/8/layout/vList5"/>
    <dgm:cxn modelId="{7EC54AA7-9F28-4A6D-96E0-6B87A9150255}" type="presParOf" srcId="{229651BA-EA62-48B1-9F54-C87488289E86}" destId="{7CFCE98D-0479-4368-BC4B-96C29DFC2479}" srcOrd="0" destOrd="0" presId="urn:microsoft.com/office/officeart/2005/8/layout/vList5"/>
    <dgm:cxn modelId="{541C2829-4415-42B7-A2D5-5835F5AD3B8A}" type="presParOf" srcId="{1E246C49-2F2B-43BC-A4AF-FC3A8A105A96}" destId="{8B11B36C-FB3E-410C-AA05-B28CB2B287CB}" srcOrd="7" destOrd="0" presId="urn:microsoft.com/office/officeart/2005/8/layout/vList5"/>
    <dgm:cxn modelId="{3FF60D41-6891-4092-8AD8-62866B5240BF}" type="presParOf" srcId="{1E246C49-2F2B-43BC-A4AF-FC3A8A105A96}" destId="{1E5F307F-2CA8-4B59-92C7-B1CBBD120B3C}" srcOrd="8" destOrd="0" presId="urn:microsoft.com/office/officeart/2005/8/layout/vList5"/>
    <dgm:cxn modelId="{8A04EC11-E484-4B3F-8A4A-0AF54133BD61}" type="presParOf" srcId="{1E5F307F-2CA8-4B59-92C7-B1CBBD120B3C}" destId="{2EC06446-52A1-4019-A461-DBC9B91BB46F}" srcOrd="0" destOrd="0" presId="urn:microsoft.com/office/officeart/2005/8/layout/vList5"/>
    <dgm:cxn modelId="{71B49D54-6111-4691-9DEA-A2AA0FB980A8}" type="presParOf" srcId="{1E246C49-2F2B-43BC-A4AF-FC3A8A105A96}" destId="{312CD9E6-32D2-4ECC-8B6A-2C27180B9DDF}" srcOrd="9" destOrd="0" presId="urn:microsoft.com/office/officeart/2005/8/layout/vList5"/>
    <dgm:cxn modelId="{C39F87F5-59B2-4E11-80FF-8E39EE8C3BEF}" type="presParOf" srcId="{1E246C49-2F2B-43BC-A4AF-FC3A8A105A96}" destId="{5962EAA7-5922-4E0D-B168-CECF808BB446}" srcOrd="10" destOrd="0" presId="urn:microsoft.com/office/officeart/2005/8/layout/vList5"/>
    <dgm:cxn modelId="{14D06E33-9C6A-4860-9095-0DE123CF18BB}" type="presParOf" srcId="{5962EAA7-5922-4E0D-B168-CECF808BB446}" destId="{8C0ACDE8-D68C-4E02-8BA0-A64230085C4F}" srcOrd="0" destOrd="0" presId="urn:microsoft.com/office/officeart/2005/8/layout/vList5"/>
    <dgm:cxn modelId="{76E862AC-6F20-4622-9467-F03CDFF0C8D4}" type="presParOf" srcId="{1E246C49-2F2B-43BC-A4AF-FC3A8A105A96}" destId="{667E333B-1568-4A15-8783-12E06B08D63D}" srcOrd="11" destOrd="0" presId="urn:microsoft.com/office/officeart/2005/8/layout/vList5"/>
    <dgm:cxn modelId="{F3CFF5EA-2BA1-4848-AB53-FB27DA9D974B}" type="presParOf" srcId="{1E246C49-2F2B-43BC-A4AF-FC3A8A105A96}" destId="{C84947A4-F968-43E7-A444-751DF976949A}" srcOrd="12" destOrd="0" presId="urn:microsoft.com/office/officeart/2005/8/layout/vList5"/>
    <dgm:cxn modelId="{E6B4E215-E029-4046-9FC7-269E75B9F02E}" type="presParOf" srcId="{C84947A4-F968-43E7-A444-751DF976949A}" destId="{EDE6C312-CFF0-4685-AE42-32C82317F845}" srcOrd="0" destOrd="0" presId="urn:microsoft.com/office/officeart/2005/8/layout/vList5"/>
    <dgm:cxn modelId="{B7181C63-AE27-4884-8618-308400662FFD}" type="presParOf" srcId="{1E246C49-2F2B-43BC-A4AF-FC3A8A105A96}" destId="{37A493E7-5497-4A2F-899D-4BB2C1256D11}" srcOrd="13" destOrd="0" presId="urn:microsoft.com/office/officeart/2005/8/layout/vList5"/>
    <dgm:cxn modelId="{C7BA2E70-E2D8-4A3B-84D5-92502DF730A2}" type="presParOf" srcId="{1E246C49-2F2B-43BC-A4AF-FC3A8A105A96}" destId="{F6133F6E-64AE-4E9F-880F-8DFFBBE97175}" srcOrd="14" destOrd="0" presId="urn:microsoft.com/office/officeart/2005/8/layout/vList5"/>
    <dgm:cxn modelId="{4818DC01-1CCE-4C80-8FD5-CC2E6B91FE87}" type="presParOf" srcId="{F6133F6E-64AE-4E9F-880F-8DFFBBE97175}" destId="{2CADB658-F5B8-4337-8680-AB0BFDE40FC9}" srcOrd="0" destOrd="0" presId="urn:microsoft.com/office/officeart/2005/8/layout/vList5"/>
    <dgm:cxn modelId="{00111CE7-4BDD-4C34-A139-B7FE7343D944}" type="presParOf" srcId="{1E246C49-2F2B-43BC-A4AF-FC3A8A105A96}" destId="{B0109E49-901C-4767-B1C7-46ABB7D1107B}" srcOrd="15" destOrd="0" presId="urn:microsoft.com/office/officeart/2005/8/layout/vList5"/>
    <dgm:cxn modelId="{CE4B424F-4E60-4184-9126-C952AA6CBCF7}" type="presParOf" srcId="{1E246C49-2F2B-43BC-A4AF-FC3A8A105A96}" destId="{3EC89D88-EE07-4E22-BEB2-5763C3471C26}" srcOrd="16" destOrd="0" presId="urn:microsoft.com/office/officeart/2005/8/layout/vList5"/>
    <dgm:cxn modelId="{4F0393FF-953F-438C-A0B2-74A09F814649}" type="presParOf" srcId="{3EC89D88-EE07-4E22-BEB2-5763C3471C26}" destId="{325C4D1A-48B9-4376-8AA3-40E607A43606}"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110967-4FFC-4A56-A15C-D586F21F23BB}">
      <dsp:nvSpPr>
        <dsp:cNvPr id="0" name=""/>
        <dsp:cNvSpPr/>
      </dsp:nvSpPr>
      <dsp:spPr>
        <a:xfrm>
          <a:off x="0" y="509986"/>
          <a:ext cx="7632698" cy="941512"/>
        </a:xfrm>
        <a:prstGeom prst="roundRect">
          <a:avLst>
            <a:gd name="adj" fmla="val 10000"/>
          </a:avLst>
        </a:prstGeom>
        <a:solidFill>
          <a:schemeClr val="accent3">
            <a:lumMod val="40000"/>
            <a:lumOff val="60000"/>
          </a:schemeClr>
        </a:solidFill>
        <a:ln>
          <a:noFill/>
        </a:ln>
        <a:effectLst/>
      </dsp:spPr>
      <dsp:style>
        <a:lnRef idx="0">
          <a:scrgbClr r="0" g="0" b="0"/>
        </a:lnRef>
        <a:fillRef idx="1">
          <a:scrgbClr r="0" g="0" b="0"/>
        </a:fillRef>
        <a:effectRef idx="0">
          <a:scrgbClr r="0" g="0" b="0"/>
        </a:effectRef>
        <a:fontRef idx="minor"/>
      </dsp:style>
    </dsp:sp>
    <dsp:sp modelId="{2C9AA56A-119D-4A72-BE35-F1870F2453E8}">
      <dsp:nvSpPr>
        <dsp:cNvPr id="0" name=""/>
        <dsp:cNvSpPr/>
      </dsp:nvSpPr>
      <dsp:spPr>
        <a:xfrm>
          <a:off x="284807" y="721826"/>
          <a:ext cx="517832" cy="51783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5AF45A-A412-44FB-A35E-B9430C8F78F1}">
      <dsp:nvSpPr>
        <dsp:cNvPr id="0" name=""/>
        <dsp:cNvSpPr/>
      </dsp:nvSpPr>
      <dsp:spPr>
        <a:xfrm>
          <a:off x="1087447" y="509986"/>
          <a:ext cx="3434714" cy="941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43" tIns="99643" rIns="99643" bIns="99643" numCol="1" spcCol="1270" anchor="ctr" anchorCtr="0">
          <a:noAutofit/>
        </a:bodyPr>
        <a:lstStyle/>
        <a:p>
          <a:pPr marL="0" lvl="0" indent="0" algn="l" defTabSz="1111250">
            <a:lnSpc>
              <a:spcPct val="90000"/>
            </a:lnSpc>
            <a:spcBef>
              <a:spcPct val="0"/>
            </a:spcBef>
            <a:spcAft>
              <a:spcPct val="35000"/>
            </a:spcAft>
            <a:buNone/>
          </a:pPr>
          <a:r>
            <a:rPr lang="en-US" sz="2500" kern="1200"/>
            <a:t>kan vara </a:t>
          </a:r>
          <a:r>
            <a:rPr lang="en-US" sz="2500" b="1" kern="1200"/>
            <a:t>destruktiva. </a:t>
          </a:r>
          <a:endParaRPr lang="en-US" sz="2500" kern="1200"/>
        </a:p>
      </dsp:txBody>
      <dsp:txXfrm>
        <a:off x="1087447" y="509986"/>
        <a:ext cx="3434714" cy="941512"/>
      </dsp:txXfrm>
    </dsp:sp>
    <dsp:sp modelId="{BC6C5CC8-8DD2-412B-AB9B-86E64F884ED3}">
      <dsp:nvSpPr>
        <dsp:cNvPr id="0" name=""/>
        <dsp:cNvSpPr/>
      </dsp:nvSpPr>
      <dsp:spPr>
        <a:xfrm>
          <a:off x="4522161" y="509986"/>
          <a:ext cx="3110536" cy="941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43" tIns="99643" rIns="99643" bIns="99643" numCol="1" spcCol="1270" anchor="ctr" anchorCtr="0">
          <a:noAutofit/>
        </a:bodyPr>
        <a:lstStyle/>
        <a:p>
          <a:pPr marL="0" lvl="0" indent="0" algn="l" defTabSz="622300">
            <a:lnSpc>
              <a:spcPct val="90000"/>
            </a:lnSpc>
            <a:spcBef>
              <a:spcPct val="0"/>
            </a:spcBef>
            <a:spcAft>
              <a:spcPct val="35000"/>
            </a:spcAft>
            <a:buNone/>
          </a:pPr>
          <a:r>
            <a:rPr lang="en-US" sz="1400" kern="1200"/>
            <a:t>Fysisk och psykisk ohälsa </a:t>
          </a:r>
        </a:p>
        <a:p>
          <a:pPr marL="0" lvl="0" indent="0" algn="l" defTabSz="622300">
            <a:lnSpc>
              <a:spcPct val="90000"/>
            </a:lnSpc>
            <a:spcBef>
              <a:spcPct val="0"/>
            </a:spcBef>
            <a:spcAft>
              <a:spcPct val="35000"/>
            </a:spcAft>
            <a:buNone/>
          </a:pPr>
          <a:r>
            <a:rPr lang="en-US" sz="1400" kern="1200" dirty="0" err="1"/>
            <a:t>Samarbetet</a:t>
          </a:r>
          <a:r>
            <a:rPr lang="en-US" sz="1400" kern="1200" dirty="0"/>
            <a:t> </a:t>
          </a:r>
          <a:r>
            <a:rPr lang="en-US" sz="1400" kern="1200" dirty="0" err="1"/>
            <a:t>försämras</a:t>
          </a:r>
          <a:r>
            <a:rPr lang="en-US" sz="1400" kern="1200" dirty="0"/>
            <a:t>.</a:t>
          </a:r>
        </a:p>
      </dsp:txBody>
      <dsp:txXfrm>
        <a:off x="4522161" y="509986"/>
        <a:ext cx="3110536" cy="941512"/>
      </dsp:txXfrm>
    </dsp:sp>
    <dsp:sp modelId="{B9445418-D31C-4A95-ADD1-1D056C301B3B}">
      <dsp:nvSpPr>
        <dsp:cNvPr id="0" name=""/>
        <dsp:cNvSpPr/>
      </dsp:nvSpPr>
      <dsp:spPr>
        <a:xfrm>
          <a:off x="0" y="1686877"/>
          <a:ext cx="7632698" cy="941512"/>
        </a:xfrm>
        <a:prstGeom prst="roundRect">
          <a:avLst>
            <a:gd name="adj" fmla="val 10000"/>
          </a:avLst>
        </a:prstGeom>
        <a:solidFill>
          <a:schemeClr val="accent3">
            <a:lumMod val="40000"/>
            <a:lumOff val="60000"/>
          </a:schemeClr>
        </a:solidFill>
        <a:ln>
          <a:noFill/>
        </a:ln>
        <a:effectLst/>
      </dsp:spPr>
      <dsp:style>
        <a:lnRef idx="0">
          <a:scrgbClr r="0" g="0" b="0"/>
        </a:lnRef>
        <a:fillRef idx="1">
          <a:scrgbClr r="0" g="0" b="0"/>
        </a:fillRef>
        <a:effectRef idx="0">
          <a:scrgbClr r="0" g="0" b="0"/>
        </a:effectRef>
        <a:fontRef idx="minor"/>
      </dsp:style>
    </dsp:sp>
    <dsp:sp modelId="{6EFB2D17-3C68-4BFD-9D3E-45C59EC4FD80}">
      <dsp:nvSpPr>
        <dsp:cNvPr id="0" name=""/>
        <dsp:cNvSpPr/>
      </dsp:nvSpPr>
      <dsp:spPr>
        <a:xfrm>
          <a:off x="284807" y="1898717"/>
          <a:ext cx="517832" cy="51783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A94AE90-1E08-44BF-895D-428FE3AE0B04}">
      <dsp:nvSpPr>
        <dsp:cNvPr id="0" name=""/>
        <dsp:cNvSpPr/>
      </dsp:nvSpPr>
      <dsp:spPr>
        <a:xfrm>
          <a:off x="1087447" y="1686877"/>
          <a:ext cx="3434714" cy="941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43" tIns="99643" rIns="99643" bIns="99643" numCol="1" spcCol="1270" anchor="ctr" anchorCtr="0">
          <a:noAutofit/>
        </a:bodyPr>
        <a:lstStyle/>
        <a:p>
          <a:pPr marL="0" lvl="0" indent="0" algn="l" defTabSz="1111250">
            <a:lnSpc>
              <a:spcPct val="90000"/>
            </a:lnSpc>
            <a:spcBef>
              <a:spcPct val="0"/>
            </a:spcBef>
            <a:spcAft>
              <a:spcPct val="35000"/>
            </a:spcAft>
            <a:buNone/>
          </a:pPr>
          <a:r>
            <a:rPr lang="en-US" sz="2500" kern="1200"/>
            <a:t>kan vara </a:t>
          </a:r>
          <a:r>
            <a:rPr lang="en-US" sz="2500" b="1" kern="1200"/>
            <a:t>konstruktiva. </a:t>
          </a:r>
          <a:endParaRPr lang="en-US" sz="2500" kern="1200"/>
        </a:p>
      </dsp:txBody>
      <dsp:txXfrm>
        <a:off x="1087447" y="1686877"/>
        <a:ext cx="3434714" cy="941512"/>
      </dsp:txXfrm>
    </dsp:sp>
    <dsp:sp modelId="{276A6723-549D-4DEB-9ADB-3ED8647A8481}">
      <dsp:nvSpPr>
        <dsp:cNvPr id="0" name=""/>
        <dsp:cNvSpPr/>
      </dsp:nvSpPr>
      <dsp:spPr>
        <a:xfrm>
          <a:off x="4522161" y="1686877"/>
          <a:ext cx="3110536" cy="941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43" tIns="99643" rIns="99643" bIns="99643" numCol="1" spcCol="1270" anchor="ctr" anchorCtr="0">
          <a:noAutofit/>
        </a:bodyPr>
        <a:lstStyle/>
        <a:p>
          <a:pPr marL="0" lvl="0" indent="0" algn="l" defTabSz="622300">
            <a:lnSpc>
              <a:spcPct val="90000"/>
            </a:lnSpc>
            <a:spcBef>
              <a:spcPct val="0"/>
            </a:spcBef>
            <a:spcAft>
              <a:spcPct val="35000"/>
            </a:spcAft>
            <a:buNone/>
          </a:pPr>
          <a:r>
            <a:rPr lang="en-US" sz="1400" kern="1200"/>
            <a:t>Konstruktiv konflikthantering</a:t>
          </a:r>
        </a:p>
        <a:p>
          <a:pPr marL="0" lvl="0" indent="0" algn="l" defTabSz="622300">
            <a:lnSpc>
              <a:spcPct val="90000"/>
            </a:lnSpc>
            <a:spcBef>
              <a:spcPct val="0"/>
            </a:spcBef>
            <a:spcAft>
              <a:spcPct val="35000"/>
            </a:spcAft>
            <a:buNone/>
          </a:pPr>
          <a:r>
            <a:rPr lang="en-US" sz="1400" kern="1200" dirty="0" err="1"/>
            <a:t>Förebygga</a:t>
          </a:r>
          <a:r>
            <a:rPr lang="en-US" sz="1400" kern="1200" dirty="0"/>
            <a:t> stress </a:t>
          </a:r>
          <a:r>
            <a:rPr lang="en-US" sz="1400" kern="1200" dirty="0" err="1"/>
            <a:t>och</a:t>
          </a:r>
          <a:r>
            <a:rPr lang="en-US" sz="1400" kern="1200" dirty="0"/>
            <a:t> </a:t>
          </a:r>
          <a:r>
            <a:rPr lang="en-US" sz="1400" kern="1200" dirty="0" err="1"/>
            <a:t>psykisk</a:t>
          </a:r>
          <a:r>
            <a:rPr lang="en-US" sz="1400" kern="1200" dirty="0"/>
            <a:t> </a:t>
          </a:r>
          <a:r>
            <a:rPr lang="en-US" sz="1400" kern="1200" dirty="0" err="1"/>
            <a:t>ohälsa</a:t>
          </a:r>
          <a:r>
            <a:rPr lang="en-US" sz="1400" kern="1200" dirty="0"/>
            <a:t>.</a:t>
          </a:r>
        </a:p>
        <a:p>
          <a:pPr marL="0" lvl="0" indent="0" algn="l" defTabSz="622300">
            <a:lnSpc>
              <a:spcPct val="90000"/>
            </a:lnSpc>
            <a:spcBef>
              <a:spcPct val="0"/>
            </a:spcBef>
            <a:spcAft>
              <a:spcPct val="35000"/>
            </a:spcAft>
            <a:buNone/>
          </a:pPr>
          <a:r>
            <a:rPr lang="en-US" sz="1400" kern="1200" dirty="0" err="1"/>
            <a:t>Förstärka</a:t>
          </a:r>
          <a:r>
            <a:rPr lang="en-US" sz="1400" kern="1200" dirty="0"/>
            <a:t> </a:t>
          </a:r>
          <a:r>
            <a:rPr lang="en-US" sz="1400" kern="1200" dirty="0" err="1"/>
            <a:t>relationer</a:t>
          </a:r>
          <a:r>
            <a:rPr lang="en-US" sz="1400" kern="1200" dirty="0"/>
            <a:t> </a:t>
          </a:r>
          <a:r>
            <a:rPr lang="en-US" sz="1400" kern="1200" dirty="0" err="1"/>
            <a:t>och</a:t>
          </a:r>
          <a:r>
            <a:rPr lang="en-US" sz="1400" kern="1200" dirty="0"/>
            <a:t> </a:t>
          </a:r>
          <a:r>
            <a:rPr lang="en-US" sz="1400" kern="1200" dirty="0" err="1"/>
            <a:t>arbetssätt</a:t>
          </a:r>
          <a:r>
            <a:rPr lang="en-US" sz="1400" kern="1200" dirty="0"/>
            <a:t>.  </a:t>
          </a:r>
        </a:p>
      </dsp:txBody>
      <dsp:txXfrm>
        <a:off x="4522161" y="1686877"/>
        <a:ext cx="3110536" cy="9415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9DFA3-7C8F-440B-A0EF-1D2F8DA8C9BD}">
      <dsp:nvSpPr>
        <dsp:cNvPr id="0" name=""/>
        <dsp:cNvSpPr/>
      </dsp:nvSpPr>
      <dsp:spPr>
        <a:xfrm>
          <a:off x="2442463" y="881"/>
          <a:ext cx="2747771" cy="333682"/>
        </a:xfrm>
        <a:prstGeom prst="roundRect">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bg1"/>
              </a:solidFill>
            </a:rPr>
            <a:t>Rättvisa</a:t>
          </a:r>
        </a:p>
      </dsp:txBody>
      <dsp:txXfrm>
        <a:off x="2458752" y="17170"/>
        <a:ext cx="2715193" cy="301104"/>
      </dsp:txXfrm>
    </dsp:sp>
    <dsp:sp modelId="{B9F9D752-5BAA-43D9-8ACD-E83C39284152}">
      <dsp:nvSpPr>
        <dsp:cNvPr id="0" name=""/>
        <dsp:cNvSpPr/>
      </dsp:nvSpPr>
      <dsp:spPr>
        <a:xfrm>
          <a:off x="2442463" y="351247"/>
          <a:ext cx="2747771" cy="333682"/>
        </a:xfrm>
        <a:prstGeom prst="roundRect">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bg1"/>
              </a:solidFill>
            </a:rPr>
            <a:t>Respekt</a:t>
          </a:r>
        </a:p>
      </dsp:txBody>
      <dsp:txXfrm>
        <a:off x="2458752" y="367536"/>
        <a:ext cx="2715193" cy="301104"/>
      </dsp:txXfrm>
    </dsp:sp>
    <dsp:sp modelId="{B089B95A-139C-4D47-8567-E04623050BFD}">
      <dsp:nvSpPr>
        <dsp:cNvPr id="0" name=""/>
        <dsp:cNvSpPr/>
      </dsp:nvSpPr>
      <dsp:spPr>
        <a:xfrm>
          <a:off x="2442463" y="701613"/>
          <a:ext cx="2747771" cy="333682"/>
        </a:xfrm>
        <a:prstGeom prst="roundRect">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bg1"/>
              </a:solidFill>
            </a:rPr>
            <a:t>Förtroende</a:t>
          </a:r>
        </a:p>
      </dsp:txBody>
      <dsp:txXfrm>
        <a:off x="2458752" y="717902"/>
        <a:ext cx="2715193" cy="301104"/>
      </dsp:txXfrm>
    </dsp:sp>
    <dsp:sp modelId="{7CFCE98D-0479-4368-BC4B-96C29DFC2479}">
      <dsp:nvSpPr>
        <dsp:cNvPr id="0" name=""/>
        <dsp:cNvSpPr/>
      </dsp:nvSpPr>
      <dsp:spPr>
        <a:xfrm>
          <a:off x="2442463" y="1051980"/>
          <a:ext cx="2747771" cy="333682"/>
        </a:xfrm>
        <a:prstGeom prst="roundRect">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bg1"/>
              </a:solidFill>
            </a:rPr>
            <a:t>Bekräftelse</a:t>
          </a:r>
        </a:p>
      </dsp:txBody>
      <dsp:txXfrm>
        <a:off x="2458752" y="1068269"/>
        <a:ext cx="2715193" cy="301104"/>
      </dsp:txXfrm>
    </dsp:sp>
    <dsp:sp modelId="{2EC06446-52A1-4019-A461-DBC9B91BB46F}">
      <dsp:nvSpPr>
        <dsp:cNvPr id="0" name=""/>
        <dsp:cNvSpPr/>
      </dsp:nvSpPr>
      <dsp:spPr>
        <a:xfrm>
          <a:off x="2442463" y="1402346"/>
          <a:ext cx="2747771" cy="333682"/>
        </a:xfrm>
        <a:prstGeom prst="roundRect">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bg1"/>
              </a:solidFill>
            </a:rPr>
            <a:t>Begriplighet</a:t>
          </a:r>
        </a:p>
      </dsp:txBody>
      <dsp:txXfrm>
        <a:off x="2458752" y="1418635"/>
        <a:ext cx="2715193" cy="301104"/>
      </dsp:txXfrm>
    </dsp:sp>
    <dsp:sp modelId="{8C0ACDE8-D68C-4E02-8BA0-A64230085C4F}">
      <dsp:nvSpPr>
        <dsp:cNvPr id="0" name=""/>
        <dsp:cNvSpPr/>
      </dsp:nvSpPr>
      <dsp:spPr>
        <a:xfrm>
          <a:off x="2442463" y="1752713"/>
          <a:ext cx="2747771" cy="333682"/>
        </a:xfrm>
        <a:prstGeom prst="roundRect">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bg1"/>
              </a:solidFill>
            </a:rPr>
            <a:t>Stimulans</a:t>
          </a:r>
        </a:p>
      </dsp:txBody>
      <dsp:txXfrm>
        <a:off x="2458752" y="1769002"/>
        <a:ext cx="2715193" cy="301104"/>
      </dsp:txXfrm>
    </dsp:sp>
    <dsp:sp modelId="{EDE6C312-CFF0-4685-AE42-32C82317F845}">
      <dsp:nvSpPr>
        <dsp:cNvPr id="0" name=""/>
        <dsp:cNvSpPr/>
      </dsp:nvSpPr>
      <dsp:spPr>
        <a:xfrm>
          <a:off x="2442463" y="2103079"/>
          <a:ext cx="2747771" cy="333682"/>
        </a:xfrm>
        <a:prstGeom prst="roundRect">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bg1"/>
              </a:solidFill>
            </a:rPr>
            <a:t>Autonomi</a:t>
          </a:r>
        </a:p>
      </dsp:txBody>
      <dsp:txXfrm>
        <a:off x="2458752" y="2119368"/>
        <a:ext cx="2715193" cy="301104"/>
      </dsp:txXfrm>
    </dsp:sp>
    <dsp:sp modelId="{2CADB658-F5B8-4337-8680-AB0BFDE40FC9}">
      <dsp:nvSpPr>
        <dsp:cNvPr id="0" name=""/>
        <dsp:cNvSpPr/>
      </dsp:nvSpPr>
      <dsp:spPr>
        <a:xfrm>
          <a:off x="2442463" y="2453446"/>
          <a:ext cx="2747771" cy="333682"/>
        </a:xfrm>
        <a:prstGeom prst="roundRect">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bg1"/>
              </a:solidFill>
            </a:rPr>
            <a:t>Samhörighet</a:t>
          </a:r>
        </a:p>
      </dsp:txBody>
      <dsp:txXfrm>
        <a:off x="2458752" y="2469735"/>
        <a:ext cx="2715193" cy="301104"/>
      </dsp:txXfrm>
    </dsp:sp>
    <dsp:sp modelId="{325C4D1A-48B9-4376-8AA3-40E607A43606}">
      <dsp:nvSpPr>
        <dsp:cNvPr id="0" name=""/>
        <dsp:cNvSpPr/>
      </dsp:nvSpPr>
      <dsp:spPr>
        <a:xfrm>
          <a:off x="2442463" y="2803812"/>
          <a:ext cx="2747771" cy="333682"/>
        </a:xfrm>
        <a:prstGeom prst="roundRect">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bg1"/>
              </a:solidFill>
            </a:rPr>
            <a:t>Rimlig arbetsbörda</a:t>
          </a:r>
        </a:p>
      </dsp:txBody>
      <dsp:txXfrm>
        <a:off x="2458752" y="2820101"/>
        <a:ext cx="2715193" cy="30110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3E5FC-2AFA-4973-B4FA-F8AFCA84361F}" type="datetimeFigureOut">
              <a:rPr lang="sv-SE" smtClean="0"/>
              <a:t>2024-02-28</a:t>
            </a:fld>
            <a:endParaRPr lang="sv-SE"/>
          </a:p>
        </p:txBody>
      </p:sp>
      <p:sp>
        <p:nvSpPr>
          <p:cNvPr id="4" name="Platshållare för bildobjekt 3"/>
          <p:cNvSpPr>
            <a:spLocks noGrp="1" noRot="1" noChangeAspect="1"/>
          </p:cNvSpPr>
          <p:nvPr>
            <p:ph type="sldImg" idx="2"/>
          </p:nvPr>
        </p:nvSpPr>
        <p:spPr>
          <a:xfrm>
            <a:off x="1209675" y="1143000"/>
            <a:ext cx="443865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3FAC55-9B39-4FFC-941C-45E05677DBBA}" type="slidenum">
              <a:rPr lang="sv-SE" smtClean="0"/>
              <a:t>‹#›</a:t>
            </a:fld>
            <a:endParaRPr lang="sv-SE"/>
          </a:p>
        </p:txBody>
      </p:sp>
    </p:spTree>
    <p:extLst>
      <p:ext uri="{BB962C8B-B14F-4D97-AF65-F5344CB8AC3E}">
        <p14:creationId xmlns:p14="http://schemas.microsoft.com/office/powerpoint/2010/main" val="2720462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Vi ska ha en utbildning i konflikthantering idag och jag vill att ni börjar med att fundera över på när ni själva hade konflikt senast? Stort eller smått. Det kan vara en konflikt ni hade med grannen, en familjemedlem, kollegan på jobbet, kanske någon här i gruppen?  </a:t>
            </a:r>
          </a:p>
          <a:p>
            <a:pPr rtl="0" fontAlgn="base"/>
            <a:r>
              <a:rPr lang="sv-SE" sz="1200" b="0" i="0" kern="1200" dirty="0">
                <a:solidFill>
                  <a:schemeClr val="tx1"/>
                </a:solidFill>
                <a:effectLst/>
                <a:latin typeface="+mn-lt"/>
                <a:ea typeface="+mn-ea"/>
                <a:cs typeface="+mn-cs"/>
              </a:rPr>
              <a:t>Det finns många typer av konflikter och kommer ni att tänka på en särskilt infekterad sådan så kan ni tänka på ett mer trivialt tillfälle. Ta en minut och fundera på en konflikt ni har varit med om. Hur gick det i konflikten? Hur kände ni? Löstes konflikten? Tycker ni att den hanterades bra för bägge parterna?  </a:t>
            </a:r>
          </a:p>
          <a:p>
            <a:pPr rtl="0" fontAlgn="base"/>
            <a:r>
              <a:rPr lang="sv-SE" sz="1200" b="0" i="0" u="sng" kern="1200" dirty="0">
                <a:solidFill>
                  <a:schemeClr val="tx1"/>
                </a:solidFill>
                <a:effectLst/>
                <a:latin typeface="+mn-lt"/>
                <a:ea typeface="+mn-ea"/>
                <a:cs typeface="+mn-cs"/>
              </a:rPr>
              <a:t>(Ge gruppen utrymme att tänka innan du fortsätter prata.)</a:t>
            </a:r>
            <a:r>
              <a:rPr lang="sv-SE" sz="1200" b="0" i="0" kern="1200" dirty="0">
                <a:solidFill>
                  <a:schemeClr val="tx1"/>
                </a:solidFill>
                <a:effectLst/>
                <a:latin typeface="+mn-lt"/>
                <a:ea typeface="+mn-ea"/>
                <a:cs typeface="+mn-cs"/>
              </a:rPr>
              <a:t> </a:t>
            </a:r>
          </a:p>
          <a:p>
            <a:r>
              <a:rPr lang="sv-SE" sz="1200" b="0" i="0" kern="1200" dirty="0">
                <a:solidFill>
                  <a:schemeClr val="tx1"/>
                </a:solidFill>
                <a:effectLst/>
                <a:latin typeface="+mn-lt"/>
                <a:ea typeface="+mn-ea"/>
                <a:cs typeface="+mn-cs"/>
              </a:rPr>
              <a:t>Ha mer er den erfarenheten i tankarna under utbildningen så att ni kan relatera informationen ni får här idag till något konkret.  </a:t>
            </a:r>
            <a:endParaRPr lang="sv-SE" dirty="0"/>
          </a:p>
        </p:txBody>
      </p:sp>
      <p:sp>
        <p:nvSpPr>
          <p:cNvPr id="4" name="Platshållare för bildnummer 3"/>
          <p:cNvSpPr>
            <a:spLocks noGrp="1"/>
          </p:cNvSpPr>
          <p:nvPr>
            <p:ph type="sldNum" sz="quarter" idx="10"/>
          </p:nvPr>
        </p:nvSpPr>
        <p:spPr/>
        <p:txBody>
          <a:bodyPr/>
          <a:lstStyle/>
          <a:p>
            <a:fld id="{043FAC55-9B39-4FFC-941C-45E05677DBBA}" type="slidenum">
              <a:rPr lang="sv-SE" smtClean="0"/>
              <a:t>1</a:t>
            </a:fld>
            <a:endParaRPr lang="sv-SE"/>
          </a:p>
        </p:txBody>
      </p:sp>
    </p:spTree>
    <p:extLst>
      <p:ext uri="{BB962C8B-B14F-4D97-AF65-F5344CB8AC3E}">
        <p14:creationId xmlns:p14="http://schemas.microsoft.com/office/powerpoint/2010/main" val="4183168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För att förstå vad konflikten är uppbyggd av kan vi använda oss av Johan </a:t>
            </a:r>
            <a:r>
              <a:rPr lang="sv-SE" sz="1200" b="0" i="0" kern="1200" dirty="0" err="1">
                <a:solidFill>
                  <a:schemeClr val="tx1"/>
                </a:solidFill>
                <a:effectLst/>
                <a:latin typeface="+mn-lt"/>
                <a:ea typeface="+mn-ea"/>
                <a:cs typeface="+mn-cs"/>
              </a:rPr>
              <a:t>Galtungs</a:t>
            </a:r>
            <a:r>
              <a:rPr lang="sv-SE" sz="1200" b="0" i="0" kern="1200" dirty="0">
                <a:solidFill>
                  <a:schemeClr val="tx1"/>
                </a:solidFill>
                <a:effectLst/>
                <a:latin typeface="+mn-lt"/>
                <a:ea typeface="+mn-ea"/>
                <a:cs typeface="+mn-cs"/>
              </a:rPr>
              <a:t> ABC-modell eller konflikttriangel. </a:t>
            </a:r>
          </a:p>
          <a:p>
            <a:pPr rtl="0" fontAlgn="base"/>
            <a:endParaRPr lang="sv-SE" sz="1200" b="0" i="0"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sv-SE" sz="1200" b="0" i="0" kern="1200" dirty="0">
                <a:solidFill>
                  <a:schemeClr val="tx1"/>
                </a:solidFill>
                <a:effectLst/>
                <a:latin typeface="+mn-lt"/>
                <a:ea typeface="+mn-ea"/>
                <a:cs typeface="+mn-cs"/>
              </a:rPr>
              <a:t>ABC-modellen visar på konfliktens olika komponenter samtidigt som den synliggör konfliktdynamik och utveckling av konflikter. De olika hörnen visar på hur människor i konflikter drivs av olika aspekter. En konflikt kan starta i vilket hörn som helst, och de olika delarna kan påverka varandra till en upptrappning. Teorin är framtagen av freds- och konfliktforskaren Johan </a:t>
            </a:r>
            <a:r>
              <a:rPr lang="sv-SE" sz="1200" b="0" i="0" kern="1200" dirty="0" err="1">
                <a:solidFill>
                  <a:schemeClr val="tx1"/>
                </a:solidFill>
                <a:effectLst/>
                <a:latin typeface="+mn-lt"/>
                <a:ea typeface="+mn-ea"/>
                <a:cs typeface="+mn-cs"/>
              </a:rPr>
              <a:t>Galtung</a:t>
            </a:r>
            <a:r>
              <a:rPr lang="sv-SE" sz="1200" b="0" i="0" kern="1200" dirty="0">
                <a:solidFill>
                  <a:schemeClr val="tx1"/>
                </a:solidFill>
                <a:effectLst/>
                <a:latin typeface="+mn-lt"/>
                <a:ea typeface="+mn-ea"/>
                <a:cs typeface="+mn-cs"/>
              </a:rPr>
              <a:t> och går att tillämpa på konflikter mellan individer, grupper och nationer.  </a:t>
            </a:r>
          </a:p>
          <a:p>
            <a:pPr rtl="0" fontAlgn="base"/>
            <a:endParaRPr lang="sv-SE" sz="1200" b="0" i="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10</a:t>
            </a:fld>
            <a:endParaRPr lang="sv-SE"/>
          </a:p>
        </p:txBody>
      </p:sp>
    </p:spTree>
    <p:extLst>
      <p:ext uri="{BB962C8B-B14F-4D97-AF65-F5344CB8AC3E}">
        <p14:creationId xmlns:p14="http://schemas.microsoft.com/office/powerpoint/2010/main" val="1393492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1" i="0" kern="1200" dirty="0">
                <a:solidFill>
                  <a:schemeClr val="tx1"/>
                </a:solidFill>
                <a:effectLst/>
                <a:latin typeface="+mn-lt"/>
                <a:ea typeface="+mn-ea"/>
                <a:cs typeface="+mn-cs"/>
              </a:rPr>
              <a:t>A-hörnet: attityder, känslor och tankar </a:t>
            </a:r>
          </a:p>
          <a:p>
            <a:pPr rtl="0" fontAlgn="base"/>
            <a:r>
              <a:rPr lang="sv-SE" sz="1200" b="0" i="0" kern="1200" dirty="0">
                <a:solidFill>
                  <a:schemeClr val="tx1"/>
                </a:solidFill>
                <a:effectLst/>
                <a:latin typeface="+mn-lt"/>
                <a:ea typeface="+mn-ea"/>
                <a:cs typeface="+mn-cs"/>
              </a:rPr>
              <a:t>Detta hörn av konflikten representerar parternas attityder till varandra. Attityderna påverkas av vilka tankar och känslor de olika parterna har om sig själv och motparten, samt hur de tolkar vad som sägs och görs i konflikten. Ofta har parterna olika upplevelser av vad som har hänt och varför – och denna upplevelse kan komma att ändras under konfliktens gång. Attityden påverkas även av parternas egna erfarenheter och normer kring hur en bör vara och bete sig. Parternas motivation och vilja att lösa konflikten påverkar också A-hörnet. </a:t>
            </a:r>
          </a:p>
          <a:p>
            <a:pPr rtl="0" fontAlgn="base"/>
            <a:endParaRPr lang="sv-SE" sz="1200" b="0" i="0" kern="1200" dirty="0">
              <a:solidFill>
                <a:schemeClr val="tx1"/>
              </a:solidFill>
              <a:effectLst/>
              <a:latin typeface="+mn-lt"/>
              <a:ea typeface="+mn-ea"/>
              <a:cs typeface="+mn-cs"/>
            </a:endParaRPr>
          </a:p>
          <a:p>
            <a:pPr rtl="0" fontAlgn="base"/>
            <a:r>
              <a:rPr lang="sv-SE" sz="1200" b="0" i="0" kern="1200" dirty="0">
                <a:solidFill>
                  <a:schemeClr val="tx1"/>
                </a:solidFill>
                <a:effectLst/>
                <a:latin typeface="+mn-lt"/>
                <a:ea typeface="+mn-ea"/>
                <a:cs typeface="+mn-cs"/>
              </a:rPr>
              <a:t>Konflikter väcker känslor – och känslor driver konflikter. Känslor kan ta över konflikten om vi låter dem. I en konflikt förekommer det att motparten målas upp som en fiende eller med överdrivet negativa karaktärsdrag. Vi tenderar att ofta förklara andras negativa beteende som något som orsakas av brister i deras personlighet, snarare än något som orsakas av yttre omständigheter. Starka känslor gör att vi överdriver vad vi upplever och lättare misstolkar. När vi är arga har vi dessutom svårt att ifrågasätta vår egen upplevelse. Har konflikten mycket fokus på detta hörn kan det vara så att sakfrågorna hamnat i bakgrunden av konflikten och motparten själv framstår som det stora problemet.  </a:t>
            </a:r>
          </a:p>
          <a:p>
            <a:pPr rtl="0" fontAlgn="base"/>
            <a:endParaRPr lang="sv-SE" sz="1200" b="0" i="0" kern="1200" dirty="0">
              <a:solidFill>
                <a:schemeClr val="tx1"/>
              </a:solidFill>
              <a:effectLst/>
              <a:latin typeface="+mn-lt"/>
              <a:ea typeface="+mn-ea"/>
              <a:cs typeface="+mn-cs"/>
            </a:endParaRPr>
          </a:p>
          <a:p>
            <a:pPr rtl="0" fontAlgn="base"/>
            <a:r>
              <a:rPr lang="sv-SE" sz="1200" b="0" i="0" kern="1200" dirty="0">
                <a:solidFill>
                  <a:schemeClr val="tx1"/>
                </a:solidFill>
                <a:effectLst/>
                <a:latin typeface="+mn-lt"/>
                <a:ea typeface="+mn-ea"/>
                <a:cs typeface="+mn-cs"/>
              </a:rPr>
              <a:t>Exempel: Person A är irriterad på person B eftersom hen ofta avbryter och ska småprata på alla möten. Person A tycker att B är en dålig lagspelare, besserwisser och en arrogant person. </a:t>
            </a:r>
          </a:p>
          <a:p>
            <a:pPr rtl="0" fontAlgn="base"/>
            <a:endParaRPr lang="sv-SE" sz="1200" b="0" i="0" kern="1200" dirty="0">
              <a:solidFill>
                <a:schemeClr val="tx1"/>
              </a:solidFill>
              <a:effectLst/>
              <a:latin typeface="+mn-lt"/>
              <a:ea typeface="+mn-ea"/>
              <a:cs typeface="+mn-cs"/>
            </a:endParaRPr>
          </a:p>
          <a:p>
            <a:pPr rtl="0" fontAlgn="base"/>
            <a:endParaRPr lang="sv-SE" sz="1200" b="0" i="0" kern="1200" dirty="0">
              <a:solidFill>
                <a:schemeClr val="tx1"/>
              </a:solidFill>
              <a:effectLst/>
              <a:latin typeface="+mn-lt"/>
              <a:ea typeface="+mn-ea"/>
              <a:cs typeface="+mn-cs"/>
            </a:endParaRPr>
          </a:p>
          <a:p>
            <a:pPr rtl="0" fontAlgn="base"/>
            <a:r>
              <a:rPr lang="sv-SE" sz="1200" b="1" i="0" kern="1200" dirty="0">
                <a:solidFill>
                  <a:schemeClr val="tx1"/>
                </a:solidFill>
                <a:effectLst/>
                <a:latin typeface="+mn-lt"/>
                <a:ea typeface="+mn-ea"/>
                <a:cs typeface="+mn-cs"/>
              </a:rPr>
              <a:t>B-hörnet: beteenden</a:t>
            </a:r>
          </a:p>
          <a:p>
            <a:pPr rtl="0" fontAlgn="base"/>
            <a:r>
              <a:rPr lang="sv-SE" sz="1200" b="0" i="0" kern="1200" dirty="0">
                <a:solidFill>
                  <a:schemeClr val="tx1"/>
                </a:solidFill>
                <a:effectLst/>
                <a:latin typeface="+mn-lt"/>
                <a:ea typeface="+mn-ea"/>
                <a:cs typeface="+mn-cs"/>
              </a:rPr>
              <a:t>Denna aspekt av konflikten handlar om parternas beteenden, det vill säga hur parterna kommunicerar och agerar i konflikten. Det innefattar handlingar, både det vi gör och inte gör. Men även det vi säger verbalt och uttrycker i kroppsspråket. Tonfall, mimik, gester och kroppshållning ger ett större intryck än det vi säger. </a:t>
            </a:r>
            <a:r>
              <a:rPr lang="sv-SE" sz="1200" b="0" i="1" kern="1200" dirty="0">
                <a:solidFill>
                  <a:schemeClr val="tx1"/>
                </a:solidFill>
                <a:effectLst/>
                <a:latin typeface="+mn-lt"/>
                <a:ea typeface="+mn-ea"/>
                <a:cs typeface="+mn-cs"/>
              </a:rPr>
              <a:t>Kroppsspråk 60 %, röst 3 % och 10 % ord.</a:t>
            </a:r>
            <a:r>
              <a:rPr lang="sv-SE" sz="1200" b="0" i="0" kern="1200" dirty="0">
                <a:solidFill>
                  <a:schemeClr val="tx1"/>
                </a:solidFill>
                <a:effectLst/>
                <a:latin typeface="+mn-lt"/>
                <a:ea typeface="+mn-ea"/>
                <a:cs typeface="+mn-cs"/>
              </a:rPr>
              <a:t>  </a:t>
            </a:r>
          </a:p>
          <a:p>
            <a:pPr rtl="0" fontAlgn="base"/>
            <a:endParaRPr lang="sv-SE" sz="1200" b="0" i="0" kern="1200" dirty="0">
              <a:solidFill>
                <a:schemeClr val="tx1"/>
              </a:solidFill>
              <a:effectLst/>
              <a:latin typeface="+mn-lt"/>
              <a:ea typeface="+mn-ea"/>
              <a:cs typeface="+mn-cs"/>
            </a:endParaRPr>
          </a:p>
          <a:p>
            <a:pPr rtl="0" fontAlgn="base"/>
            <a:r>
              <a:rPr lang="sv-SE" sz="1200" b="0" i="0" kern="1200" dirty="0">
                <a:solidFill>
                  <a:schemeClr val="tx1"/>
                </a:solidFill>
                <a:effectLst/>
                <a:latin typeface="+mn-lt"/>
                <a:ea typeface="+mn-ea"/>
                <a:cs typeface="+mn-cs"/>
              </a:rPr>
              <a:t>Konflikter kan väcka känslor av olust, rädsla och oro för många. Somliga lever ut dessa känslor genom att agera undvikande, komma med bortförklaringar, förneka eller fly undan konflikten. Andra går till motangrepp och konfronterar motparten med ilska samt aggression. </a:t>
            </a:r>
          </a:p>
          <a:p>
            <a:pPr rtl="0" fontAlgn="base"/>
            <a:endParaRPr lang="sv-SE" sz="1200" b="0" i="0" kern="1200" dirty="0">
              <a:solidFill>
                <a:schemeClr val="tx1"/>
              </a:solidFill>
              <a:effectLst/>
              <a:latin typeface="+mn-lt"/>
              <a:ea typeface="+mn-ea"/>
              <a:cs typeface="+mn-cs"/>
            </a:endParaRPr>
          </a:p>
          <a:p>
            <a:pPr rtl="0" fontAlgn="base"/>
            <a:r>
              <a:rPr lang="sv-SE" sz="1200" b="0" i="0" kern="1200" dirty="0">
                <a:solidFill>
                  <a:schemeClr val="tx1"/>
                </a:solidFill>
                <a:effectLst/>
                <a:latin typeface="+mn-lt"/>
                <a:ea typeface="+mn-ea"/>
                <a:cs typeface="+mn-cs"/>
              </a:rPr>
              <a:t>När en part vill försvara sin ståndpunkt används ofta starka känslouttryck. Behovet att upprätthålla sin självbild och sin självkänsla går ibland före relationer med andra människor. Ett defensivt beteende försvårar konflikthantering och kommunikation mellan parterna. Beteendet brukar förändras under konfliktens förlopp och konflikten kan eskalera. Många ser dessutom sitt eget agerande som en oundviklig reaktion som </a:t>
            </a:r>
            <a:r>
              <a:rPr lang="sv-SE" sz="1200" b="0" i="1" kern="1200" dirty="0">
                <a:solidFill>
                  <a:schemeClr val="tx1"/>
                </a:solidFill>
                <a:effectLst/>
                <a:latin typeface="+mn-lt"/>
                <a:ea typeface="+mn-ea"/>
                <a:cs typeface="+mn-cs"/>
              </a:rPr>
              <a:t>tvingats</a:t>
            </a:r>
            <a:r>
              <a:rPr lang="sv-SE" sz="1200" b="0" i="0" kern="1200" dirty="0">
                <a:solidFill>
                  <a:schemeClr val="tx1"/>
                </a:solidFill>
                <a:effectLst/>
                <a:latin typeface="+mn-lt"/>
                <a:ea typeface="+mn-ea"/>
                <a:cs typeface="+mn-cs"/>
              </a:rPr>
              <a:t> fram av motpartens beteende – snarare än ett ömsesidigt samspel av agerande och reaktioner mellan bägge parterna.  </a:t>
            </a:r>
          </a:p>
          <a:p>
            <a:pPr rtl="0" fontAlgn="base"/>
            <a:endParaRPr lang="sv-SE" sz="1200" b="0" i="0" kern="1200" dirty="0">
              <a:solidFill>
                <a:schemeClr val="tx1"/>
              </a:solidFill>
              <a:effectLst/>
              <a:latin typeface="+mn-lt"/>
              <a:ea typeface="+mn-ea"/>
              <a:cs typeface="+mn-cs"/>
            </a:endParaRPr>
          </a:p>
          <a:p>
            <a:pPr rtl="0" fontAlgn="base"/>
            <a:r>
              <a:rPr lang="sv-SE" sz="1200" b="0" i="0" kern="1200" dirty="0">
                <a:solidFill>
                  <a:schemeClr val="tx1"/>
                </a:solidFill>
                <a:effectLst/>
                <a:latin typeface="+mn-lt"/>
                <a:ea typeface="+mn-ea"/>
                <a:cs typeface="+mn-cs"/>
              </a:rPr>
              <a:t>Exempel: Person A berättar inte om för person B, att hen inte känner sig respekterad när B avbryter och tar över ordet vid möten. Däremot blänger person A på person B när detta händer. Efter mötet går person A och pratar med andra i gruppen om hur B alltid är så självupptagen på mötena. </a:t>
            </a:r>
          </a:p>
          <a:p>
            <a:pPr rtl="0" fontAlgn="base"/>
            <a:endParaRPr lang="sv-SE" sz="1200" b="0" i="0" kern="1200" dirty="0">
              <a:solidFill>
                <a:schemeClr val="tx1"/>
              </a:solidFill>
              <a:effectLst/>
              <a:latin typeface="+mn-lt"/>
              <a:ea typeface="+mn-ea"/>
              <a:cs typeface="+mn-cs"/>
            </a:endParaRPr>
          </a:p>
          <a:p>
            <a:pPr rtl="0" fontAlgn="base"/>
            <a:endParaRPr lang="sv-SE" sz="1200" b="0" i="0" kern="1200" dirty="0">
              <a:solidFill>
                <a:schemeClr val="tx1"/>
              </a:solidFill>
              <a:effectLst/>
              <a:latin typeface="+mn-lt"/>
              <a:ea typeface="+mn-ea"/>
              <a:cs typeface="+mn-cs"/>
            </a:endParaRPr>
          </a:p>
          <a:p>
            <a:pPr rtl="0" fontAlgn="base"/>
            <a:endParaRPr lang="sv-SE" sz="1200" b="1" i="0" kern="1200" dirty="0">
              <a:solidFill>
                <a:schemeClr val="tx1"/>
              </a:solidFill>
              <a:effectLst/>
              <a:latin typeface="+mn-lt"/>
              <a:ea typeface="+mn-ea"/>
              <a:cs typeface="+mn-cs"/>
            </a:endParaRPr>
          </a:p>
          <a:p>
            <a:pPr rtl="0" fontAlgn="base"/>
            <a:r>
              <a:rPr lang="sv-SE" sz="1200" b="1" i="0" kern="1200" dirty="0">
                <a:solidFill>
                  <a:schemeClr val="tx1"/>
                </a:solidFill>
                <a:effectLst/>
                <a:latin typeface="+mn-lt"/>
                <a:ea typeface="+mn-ea"/>
                <a:cs typeface="+mn-cs"/>
              </a:rPr>
              <a:t>C-hörnet: sakfrågan, från engelska ”</a:t>
            </a:r>
            <a:r>
              <a:rPr lang="sv-SE" sz="1200" b="1" i="0" kern="1200" dirty="0" err="1">
                <a:solidFill>
                  <a:schemeClr val="tx1"/>
                </a:solidFill>
                <a:effectLst/>
                <a:latin typeface="+mn-lt"/>
                <a:ea typeface="+mn-ea"/>
                <a:cs typeface="+mn-cs"/>
              </a:rPr>
              <a:t>conflict</a:t>
            </a:r>
            <a:r>
              <a:rPr lang="sv-SE" sz="1200" b="1"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C-hörnet avser sakfrågan, själva motsättningen mellan två parter.</a:t>
            </a:r>
            <a:r>
              <a:rPr lang="sv-SE" sz="1200" b="1" i="0" kern="1200" dirty="0">
                <a:solidFill>
                  <a:schemeClr val="tx1"/>
                </a:solidFill>
                <a:effectLst/>
                <a:latin typeface="+mn-lt"/>
                <a:ea typeface="+mn-ea"/>
                <a:cs typeface="+mn-cs"/>
              </a:rPr>
              <a:t> </a:t>
            </a:r>
            <a:r>
              <a:rPr lang="sv-SE" sz="1200" b="0" i="0" kern="1200" dirty="0">
                <a:solidFill>
                  <a:schemeClr val="tx1"/>
                </a:solidFill>
                <a:effectLst/>
                <a:latin typeface="+mn-lt"/>
                <a:ea typeface="+mn-ea"/>
                <a:cs typeface="+mn-cs"/>
              </a:rPr>
              <a:t>Sakfrågan är en logisk och vanlig startpunkt för konflikten. Sakfrågan utgörs av oförenliga önskemål och behov mellan två parter. Sakfrågan är inte alltid uttalad eller uppenbar. En konflikt kan ha flera olika sakfrågor, vilket kan vara en faktor som bidrar till att konflikten eskalerar. Listan på vanliga typer av konflikter (s. 4) är typexempel på vanliga sakfrågor i en konflikt.  </a:t>
            </a:r>
          </a:p>
          <a:p>
            <a:pPr rtl="0" fontAlgn="base"/>
            <a:endParaRPr lang="sv-SE" sz="1200" b="0" i="0" kern="1200" dirty="0">
              <a:solidFill>
                <a:schemeClr val="tx1"/>
              </a:solidFill>
              <a:effectLst/>
              <a:latin typeface="+mn-lt"/>
              <a:ea typeface="+mn-ea"/>
              <a:cs typeface="+mn-cs"/>
            </a:endParaRPr>
          </a:p>
          <a:p>
            <a:pPr rtl="0" fontAlgn="base"/>
            <a:r>
              <a:rPr lang="sv-SE" sz="1200" b="0" i="0" kern="1200" dirty="0">
                <a:solidFill>
                  <a:schemeClr val="tx1"/>
                </a:solidFill>
                <a:effectLst/>
                <a:latin typeface="+mn-lt"/>
                <a:ea typeface="+mn-ea"/>
                <a:cs typeface="+mn-cs"/>
              </a:rPr>
              <a:t>Exempel: Person A tycker att person B avbryter och är dålig på att lyssna under möten. Sakfrågan gäller behovet att känna sig som en respekterad och behövd person i gruppen. </a:t>
            </a:r>
          </a:p>
          <a:p>
            <a:pPr rtl="0" fontAlgn="base"/>
            <a:endParaRPr lang="sv-SE" sz="1200" b="0" i="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11</a:t>
            </a:fld>
            <a:endParaRPr lang="sv-SE"/>
          </a:p>
        </p:txBody>
      </p:sp>
    </p:spTree>
    <p:extLst>
      <p:ext uri="{BB962C8B-B14F-4D97-AF65-F5344CB8AC3E}">
        <p14:creationId xmlns:p14="http://schemas.microsoft.com/office/powerpoint/2010/main" val="3788028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Även fast alla konflikter är unika så finns det </a:t>
            </a:r>
            <a:r>
              <a:rPr lang="sv-SE" sz="1800" u="sng" kern="1200" dirty="0">
                <a:effectLst/>
                <a:latin typeface="Calibri" panose="020F0502020204030204" pitchFamily="34" charset="0"/>
                <a:ea typeface="Calibri" panose="020F0502020204030204" pitchFamily="34" charset="0"/>
                <a:cs typeface="Calibri" panose="020F0502020204030204" pitchFamily="34" charset="0"/>
              </a:rPr>
              <a:t>generella mönster</a:t>
            </a:r>
            <a:r>
              <a:rPr lang="sv-SE" sz="1800" kern="1200" dirty="0">
                <a:effectLst/>
                <a:latin typeface="Calibri" panose="020F0502020204030204" pitchFamily="34" charset="0"/>
                <a:ea typeface="Calibri" panose="020F0502020204030204" pitchFamily="34" charset="0"/>
                <a:cs typeface="Calibri" panose="020F0502020204030204" pitchFamily="34" charset="0"/>
              </a:rPr>
              <a:t> i händelser som driver på konflikten och dämpande händelser som hämmar den. Dessa beteenden kommer ofta utan att vi är medvetna om dem; </a:t>
            </a:r>
            <a:r>
              <a:rPr lang="sv-SE" sz="1800" u="sng" kern="1200" dirty="0">
                <a:effectLst/>
                <a:latin typeface="Calibri" panose="020F0502020204030204" pitchFamily="34" charset="0"/>
                <a:ea typeface="Calibri" panose="020F0502020204030204" pitchFamily="34" charset="0"/>
                <a:cs typeface="Calibri" panose="020F0502020204030204" pitchFamily="34" charset="0"/>
              </a:rPr>
              <a:t>vi reagerar istället för att agera</a:t>
            </a:r>
            <a:r>
              <a:rPr lang="sv-SE" sz="1800" i="1" kern="1200" dirty="0">
                <a:effectLst/>
                <a:latin typeface="Calibri" panose="020F0502020204030204" pitchFamily="34" charset="0"/>
                <a:ea typeface="Calibri" panose="020F0502020204030204" pitchFamily="34" charset="0"/>
                <a:cs typeface="Calibri" panose="020F0502020204030204" pitchFamily="34" charset="0"/>
              </a:rPr>
              <a:t>.</a:t>
            </a:r>
            <a:r>
              <a:rPr lang="sv-SE" sz="1800" kern="1200" dirty="0">
                <a:effectLst/>
                <a:latin typeface="Calibri" panose="020F0502020204030204" pitchFamily="34" charset="0"/>
                <a:ea typeface="Calibri" panose="020F0502020204030204" pitchFamily="34" charset="0"/>
                <a:cs typeface="Calibri" panose="020F0502020204030204" pitchFamily="34" charset="0"/>
              </a:rPr>
              <a:t> Det innebär att vi ofta har vissa beteendemönster i konfliktsituationer som vi återkommer till. </a:t>
            </a:r>
            <a:r>
              <a:rPr lang="sv-SE" sz="1800" u="sng" kern="1200" dirty="0">
                <a:effectLst/>
                <a:latin typeface="Calibri" panose="020F0502020204030204" pitchFamily="34" charset="0"/>
                <a:ea typeface="Calibri" panose="020F0502020204030204" pitchFamily="34" charset="0"/>
                <a:cs typeface="Calibri" panose="020F0502020204030204" pitchFamily="34" charset="0"/>
              </a:rPr>
              <a:t>Konflikten eskalerar</a:t>
            </a:r>
            <a:r>
              <a:rPr lang="sv-SE" sz="1800" kern="1200" dirty="0">
                <a:effectLst/>
                <a:latin typeface="Calibri" panose="020F0502020204030204" pitchFamily="34" charset="0"/>
                <a:ea typeface="Calibri" panose="020F0502020204030204" pitchFamily="34" charset="0"/>
                <a:cs typeface="Calibri" panose="020F0502020204030204" pitchFamily="34" charset="0"/>
              </a:rPr>
              <a:t> när vi upplever att vi inte får medhåll för våra önskemål och stegvis påverkar motparten med alltmer kraftfulla medel.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Att känna till hur konflikter eskalerar kan ge dig verktygen att hantera konflikten konstruktivt. Genom att känna igen tecken på att en konflikt håller på att förvärras kan du medvetet välja att sluta med destruktiva beteenden och hejda konflikten från att eskalera.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043FAC55-9B39-4FFC-941C-45E05677DBBA}" type="slidenum">
              <a:rPr lang="sv-SE" smtClean="0"/>
              <a:t>12</a:t>
            </a:fld>
            <a:endParaRPr lang="sv-SE"/>
          </a:p>
        </p:txBody>
      </p:sp>
    </p:spTree>
    <p:extLst>
      <p:ext uri="{BB962C8B-B14F-4D97-AF65-F5344CB8AC3E}">
        <p14:creationId xmlns:p14="http://schemas.microsoft.com/office/powerpoint/2010/main" val="2418591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Det finns olika sorters eskalation</a:t>
            </a:r>
          </a:p>
          <a:p>
            <a:pPr rtl="0" fontAlgn="base"/>
            <a:endParaRPr lang="sv-SE" sz="1200" b="0" i="0" kern="1200" dirty="0">
              <a:solidFill>
                <a:schemeClr val="tx1"/>
              </a:solidFill>
              <a:effectLst/>
              <a:latin typeface="+mn-lt"/>
              <a:ea typeface="+mn-ea"/>
              <a:cs typeface="+mn-cs"/>
            </a:endParaRPr>
          </a:p>
          <a:p>
            <a:pPr rtl="0" fontAlgn="base"/>
            <a:r>
              <a:rPr lang="sv-SE" sz="1200" b="1" i="0" kern="1200" dirty="0">
                <a:solidFill>
                  <a:schemeClr val="tx1"/>
                </a:solidFill>
                <a:effectLst/>
                <a:latin typeface="+mn-lt"/>
                <a:ea typeface="+mn-ea"/>
                <a:cs typeface="+mn-cs"/>
              </a:rPr>
              <a:t>Känslomässig upptrappning:</a:t>
            </a:r>
            <a:r>
              <a:rPr lang="sv-SE" sz="1200" b="0" i="0" kern="1200" dirty="0">
                <a:solidFill>
                  <a:schemeClr val="tx1"/>
                </a:solidFill>
                <a:effectLst/>
                <a:latin typeface="+mn-lt"/>
                <a:ea typeface="+mn-ea"/>
                <a:cs typeface="+mn-cs"/>
              </a:rPr>
              <a:t> Starka känslor blossar upp, en diskussion blir ett gräl, vi hetsar upp oss och beter oss värre för en stund, men lugnar sedan ned oss igen. Dessa konflikter är tillfälliga, de avtar snabbt och gör sällan en bestående skada på en relation.  </a:t>
            </a:r>
          </a:p>
          <a:p>
            <a:pPr rtl="0" fontAlgn="base"/>
            <a:endParaRPr lang="sv-SE" sz="1200" b="0" i="0" kern="1200" dirty="0">
              <a:solidFill>
                <a:schemeClr val="tx1"/>
              </a:solidFill>
              <a:effectLst/>
              <a:latin typeface="+mn-lt"/>
              <a:ea typeface="+mn-ea"/>
              <a:cs typeface="+mn-cs"/>
            </a:endParaRPr>
          </a:p>
          <a:p>
            <a:pPr rtl="0" fontAlgn="base"/>
            <a:r>
              <a:rPr lang="sv-SE" sz="1200" b="1" i="0" kern="1200" dirty="0">
                <a:solidFill>
                  <a:schemeClr val="tx1"/>
                </a:solidFill>
                <a:effectLst/>
                <a:latin typeface="+mn-lt"/>
                <a:ea typeface="+mn-ea"/>
                <a:cs typeface="+mn-cs"/>
              </a:rPr>
              <a:t>Attitydförändring:</a:t>
            </a:r>
            <a:r>
              <a:rPr lang="sv-SE" sz="1200" b="0" i="0" kern="1200" dirty="0">
                <a:solidFill>
                  <a:schemeClr val="tx1"/>
                </a:solidFill>
                <a:effectLst/>
                <a:latin typeface="+mn-lt"/>
                <a:ea typeface="+mn-ea"/>
                <a:cs typeface="+mn-cs"/>
              </a:rPr>
              <a:t> Beteendet i konflikten blir stegvis sämre, våra attityder och uppfattningar om motparten förvärras och består. En negativ attityd till motparten försvårar och minskar motivationen till en konstruktiv konflikthantering. Konflikter där parterna har fått förändrade attityder till varandra tar längre tid att reparera och kräver en aktiv insats av alla inblandade. Var därför mån om att inte skada dina relationer till andra trots konflikt. </a:t>
            </a: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13</a:t>
            </a:fld>
            <a:endParaRPr lang="sv-SE"/>
          </a:p>
        </p:txBody>
      </p:sp>
    </p:spTree>
    <p:extLst>
      <p:ext uri="{BB962C8B-B14F-4D97-AF65-F5344CB8AC3E}">
        <p14:creationId xmlns:p14="http://schemas.microsoft.com/office/powerpoint/2010/main" val="867307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kern="1200" dirty="0">
                <a:solidFill>
                  <a:schemeClr val="tx1"/>
                </a:solidFill>
                <a:effectLst/>
                <a:latin typeface="+mn-lt"/>
                <a:ea typeface="+mn-ea"/>
                <a:cs typeface="+mn-cs"/>
              </a:rPr>
              <a:t>Eskalationstrappan illustrerar hur konflikter eskalerar steg för steg. I likhet sker en nedtrappning, avskalning av konflikten även stegvis. Parterna i en konflikt kan befinna sig på olika trappsteg. Vi kommer här gå  igenom de olika stegen av eskalering och samtidigt komma med förslag på hur du kan </a:t>
            </a:r>
            <a:r>
              <a:rPr lang="sv-SE" sz="1200" b="0" i="1" kern="1200" dirty="0">
                <a:solidFill>
                  <a:schemeClr val="tx1"/>
                </a:solidFill>
                <a:effectLst/>
                <a:latin typeface="+mn-lt"/>
                <a:ea typeface="+mn-ea"/>
                <a:cs typeface="+mn-cs"/>
              </a:rPr>
              <a:t>agera</a:t>
            </a:r>
            <a:r>
              <a:rPr lang="sv-SE" sz="1200" b="0" i="0" kern="1200" dirty="0">
                <a:solidFill>
                  <a:schemeClr val="tx1"/>
                </a:solidFill>
                <a:effectLst/>
                <a:latin typeface="+mn-lt"/>
                <a:ea typeface="+mn-ea"/>
                <a:cs typeface="+mn-cs"/>
              </a:rPr>
              <a:t> för att hantera konflikten vid varje steg.  </a:t>
            </a:r>
          </a:p>
          <a:p>
            <a:endParaRPr lang="sv-SE" sz="1200" b="0" i="0" kern="1200" dirty="0">
              <a:solidFill>
                <a:schemeClr val="tx1"/>
              </a:solidFill>
              <a:effectLst/>
              <a:latin typeface="+mn-lt"/>
              <a:ea typeface="+mn-ea"/>
              <a:cs typeface="+mn-cs"/>
            </a:endParaRPr>
          </a:p>
          <a:p>
            <a:r>
              <a:rPr lang="sv-SE" sz="1200" b="0" i="0" kern="1200" dirty="0">
                <a:solidFill>
                  <a:schemeClr val="tx1"/>
                </a:solidFill>
                <a:effectLst/>
                <a:latin typeface="+mn-lt"/>
                <a:ea typeface="+mn-ea"/>
                <a:cs typeface="+mn-cs"/>
              </a:rPr>
              <a:t>Ni kan nu ha den senaste konflikten ni var med om i tankarna och reflektera över vilket steg i konfliktrappan ni hamnade på i den konflikten.  </a:t>
            </a:r>
          </a:p>
          <a:p>
            <a:endParaRPr lang="sv-SE" sz="1200" b="0" i="0" kern="1200" dirty="0">
              <a:solidFill>
                <a:schemeClr val="tx1"/>
              </a:solidFill>
              <a:effectLst/>
              <a:latin typeface="+mn-lt"/>
              <a:ea typeface="+mn-ea"/>
              <a:cs typeface="+mn-cs"/>
            </a:endParaRPr>
          </a:p>
        </p:txBody>
      </p:sp>
      <p:sp>
        <p:nvSpPr>
          <p:cNvPr id="4" name="Platshållare för bildnummer 3"/>
          <p:cNvSpPr>
            <a:spLocks noGrp="1"/>
          </p:cNvSpPr>
          <p:nvPr>
            <p:ph type="sldNum" sz="quarter" idx="5"/>
          </p:nvPr>
        </p:nvSpPr>
        <p:spPr/>
        <p:txBody>
          <a:bodyPr/>
          <a:lstStyle/>
          <a:p>
            <a:fld id="{043FAC55-9B39-4FFC-941C-45E05677DBBA}" type="slidenum">
              <a:rPr lang="sv-SE" smtClean="0"/>
              <a:t>14</a:t>
            </a:fld>
            <a:endParaRPr lang="sv-SE"/>
          </a:p>
        </p:txBody>
      </p:sp>
    </p:spTree>
    <p:extLst>
      <p:ext uri="{BB962C8B-B14F-4D97-AF65-F5344CB8AC3E}">
        <p14:creationId xmlns:p14="http://schemas.microsoft.com/office/powerpoint/2010/main" val="3370727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pPr rtl="0" fontAlgn="base"/>
            <a:r>
              <a:rPr lang="sv-SE" sz="1200" b="0" i="0" kern="1200" dirty="0">
                <a:solidFill>
                  <a:schemeClr val="tx1"/>
                </a:solidFill>
                <a:effectLst/>
                <a:latin typeface="+mn-lt"/>
                <a:ea typeface="+mn-ea"/>
                <a:cs typeface="+mn-cs"/>
              </a:rPr>
              <a:t>Konflikten fokuserar på en motsättning  </a:t>
            </a:r>
          </a:p>
          <a:p>
            <a:pPr rtl="0" fontAlgn="base"/>
            <a:endParaRPr lang="sv-SE" sz="1200" b="0" i="0" kern="1200" dirty="0">
              <a:solidFill>
                <a:schemeClr val="tx1"/>
              </a:solidFill>
              <a:effectLst/>
              <a:latin typeface="+mn-lt"/>
              <a:ea typeface="+mn-ea"/>
              <a:cs typeface="+mn-cs"/>
            </a:endParaRPr>
          </a:p>
          <a:p>
            <a:pPr rtl="0" fontAlgn="base"/>
            <a:endParaRPr lang="sv-SE" sz="1200" b="0" i="0" kern="1200" dirty="0">
              <a:solidFill>
                <a:schemeClr val="tx1"/>
              </a:solidFill>
              <a:effectLst/>
              <a:latin typeface="+mn-lt"/>
              <a:ea typeface="+mn-ea"/>
              <a:cs typeface="+mn-cs"/>
            </a:endParaRPr>
          </a:p>
          <a:p>
            <a:pPr rtl="0" fontAlgn="base"/>
            <a:r>
              <a:rPr lang="sv-SE" sz="1200" b="0" i="0" u="sng" kern="1200" dirty="0">
                <a:solidFill>
                  <a:schemeClr val="tx1"/>
                </a:solidFill>
                <a:effectLst/>
                <a:latin typeface="+mn-lt"/>
                <a:ea typeface="+mn-ea"/>
                <a:cs typeface="+mn-cs"/>
              </a:rPr>
              <a:t>Agera:</a:t>
            </a:r>
            <a:r>
              <a:rPr lang="sv-SE" sz="1200" b="0"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Definiera sakfrågan, handlar konflikten om samma sak för er?   </a:t>
            </a:r>
          </a:p>
          <a:p>
            <a:pPr rtl="0" fontAlgn="base"/>
            <a:r>
              <a:rPr lang="sv-SE" sz="1200" b="0" i="0" kern="1200" dirty="0">
                <a:solidFill>
                  <a:schemeClr val="tx1"/>
                </a:solidFill>
                <a:effectLst/>
                <a:latin typeface="+mn-lt"/>
                <a:ea typeface="+mn-ea"/>
                <a:cs typeface="+mn-cs"/>
              </a:rPr>
              <a:t>Acceptera att motparten kan ha en annan upplevelse av situationen.  </a:t>
            </a:r>
          </a:p>
          <a:p>
            <a:pPr rtl="0" fontAlgn="base"/>
            <a:r>
              <a:rPr lang="sv-SE" sz="1200" b="0" i="0" kern="1200" dirty="0">
                <a:solidFill>
                  <a:schemeClr val="tx1"/>
                </a:solidFill>
                <a:effectLst/>
                <a:latin typeface="+mn-lt"/>
                <a:ea typeface="+mn-ea"/>
                <a:cs typeface="+mn-cs"/>
              </a:rPr>
              <a:t>Fokusera och skilj på sakfrågan och person.  </a:t>
            </a:r>
          </a:p>
          <a:p>
            <a:pPr rtl="0" fontAlgn="base"/>
            <a:r>
              <a:rPr lang="sv-SE" sz="1200" b="0" i="0" kern="1200" dirty="0">
                <a:solidFill>
                  <a:schemeClr val="tx1"/>
                </a:solidFill>
                <a:effectLst/>
                <a:latin typeface="+mn-lt"/>
                <a:ea typeface="+mn-ea"/>
                <a:cs typeface="+mn-cs"/>
              </a:rPr>
              <a:t>Prata klarspråk och utgå från dig själv i dina argument. Säg exempelvis: ”Jag behöver lugn och ro när vi arbetar för att kunna koncentrera mig.” Snarare än: ”Du är störande när du småpratar.” </a:t>
            </a:r>
          </a:p>
          <a:p>
            <a:pPr rtl="0" fontAlgn="base"/>
            <a:r>
              <a:rPr lang="sv-SE" sz="1200" b="0" i="0" u="sng" kern="1200" dirty="0">
                <a:solidFill>
                  <a:schemeClr val="tx1"/>
                </a:solidFill>
                <a:effectLst/>
                <a:latin typeface="+mn-lt"/>
                <a:ea typeface="+mn-ea"/>
                <a:cs typeface="+mn-cs"/>
              </a:rPr>
              <a:t>Eskalering:</a:t>
            </a:r>
            <a:r>
              <a:rPr lang="sv-SE" sz="1200" b="0" i="0" kern="1200" dirty="0">
                <a:solidFill>
                  <a:schemeClr val="tx1"/>
                </a:solidFill>
                <a:effectLst/>
                <a:latin typeface="+mn-lt"/>
                <a:ea typeface="+mn-ea"/>
                <a:cs typeface="+mn-cs"/>
              </a:rPr>
              <a:t> Konflikten går vidare till nästa steg när någon beter på ett sätt som den andre uppfattar som oacceptabelt. </a:t>
            </a:r>
          </a:p>
          <a:p>
            <a:pPr rtl="0" fontAlgn="base"/>
            <a:endParaRPr lang="sv-SE" sz="1200" b="0" i="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15</a:t>
            </a:fld>
            <a:endParaRPr lang="sv-SE"/>
          </a:p>
        </p:txBody>
      </p:sp>
    </p:spTree>
    <p:extLst>
      <p:ext uri="{BB962C8B-B14F-4D97-AF65-F5344CB8AC3E}">
        <p14:creationId xmlns:p14="http://schemas.microsoft.com/office/powerpoint/2010/main" val="10788904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Den andres skuld och person blir viktigare än motsättningen. Personangrepp och försvar gör att parterna blir mer känslomässigt involverade i konflikten. Attitydförändring börjar ta form och tilliten minskar. Prestigen växer, parterna vill även vinna konflikten utöver att lösa den.  </a:t>
            </a:r>
          </a:p>
          <a:p>
            <a:pPr rtl="0" fontAlgn="base"/>
            <a:r>
              <a:rPr lang="sv-SE" sz="1200" b="0" i="0" u="sng" kern="1200" dirty="0">
                <a:solidFill>
                  <a:schemeClr val="tx1"/>
                </a:solidFill>
                <a:effectLst/>
                <a:latin typeface="+mn-lt"/>
                <a:ea typeface="+mn-ea"/>
                <a:cs typeface="+mn-cs"/>
              </a:rPr>
              <a:t>Agera:</a:t>
            </a:r>
            <a:r>
              <a:rPr lang="sv-SE" sz="1200" b="0"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Återgå till sakfrågan och fokusera på den.  </a:t>
            </a:r>
          </a:p>
          <a:p>
            <a:pPr rtl="0" fontAlgn="base"/>
            <a:r>
              <a:rPr lang="sv-SE" sz="1200" b="0" i="0" kern="1200" dirty="0">
                <a:solidFill>
                  <a:schemeClr val="tx1"/>
                </a:solidFill>
                <a:effectLst/>
                <a:latin typeface="+mn-lt"/>
                <a:ea typeface="+mn-ea"/>
                <a:cs typeface="+mn-cs"/>
              </a:rPr>
              <a:t>Be om ursäkt och backa om du har gjort ett personangrepp. </a:t>
            </a:r>
          </a:p>
          <a:p>
            <a:pPr rtl="0" fontAlgn="base"/>
            <a:r>
              <a:rPr lang="sv-SE" sz="1200" b="0" i="0" kern="1200" dirty="0">
                <a:solidFill>
                  <a:schemeClr val="tx1"/>
                </a:solidFill>
                <a:effectLst/>
                <a:latin typeface="+mn-lt"/>
                <a:ea typeface="+mn-ea"/>
                <a:cs typeface="+mn-cs"/>
              </a:rPr>
              <a:t>Lyft bort fokus från den andre till dig själv. Säg exempelvis ”jag tycker/upplever” snarare än ”Det är många som tycker att du gör …”. </a:t>
            </a:r>
          </a:p>
          <a:p>
            <a:pPr rtl="0" fontAlgn="base"/>
            <a:r>
              <a:rPr lang="sv-SE" sz="1200" b="0" i="0" kern="1200" dirty="0">
                <a:solidFill>
                  <a:schemeClr val="tx1"/>
                </a:solidFill>
                <a:effectLst/>
                <a:latin typeface="+mn-lt"/>
                <a:ea typeface="+mn-ea"/>
                <a:cs typeface="+mn-cs"/>
              </a:rPr>
              <a:t>Använd inte generaliseringar som ”jämt, alltid, aldrig, folk, man”, när du uttrycker dig. Exempelvis: ”Du kommer alltid sent.”   </a:t>
            </a:r>
          </a:p>
          <a:p>
            <a:pPr rtl="0" fontAlgn="base"/>
            <a:r>
              <a:rPr lang="sv-SE" sz="1200" b="0" i="0" kern="1200" dirty="0">
                <a:solidFill>
                  <a:schemeClr val="tx1"/>
                </a:solidFill>
                <a:effectLst/>
                <a:latin typeface="+mn-lt"/>
                <a:ea typeface="+mn-ea"/>
                <a:cs typeface="+mn-cs"/>
              </a:rPr>
              <a:t>Acceptera varandras olikheter.  </a:t>
            </a:r>
          </a:p>
          <a:p>
            <a:pPr rtl="0" fontAlgn="base"/>
            <a:r>
              <a:rPr lang="sv-SE" sz="1200" b="0" i="0" u="sng" kern="1200" dirty="0">
                <a:solidFill>
                  <a:schemeClr val="tx1"/>
                </a:solidFill>
                <a:effectLst/>
                <a:latin typeface="+mn-lt"/>
                <a:ea typeface="+mn-ea"/>
                <a:cs typeface="+mn-cs"/>
              </a:rPr>
              <a:t>Eskalering:</a:t>
            </a:r>
            <a:r>
              <a:rPr lang="sv-SE" sz="1200" b="0" i="0" kern="1200" dirty="0">
                <a:solidFill>
                  <a:schemeClr val="tx1"/>
                </a:solidFill>
                <a:effectLst/>
                <a:latin typeface="+mn-lt"/>
                <a:ea typeface="+mn-ea"/>
                <a:cs typeface="+mn-cs"/>
              </a:rPr>
              <a:t> Konflikten går vidare till nästa steg när någon beter på ett sätt som den andre uppfattar som oacceptabelt. </a:t>
            </a: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16</a:t>
            </a:fld>
            <a:endParaRPr lang="sv-SE"/>
          </a:p>
        </p:txBody>
      </p:sp>
    </p:spTree>
    <p:extLst>
      <p:ext uri="{BB962C8B-B14F-4D97-AF65-F5344CB8AC3E}">
        <p14:creationId xmlns:p14="http://schemas.microsoft.com/office/powerpoint/2010/main" val="36011692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Fler frågor och problem lyfts fram i konflikten när fokus lämnar den ursprungliga motsättningen och istället handlar om motparten som person. Fler problem dras in i konflikten för att sätta dit motparten. Ofta kan det vara gamla problem som inte var så viktiga för en själv när relationen med den andre var bättre.  </a:t>
            </a:r>
          </a:p>
          <a:p>
            <a:pPr rtl="0" fontAlgn="base"/>
            <a:r>
              <a:rPr lang="sv-SE" sz="1200" b="0" i="0" u="sng" kern="1200" dirty="0">
                <a:solidFill>
                  <a:schemeClr val="tx1"/>
                </a:solidFill>
                <a:effectLst/>
                <a:latin typeface="+mn-lt"/>
                <a:ea typeface="+mn-ea"/>
                <a:cs typeface="+mn-cs"/>
              </a:rPr>
              <a:t>Agera</a:t>
            </a:r>
            <a:r>
              <a:rPr lang="sv-SE" sz="1200" b="0"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Fokusera på den ursprungliga sakfrågan alternativt </a:t>
            </a:r>
            <a:r>
              <a:rPr lang="sv-SE" sz="1200" b="0" i="1" kern="1200" dirty="0">
                <a:solidFill>
                  <a:schemeClr val="tx1"/>
                </a:solidFill>
                <a:effectLst/>
                <a:latin typeface="+mn-lt"/>
                <a:ea typeface="+mn-ea"/>
                <a:cs typeface="+mn-cs"/>
              </a:rPr>
              <a:t>ett </a:t>
            </a:r>
            <a:r>
              <a:rPr lang="sv-SE" sz="1200" b="0" i="0" kern="1200" dirty="0">
                <a:solidFill>
                  <a:schemeClr val="tx1"/>
                </a:solidFill>
                <a:effectLst/>
                <a:latin typeface="+mn-lt"/>
                <a:ea typeface="+mn-ea"/>
                <a:cs typeface="+mn-cs"/>
              </a:rPr>
              <a:t>konfliktområde.  </a:t>
            </a:r>
          </a:p>
          <a:p>
            <a:pPr rtl="0" fontAlgn="base"/>
            <a:r>
              <a:rPr lang="sv-SE" sz="1200" b="0" i="0" kern="1200" dirty="0">
                <a:solidFill>
                  <a:schemeClr val="tx1"/>
                </a:solidFill>
                <a:effectLst/>
                <a:latin typeface="+mn-lt"/>
                <a:ea typeface="+mn-ea"/>
                <a:cs typeface="+mn-cs"/>
              </a:rPr>
              <a:t>Fortsätt inte att försöka lösa flera parallella problem som har lyfts fram.  </a:t>
            </a:r>
          </a:p>
          <a:p>
            <a:pPr rtl="0" fontAlgn="base"/>
            <a:r>
              <a:rPr lang="sv-SE" sz="1200" b="0" i="0" kern="1200" dirty="0">
                <a:solidFill>
                  <a:schemeClr val="tx1"/>
                </a:solidFill>
                <a:effectLst/>
                <a:latin typeface="+mn-lt"/>
                <a:ea typeface="+mn-ea"/>
                <a:cs typeface="+mn-cs"/>
              </a:rPr>
              <a:t>Vid detta steg är det klokt att ta i en neutral part som medlar och leder konflikthanteringen.  </a:t>
            </a:r>
          </a:p>
          <a:p>
            <a:pPr rtl="0" fontAlgn="base"/>
            <a:r>
              <a:rPr lang="sv-SE" sz="1200" b="0" i="0" u="sng" kern="1200" dirty="0">
                <a:solidFill>
                  <a:schemeClr val="tx1"/>
                </a:solidFill>
                <a:effectLst/>
                <a:latin typeface="+mn-lt"/>
                <a:ea typeface="+mn-ea"/>
                <a:cs typeface="+mn-cs"/>
              </a:rPr>
              <a:t>Eskalering:</a:t>
            </a:r>
            <a:r>
              <a:rPr lang="sv-SE" sz="1200" b="0" i="0" kern="1200" dirty="0">
                <a:solidFill>
                  <a:schemeClr val="tx1"/>
                </a:solidFill>
                <a:effectLst/>
                <a:latin typeface="+mn-lt"/>
                <a:ea typeface="+mn-ea"/>
                <a:cs typeface="+mn-cs"/>
              </a:rPr>
              <a:t> Konflikten går vidare till nästa steg när någon beter på ett sätt som den andre uppfattar som oacceptabelt. </a:t>
            </a:r>
          </a:p>
          <a:p>
            <a:endParaRPr lang="sv-SE" dirty="0"/>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17</a:t>
            </a:fld>
            <a:endParaRPr lang="sv-SE"/>
          </a:p>
        </p:txBody>
      </p:sp>
    </p:spTree>
    <p:extLst>
      <p:ext uri="{BB962C8B-B14F-4D97-AF65-F5344CB8AC3E}">
        <p14:creationId xmlns:p14="http://schemas.microsoft.com/office/powerpoint/2010/main" val="37740485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Om steg tre tillåts att fortgå kommer parterna att uppleva vidare kommunikation som meningslös. Ingen lyssnar på den andre och diskussionen går i cirklar. Umgänget minskar om konflikten fortgår en längre tid. När vi inte längre kommunicerar verbalt hamnar kroppsspråk och beteende i desto större fokus. Missförstånd och negativa tolkningar ökar. Vi pratar om varandra snarare än med varandra. ”Skitsnacket” leder till grupperingar och omgivningen kan uppmanas att välja sida och ansluta sig till konflikten. Vid detta steg är parterna mer benägna att agera utan att förklara sina avsikter till den andre. Ett sådant beteende upplevs ofta som bestraffande och kränkande. </a:t>
            </a:r>
          </a:p>
          <a:p>
            <a:pPr rtl="0" fontAlgn="base"/>
            <a:r>
              <a:rPr lang="sv-SE" sz="1200" b="0" i="0" u="sng" kern="1200" dirty="0">
                <a:solidFill>
                  <a:schemeClr val="tx1"/>
                </a:solidFill>
                <a:effectLst/>
                <a:latin typeface="+mn-lt"/>
                <a:ea typeface="+mn-ea"/>
                <a:cs typeface="+mn-cs"/>
              </a:rPr>
              <a:t>Agera:</a:t>
            </a:r>
            <a:r>
              <a:rPr lang="sv-SE" sz="1200" b="0"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Fortsätt eller ta upp kommunikationen med motparten. </a:t>
            </a:r>
          </a:p>
          <a:p>
            <a:pPr rtl="0" fontAlgn="base"/>
            <a:r>
              <a:rPr lang="sv-SE" sz="1200" b="0" i="0" kern="1200" dirty="0">
                <a:solidFill>
                  <a:schemeClr val="tx1"/>
                </a:solidFill>
                <a:effectLst/>
                <a:latin typeface="+mn-lt"/>
                <a:ea typeface="+mn-ea"/>
                <a:cs typeface="+mn-cs"/>
              </a:rPr>
              <a:t>Berätta om dina intentioner med dina handlingar för att begränsa feltolkningarna.  </a:t>
            </a:r>
          </a:p>
          <a:p>
            <a:pPr rtl="0" fontAlgn="base"/>
            <a:r>
              <a:rPr lang="sv-SE" sz="1200" b="0" i="0" kern="1200" dirty="0">
                <a:solidFill>
                  <a:schemeClr val="tx1"/>
                </a:solidFill>
                <a:effectLst/>
                <a:latin typeface="+mn-lt"/>
                <a:ea typeface="+mn-ea"/>
                <a:cs typeface="+mn-cs"/>
              </a:rPr>
              <a:t>Vid detta steg är en neutral part till stor hjälp.  </a:t>
            </a:r>
          </a:p>
          <a:p>
            <a:endParaRPr lang="sv-SE" dirty="0"/>
          </a:p>
          <a:p>
            <a:r>
              <a:rPr lang="sv-SE" dirty="0"/>
              <a:t>Nästa </a:t>
            </a:r>
            <a:r>
              <a:rPr lang="sv-SE" dirty="0" err="1"/>
              <a:t>slide</a:t>
            </a:r>
            <a:r>
              <a:rPr lang="sv-SE" dirty="0"/>
              <a:t> (observera att den fortfarande handlar om handling).</a:t>
            </a:r>
          </a:p>
        </p:txBody>
      </p:sp>
      <p:sp>
        <p:nvSpPr>
          <p:cNvPr id="4" name="Platshållare för bildnummer 3"/>
          <p:cNvSpPr>
            <a:spLocks noGrp="1"/>
          </p:cNvSpPr>
          <p:nvPr>
            <p:ph type="sldNum" sz="quarter" idx="5"/>
          </p:nvPr>
        </p:nvSpPr>
        <p:spPr/>
        <p:txBody>
          <a:bodyPr/>
          <a:lstStyle/>
          <a:p>
            <a:fld id="{043FAC55-9B39-4FFC-941C-45E05677DBBA}" type="slidenum">
              <a:rPr lang="sv-SE" smtClean="0"/>
              <a:t>18</a:t>
            </a:fld>
            <a:endParaRPr lang="sv-SE"/>
          </a:p>
        </p:txBody>
      </p:sp>
    </p:spTree>
    <p:extLst>
      <p:ext uri="{BB962C8B-B14F-4D97-AF65-F5344CB8AC3E}">
        <p14:creationId xmlns:p14="http://schemas.microsoft.com/office/powerpoint/2010/main" val="26678462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För att hjälpa personer i din omgivning som är i konflikt, så bör du stå fast vid din neutralitet. Uppmana parterna att mötas och kommunicera istället för att ta ställning eller lyssna på skitsnack.  </a:t>
            </a:r>
          </a:p>
          <a:p>
            <a:pPr rtl="0" fontAlgn="base"/>
            <a:r>
              <a:rPr lang="sv-SE" sz="1200" b="0" i="0" u="sng" kern="1200" dirty="0">
                <a:solidFill>
                  <a:schemeClr val="tx1"/>
                </a:solidFill>
                <a:effectLst/>
                <a:latin typeface="+mn-lt"/>
                <a:ea typeface="+mn-ea"/>
                <a:cs typeface="+mn-cs"/>
              </a:rPr>
              <a:t>Eskalering:</a:t>
            </a:r>
            <a:r>
              <a:rPr lang="sv-SE" sz="1200" b="0" i="0" kern="1200" dirty="0">
                <a:solidFill>
                  <a:schemeClr val="tx1"/>
                </a:solidFill>
                <a:effectLst/>
                <a:latin typeface="+mn-lt"/>
                <a:ea typeface="+mn-ea"/>
                <a:cs typeface="+mn-cs"/>
              </a:rPr>
              <a:t> Konflikten går vidare till nästa steg när någon beter på ett sätt som den andre uppfattar som oacceptabelt. </a:t>
            </a: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19</a:t>
            </a:fld>
            <a:endParaRPr lang="sv-SE"/>
          </a:p>
        </p:txBody>
      </p:sp>
    </p:spTree>
    <p:extLst>
      <p:ext uri="{BB962C8B-B14F-4D97-AF65-F5344CB8AC3E}">
        <p14:creationId xmlns:p14="http://schemas.microsoft.com/office/powerpoint/2010/main" val="346040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Idag kommer vi gå igenom följande moment: </a:t>
            </a:r>
          </a:p>
          <a:p>
            <a:endParaRPr lang="sv-SE" dirty="0"/>
          </a:p>
          <a:p>
            <a:pPr fontAlgn="base"/>
            <a:r>
              <a:rPr lang="sv-SE" dirty="0"/>
              <a:t>Introduktion till avsnittet: Varför konflikthantering?  </a:t>
            </a:r>
          </a:p>
          <a:p>
            <a:pPr fontAlgn="base"/>
            <a:r>
              <a:rPr lang="sv-SE" dirty="0"/>
              <a:t>Definiera konflikt: konstruktiva och negativa konflikter.   </a:t>
            </a:r>
          </a:p>
          <a:p>
            <a:pPr fontAlgn="base"/>
            <a:r>
              <a:rPr lang="sv-SE" dirty="0"/>
              <a:t>Källor till konflikt </a:t>
            </a:r>
          </a:p>
          <a:p>
            <a:pPr fontAlgn="base"/>
            <a:r>
              <a:rPr lang="sv-SE" dirty="0"/>
              <a:t>Konfliktens beståndsdelar – konflikttriangeln  </a:t>
            </a:r>
          </a:p>
          <a:p>
            <a:pPr fontAlgn="base"/>
            <a:r>
              <a:rPr lang="sv-SE" dirty="0"/>
              <a:t>Konfliktens faser – konflikteskalering    </a:t>
            </a:r>
          </a:p>
          <a:p>
            <a:pPr fontAlgn="base"/>
            <a:r>
              <a:rPr lang="sv-SE" dirty="0"/>
              <a:t>Strategier för konflikthantering </a:t>
            </a: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a:t>
            </a:fld>
            <a:endParaRPr lang="sv-SE"/>
          </a:p>
        </p:txBody>
      </p:sp>
    </p:spTree>
    <p:extLst>
      <p:ext uri="{BB962C8B-B14F-4D97-AF65-F5344CB8AC3E}">
        <p14:creationId xmlns:p14="http://schemas.microsoft.com/office/powerpoint/2010/main" val="29518380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Vid detta steg har vår negativa bild av motparten blivit sanning. Den andre uppfattas nu som en elak och dum person, snarare än att vi själva har en negativ tolkning av motparten. Uppfattningen är onyanserad och överdriven. Attitydförändringen är ett faktum vilket låser parterna vid sina åsikter. Konflikten måste vinnas till varje pris – motparten ska ge upp, förlora och be om ursäkt. Viss självbehärskning kvarstår i rädsla att göra bort sig inför omgivningen. Men tilliten och hoppet om samförstånd och gemenskap är borta. Konflikten är stor och energidränerande.  </a:t>
            </a:r>
          </a:p>
          <a:p>
            <a:pPr rtl="0" fontAlgn="base"/>
            <a:r>
              <a:rPr lang="sv-SE" sz="1200" b="0" i="0" u="sng" kern="1200" dirty="0">
                <a:solidFill>
                  <a:schemeClr val="tx1"/>
                </a:solidFill>
                <a:effectLst/>
                <a:latin typeface="+mn-lt"/>
                <a:ea typeface="+mn-ea"/>
                <a:cs typeface="+mn-cs"/>
              </a:rPr>
              <a:t>Agera</a:t>
            </a:r>
            <a:r>
              <a:rPr lang="sv-SE" sz="1200" b="0"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Vid detta steg är partnerna beroende av hjälp av en neutral part.   </a:t>
            </a:r>
          </a:p>
          <a:p>
            <a:pPr rtl="0" fontAlgn="base"/>
            <a:r>
              <a:rPr lang="sv-SE" sz="1200" b="0" i="0" u="sng" kern="1200" dirty="0">
                <a:solidFill>
                  <a:schemeClr val="tx1"/>
                </a:solidFill>
                <a:effectLst/>
                <a:latin typeface="+mn-lt"/>
                <a:ea typeface="+mn-ea"/>
                <a:cs typeface="+mn-cs"/>
              </a:rPr>
              <a:t>Eskalering:</a:t>
            </a:r>
            <a:r>
              <a:rPr lang="sv-SE" sz="1200" b="0" i="0" kern="1200" dirty="0">
                <a:solidFill>
                  <a:schemeClr val="tx1"/>
                </a:solidFill>
                <a:effectLst/>
                <a:latin typeface="+mn-lt"/>
                <a:ea typeface="+mn-ea"/>
                <a:cs typeface="+mn-cs"/>
              </a:rPr>
              <a:t> Konflikten går vidare till nästa steg när någon beter på ett sätt som den andre uppfattar som oacceptabelt. </a:t>
            </a: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20</a:t>
            </a:fld>
            <a:endParaRPr lang="sv-SE"/>
          </a:p>
        </p:txBody>
      </p:sp>
    </p:spTree>
    <p:extLst>
      <p:ext uri="{BB962C8B-B14F-4D97-AF65-F5344CB8AC3E}">
        <p14:creationId xmlns:p14="http://schemas.microsoft.com/office/powerpoint/2010/main" val="32633984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Vid detta steg ses motparten som ett objekt, snarare än en individ som liksom en själv lider av konflikten. Parterna visar öppet sina negativa attityder. Det kan antingen ta form av öppen attack, hot, förödmjukande angrepp eller i form av fysiska angrepp.  </a:t>
            </a:r>
          </a:p>
          <a:p>
            <a:pPr rtl="0" fontAlgn="base"/>
            <a:r>
              <a:rPr lang="sv-SE" sz="1200" b="0" i="0" u="sng" kern="1200" dirty="0">
                <a:solidFill>
                  <a:schemeClr val="tx1"/>
                </a:solidFill>
                <a:effectLst/>
                <a:latin typeface="+mn-lt"/>
                <a:ea typeface="+mn-ea"/>
                <a:cs typeface="+mn-cs"/>
              </a:rPr>
              <a:t>Agera</a:t>
            </a:r>
            <a:r>
              <a:rPr lang="sv-SE" sz="1200" b="0"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Vid detta steg är parterna beroende av hjälp av en neutral part. Sista chansen till konflikthantering.  </a:t>
            </a:r>
          </a:p>
          <a:p>
            <a:pPr rtl="0" fontAlgn="base"/>
            <a:r>
              <a:rPr lang="sv-SE" sz="1200" b="0" i="0" kern="1200" dirty="0">
                <a:solidFill>
                  <a:schemeClr val="tx1"/>
                </a:solidFill>
                <a:effectLst/>
                <a:latin typeface="+mn-lt"/>
                <a:ea typeface="+mn-ea"/>
                <a:cs typeface="+mn-cs"/>
              </a:rPr>
              <a:t>Även när konflikten inte går att lösa så går det att bearbeta konfliktsituationen. Klargör positioner genom att definiera vad de olika parterna vill och inte vill samt vad parterna kan ge avkall på. </a:t>
            </a:r>
          </a:p>
          <a:p>
            <a:pPr rtl="0" fontAlgn="base"/>
            <a:r>
              <a:rPr lang="sv-SE" sz="1200" b="0" i="0" u="sng" kern="1200" dirty="0">
                <a:solidFill>
                  <a:schemeClr val="tx1"/>
                </a:solidFill>
                <a:effectLst/>
                <a:latin typeface="+mn-lt"/>
                <a:ea typeface="+mn-ea"/>
                <a:cs typeface="+mn-cs"/>
              </a:rPr>
              <a:t>Eskalering:</a:t>
            </a:r>
            <a:r>
              <a:rPr lang="sv-SE" sz="1200" b="0" i="0" kern="1200" dirty="0">
                <a:solidFill>
                  <a:schemeClr val="tx1"/>
                </a:solidFill>
                <a:effectLst/>
                <a:latin typeface="+mn-lt"/>
                <a:ea typeface="+mn-ea"/>
                <a:cs typeface="+mn-cs"/>
              </a:rPr>
              <a:t> Konflikten går vidare till nästa steg när någon beter på ett sätt som den andre uppfattar som oacceptabelt. </a:t>
            </a: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21</a:t>
            </a:fld>
            <a:endParaRPr lang="sv-SE"/>
          </a:p>
        </p:txBody>
      </p:sp>
    </p:spTree>
    <p:extLst>
      <p:ext uri="{BB962C8B-B14F-4D97-AF65-F5344CB8AC3E}">
        <p14:creationId xmlns:p14="http://schemas.microsoft.com/office/powerpoint/2010/main" val="27157268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a:t>
            </a:r>
            <a:r>
              <a:rPr lang="sv-SE" sz="1200" b="0" i="0" kern="1200" dirty="0">
                <a:solidFill>
                  <a:schemeClr val="tx1"/>
                </a:solidFill>
                <a:effectLst/>
                <a:latin typeface="+mn-lt"/>
                <a:ea typeface="+mn-ea"/>
                <a:cs typeface="+mn-cs"/>
              </a:rPr>
              <a:t>arterna kan inte längre vistas i samma miljö. Någon part flyr eller drivs iväg. Detta kan ske i form av någon lämnar föreningen frivilligt eller blir tvingad till att lämna. </a:t>
            </a:r>
          </a:p>
          <a:p>
            <a:endParaRPr lang="sv-SE" sz="1200" b="0" i="0" kern="1200" dirty="0">
              <a:solidFill>
                <a:schemeClr val="tx1"/>
              </a:solidFill>
              <a:effectLst/>
              <a:latin typeface="+mn-lt"/>
              <a:ea typeface="+mn-ea"/>
              <a:cs typeface="+mn-cs"/>
            </a:endParaRPr>
          </a:p>
          <a:p>
            <a:r>
              <a:rPr lang="sv-SE" sz="1200" b="0" i="0" kern="1200" dirty="0">
                <a:solidFill>
                  <a:schemeClr val="tx1"/>
                </a:solidFill>
                <a:effectLst/>
                <a:latin typeface="+mn-lt"/>
                <a:ea typeface="+mn-ea"/>
                <a:cs typeface="+mn-cs"/>
              </a:rPr>
              <a:t>Det viktigaste för att stoppa konflikteskaleringen är att kommunicera med varandra. Lyssna med målet att förstå varandra. Acceptera att ni kan ha olika upplevelser. </a:t>
            </a:r>
          </a:p>
          <a:p>
            <a:endParaRPr lang="sv-SE" sz="1200" b="0" i="0" kern="1200" dirty="0">
              <a:solidFill>
                <a:schemeClr val="tx1"/>
              </a:solidFill>
              <a:effectLst/>
              <a:latin typeface="+mn-lt"/>
              <a:ea typeface="+mn-ea"/>
              <a:cs typeface="+mn-cs"/>
            </a:endParaRPr>
          </a:p>
        </p:txBody>
      </p:sp>
      <p:sp>
        <p:nvSpPr>
          <p:cNvPr id="4" name="Platshållare för bildnummer 3"/>
          <p:cNvSpPr>
            <a:spLocks noGrp="1"/>
          </p:cNvSpPr>
          <p:nvPr>
            <p:ph type="sldNum" sz="quarter" idx="5"/>
          </p:nvPr>
        </p:nvSpPr>
        <p:spPr/>
        <p:txBody>
          <a:bodyPr/>
          <a:lstStyle/>
          <a:p>
            <a:fld id="{043FAC55-9B39-4FFC-941C-45E05677DBBA}" type="slidenum">
              <a:rPr lang="sv-SE" smtClean="0"/>
              <a:t>22</a:t>
            </a:fld>
            <a:endParaRPr lang="sv-SE"/>
          </a:p>
        </p:txBody>
      </p:sp>
    </p:spTree>
    <p:extLst>
      <p:ext uri="{BB962C8B-B14F-4D97-AF65-F5344CB8AC3E}">
        <p14:creationId xmlns:p14="http://schemas.microsoft.com/office/powerpoint/2010/main" val="17802077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Nu har vi pratat om vanliga källor till konflikt, typer av konflikter, konfliktens komponenter och faser. Då är vi redo att gå över till hur konflikten kan hanteras på ett konstruktivt vis.   </a:t>
            </a:r>
          </a:p>
          <a:p>
            <a:pPr rtl="0" fontAlgn="base"/>
            <a:endParaRPr lang="sv-SE" sz="1200" b="0" i="0" kern="1200" dirty="0">
              <a:solidFill>
                <a:schemeClr val="tx1"/>
              </a:solidFill>
              <a:effectLst/>
              <a:latin typeface="+mn-lt"/>
              <a:ea typeface="+mn-ea"/>
              <a:cs typeface="+mn-cs"/>
            </a:endParaRPr>
          </a:p>
          <a:p>
            <a:pPr rtl="0" fontAlgn="base"/>
            <a:r>
              <a:rPr lang="sv-SE" sz="1200" b="0" i="0" kern="1200" dirty="0">
                <a:solidFill>
                  <a:schemeClr val="tx1"/>
                </a:solidFill>
                <a:effectLst/>
                <a:latin typeface="+mn-lt"/>
                <a:ea typeface="+mn-ea"/>
                <a:cs typeface="+mn-cs"/>
              </a:rPr>
              <a:t>Genom att hantera konflikter på ett tydligt och ordnat sätt skapas ett bra gruppklimat. Konflikter kan då vara stärkande och positivt för gruppen. Det finns en potentiell kreativ kraft som utvecklar både människor och verksamheten. Konstruktiv konflikthantering förebygger stress och psykisk ohälsa, motverkar grupptryck och hämmande normer att alla ska tänka och göra likadant. Väl hanterade kan de eventuellt tillgodose flera intressen i gruppen samt skapa gemenskap och gruppsolidaritet.  </a:t>
            </a:r>
          </a:p>
          <a:p>
            <a:endParaRPr lang="sv-SE" dirty="0"/>
          </a:p>
          <a:p>
            <a:r>
              <a:rPr lang="sv-SE" dirty="0"/>
              <a:t>Vad innebär då konstruktiv konflikthantering? KLICK</a:t>
            </a:r>
          </a:p>
          <a:p>
            <a:r>
              <a:rPr lang="sv-SE" sz="1200" b="0" i="0" kern="1200" dirty="0">
                <a:solidFill>
                  <a:schemeClr val="tx1"/>
                </a:solidFill>
                <a:effectLst/>
                <a:latin typeface="+mn-lt"/>
                <a:ea typeface="+mn-ea"/>
                <a:cs typeface="+mn-cs"/>
              </a:rPr>
              <a:t>Konstruktiv konflikthantering innebär att vi lär sig av konflikten och tar till nödvändiga åtgärder för att hantera de underliggande problemen som ledde till konflikten. Med det sagt så finns det inga garantier att det går att lösa alla konflikter på ett sätt som alla inblandade är nöjda med. Men kunskaper och färdigheter inom konflikthantering kan underlätta mycket och göra stor skillnad.</a:t>
            </a:r>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23</a:t>
            </a:fld>
            <a:endParaRPr lang="sv-SE"/>
          </a:p>
        </p:txBody>
      </p:sp>
    </p:spTree>
    <p:extLst>
      <p:ext uri="{BB962C8B-B14F-4D97-AF65-F5344CB8AC3E}">
        <p14:creationId xmlns:p14="http://schemas.microsoft.com/office/powerpoint/2010/main" val="3534563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När vi gick genom konfliktens komponenter så pratade vi om ABC-modellen och konflikttriangeln. Vi ska nu återgå till den modellen men denna gång fördjupa oss i hur en konflikt kan hanteras med fokus på konfliktens olika delar.  </a:t>
            </a:r>
          </a:p>
          <a:p>
            <a:pPr rtl="0" fontAlgn="base"/>
            <a:r>
              <a:rPr lang="sv-SE" sz="1200" kern="1200" dirty="0">
                <a:effectLst/>
                <a:latin typeface="Calibri" panose="020F0502020204030204" pitchFamily="34" charset="0"/>
                <a:ea typeface="Calibri" panose="020F0502020204030204" pitchFamily="34" charset="0"/>
                <a:cs typeface="Calibri" panose="020F0502020204030204" pitchFamily="34" charset="0"/>
              </a:rPr>
              <a:t>Genom att betrakta konflikten ur konflikttriangelns olika hörn kan du få en överblick över konflikten samt se vilken del av konflikten du har bäst förutsättningar för att starta en konstruktiv konflikthantering i. </a:t>
            </a:r>
            <a:r>
              <a:rPr lang="sv-SE" sz="1200" b="0" i="0" kern="1200" dirty="0">
                <a:solidFill>
                  <a:schemeClr val="tx1"/>
                </a:solidFill>
                <a:effectLst/>
                <a:latin typeface="+mn-lt"/>
                <a:ea typeface="+mn-ea"/>
                <a:cs typeface="+mn-cs"/>
              </a:rPr>
              <a:t>Det första steget är att identifiera vart konflikten huvudsakligen befinner sig i förhållande till de olika hörnen i ABC-modellen. Är fokus på en sakfråga, beteenden eller känslor och attityder?  </a:t>
            </a:r>
          </a:p>
          <a:p>
            <a:pPr rtl="0" fontAlgn="base"/>
            <a:endParaRPr lang="sv-SE" sz="1200" b="0" i="0" kern="1200" dirty="0">
              <a:solidFill>
                <a:schemeClr val="tx1"/>
              </a:solidFill>
              <a:effectLst/>
              <a:latin typeface="+mn-lt"/>
              <a:ea typeface="+mn-ea"/>
              <a:cs typeface="+mn-cs"/>
            </a:endParaRPr>
          </a:p>
          <a:p>
            <a:pPr rtl="0" fontAlgn="base"/>
            <a:endParaRPr lang="sv-SE" sz="1200" b="0" i="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24</a:t>
            </a:fld>
            <a:endParaRPr lang="sv-SE"/>
          </a:p>
        </p:txBody>
      </p:sp>
    </p:spTree>
    <p:extLst>
      <p:ext uri="{BB962C8B-B14F-4D97-AF65-F5344CB8AC3E}">
        <p14:creationId xmlns:p14="http://schemas.microsoft.com/office/powerpoint/2010/main" val="7508943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endParaRPr lang="sv-SE" sz="1200" b="0" i="0" kern="1200" dirty="0">
              <a:solidFill>
                <a:schemeClr val="tx1"/>
              </a:solidFill>
              <a:effectLst/>
              <a:latin typeface="+mn-lt"/>
              <a:ea typeface="+mn-ea"/>
              <a:cs typeface="+mn-cs"/>
            </a:endParaRPr>
          </a:p>
          <a:p>
            <a:pPr rtl="0" fontAlgn="base"/>
            <a:r>
              <a:rPr lang="sv-SE" sz="1200" b="0" i="0" kern="1200" dirty="0">
                <a:solidFill>
                  <a:schemeClr val="tx1"/>
                </a:solidFill>
                <a:effectLst/>
                <a:latin typeface="+mn-lt"/>
                <a:ea typeface="+mn-ea"/>
                <a:cs typeface="+mn-cs"/>
              </a:rPr>
              <a:t>Om negativa attityder och känslor är i fokus för konflikten så måste parterna bearbeta sin inställning till varandra.  </a:t>
            </a:r>
          </a:p>
          <a:p>
            <a:pPr rtl="0" fontAlgn="base"/>
            <a:endParaRPr lang="sv-SE" sz="1200" b="0" i="0" kern="1200" dirty="0">
              <a:solidFill>
                <a:schemeClr val="tx1"/>
              </a:solidFill>
              <a:effectLst/>
              <a:latin typeface="+mn-lt"/>
              <a:ea typeface="+mn-ea"/>
              <a:cs typeface="+mn-cs"/>
            </a:endParaRPr>
          </a:p>
          <a:p>
            <a:pPr rtl="0" fontAlgn="base"/>
            <a:r>
              <a:rPr lang="sv-SE" sz="1200" b="0" i="0" kern="1200" dirty="0">
                <a:solidFill>
                  <a:schemeClr val="tx1"/>
                </a:solidFill>
                <a:effectLst/>
                <a:latin typeface="+mn-lt"/>
                <a:ea typeface="+mn-ea"/>
                <a:cs typeface="+mn-cs"/>
              </a:rPr>
              <a:t>Erkänn att det finns en konflikt och se på det som ett gemensamt problem för parterna.  </a:t>
            </a:r>
          </a:p>
          <a:p>
            <a:pPr rtl="0" fontAlgn="base"/>
            <a:r>
              <a:rPr lang="sv-SE" sz="1200" b="0" i="0" kern="1200" dirty="0">
                <a:solidFill>
                  <a:schemeClr val="tx1"/>
                </a:solidFill>
                <a:effectLst/>
                <a:latin typeface="+mn-lt"/>
                <a:ea typeface="+mn-ea"/>
                <a:cs typeface="+mn-cs"/>
              </a:rPr>
              <a:t>Fokusera på att skapa tydliga ramar för en trygg och tillåtande atmosfär innan </a:t>
            </a:r>
            <a:r>
              <a:rPr lang="sv-SE" sz="1200" b="0" i="0" u="sng" kern="1200" dirty="0">
                <a:solidFill>
                  <a:schemeClr val="tx1"/>
                </a:solidFill>
                <a:effectLst/>
                <a:latin typeface="+mn-lt"/>
                <a:ea typeface="+mn-ea"/>
                <a:cs typeface="+mn-cs"/>
              </a:rPr>
              <a:t>sakfrågan</a:t>
            </a:r>
            <a:r>
              <a:rPr lang="sv-SE" sz="1200" b="0" i="0" kern="1200" dirty="0">
                <a:solidFill>
                  <a:schemeClr val="tx1"/>
                </a:solidFill>
                <a:effectLst/>
                <a:latin typeface="+mn-lt"/>
                <a:ea typeface="+mn-ea"/>
                <a:cs typeface="+mn-cs"/>
              </a:rPr>
              <a:t> diskuteras.  </a:t>
            </a:r>
          </a:p>
          <a:p>
            <a:pPr rtl="0" fontAlgn="base"/>
            <a:r>
              <a:rPr lang="sv-SE" sz="1200" b="0" i="0" kern="1200" dirty="0">
                <a:solidFill>
                  <a:schemeClr val="tx1"/>
                </a:solidFill>
                <a:effectLst/>
                <a:latin typeface="+mn-lt"/>
                <a:ea typeface="+mn-ea"/>
                <a:cs typeface="+mn-cs"/>
              </a:rPr>
              <a:t>Lyssna och försök förstå den andres perspektiv. Det är en nödvändig förutsättning för att lösa konflikten. </a:t>
            </a:r>
          </a:p>
          <a:p>
            <a:pPr rtl="0" fontAlgn="base"/>
            <a:r>
              <a:rPr lang="sv-SE" sz="1200" b="0" i="0" kern="1200" dirty="0">
                <a:solidFill>
                  <a:schemeClr val="tx1"/>
                </a:solidFill>
                <a:effectLst/>
                <a:latin typeface="+mn-lt"/>
                <a:ea typeface="+mn-ea"/>
                <a:cs typeface="+mn-cs"/>
              </a:rPr>
              <a:t>Ifrågasätt varför du tänker och känner som du gör och försök sätta ord på det även om det kan vara svårt. </a:t>
            </a: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25</a:t>
            </a:fld>
            <a:endParaRPr lang="sv-SE"/>
          </a:p>
        </p:txBody>
      </p:sp>
    </p:spTree>
    <p:extLst>
      <p:ext uri="{BB962C8B-B14F-4D97-AF65-F5344CB8AC3E}">
        <p14:creationId xmlns:p14="http://schemas.microsoft.com/office/powerpoint/2010/main" val="25501672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kern="1200" dirty="0">
                <a:solidFill>
                  <a:schemeClr val="tx1"/>
                </a:solidFill>
                <a:effectLst/>
                <a:latin typeface="+mn-lt"/>
                <a:ea typeface="+mn-ea"/>
                <a:cs typeface="+mn-cs"/>
              </a:rPr>
              <a:t>Om konflikten präglas av ett destruktivt beteende hos båda eller någon av parterna bör det första steget vara att minimera och stoppa destruktiva beteenden.  </a:t>
            </a:r>
            <a:endParaRPr lang="sv-SE" dirty="0"/>
          </a:p>
          <a:p>
            <a:endParaRPr lang="sv-SE" dirty="0"/>
          </a:p>
          <a:p>
            <a:pPr rtl="0" fontAlgn="base"/>
            <a:r>
              <a:rPr lang="sv-SE" sz="1200" b="0" i="0" kern="1200" dirty="0">
                <a:solidFill>
                  <a:schemeClr val="tx1"/>
                </a:solidFill>
                <a:effectLst/>
                <a:latin typeface="+mn-lt"/>
                <a:ea typeface="+mn-ea"/>
                <a:cs typeface="+mn-cs"/>
              </a:rPr>
              <a:t>Be om ursäkt och backa om du har gjort ett personangrepp. </a:t>
            </a:r>
          </a:p>
          <a:p>
            <a:pPr rtl="0" fontAlgn="base"/>
            <a:r>
              <a:rPr lang="sv-SE" sz="1200" b="0" i="0" kern="1200" dirty="0">
                <a:solidFill>
                  <a:schemeClr val="tx1"/>
                </a:solidFill>
                <a:effectLst/>
                <a:latin typeface="+mn-lt"/>
                <a:ea typeface="+mn-ea"/>
                <a:cs typeface="+mn-cs"/>
              </a:rPr>
              <a:t>Försök att fokusera på sakfrågan. Låt parterna sätta ord på vad konflikten egentligen handlar om.   </a:t>
            </a:r>
          </a:p>
          <a:p>
            <a:pPr rtl="0" fontAlgn="base"/>
            <a:r>
              <a:rPr lang="sv-SE" sz="1200" b="0" i="0" kern="1200" dirty="0">
                <a:solidFill>
                  <a:schemeClr val="tx1"/>
                </a:solidFill>
                <a:effectLst/>
                <a:latin typeface="+mn-lt"/>
                <a:ea typeface="+mn-ea"/>
                <a:cs typeface="+mn-cs"/>
              </a:rPr>
              <a:t>Följ tipsen för konflikter med fokus på attityder. </a:t>
            </a: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26</a:t>
            </a:fld>
            <a:endParaRPr lang="sv-SE"/>
          </a:p>
        </p:txBody>
      </p:sp>
    </p:spTree>
    <p:extLst>
      <p:ext uri="{BB962C8B-B14F-4D97-AF65-F5344CB8AC3E}">
        <p14:creationId xmlns:p14="http://schemas.microsoft.com/office/powerpoint/2010/main" val="33802629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Om varken beteenden eller känslor har trappats upp och eskalerat finns det en bra förutsättning att börja med sakfrågan.    </a:t>
            </a:r>
          </a:p>
          <a:p>
            <a:pPr rtl="0" fontAlgn="base"/>
            <a:endParaRPr lang="sv-SE" sz="1200" b="0" i="0" kern="1200" dirty="0">
              <a:solidFill>
                <a:schemeClr val="tx1"/>
              </a:solidFill>
              <a:effectLst/>
              <a:latin typeface="+mn-lt"/>
              <a:ea typeface="+mn-ea"/>
              <a:cs typeface="+mn-cs"/>
            </a:endParaRPr>
          </a:p>
          <a:p>
            <a:pPr rtl="0" fontAlgn="base"/>
            <a:r>
              <a:rPr lang="sv-SE" sz="1200" b="0" i="0" kern="1200" dirty="0">
                <a:solidFill>
                  <a:schemeClr val="tx1"/>
                </a:solidFill>
                <a:effectLst/>
                <a:latin typeface="+mn-lt"/>
                <a:ea typeface="+mn-ea"/>
                <a:cs typeface="+mn-cs"/>
              </a:rPr>
              <a:t>Om sakfrågan inte är uppenbar eller uttalad bör första steget vara att undersöka vad det är för underliggande behov och intressen som de olika parterna inte upplever tillgodoses? Det är vanligt förekommande med förväntningar att andra ska förstå hur en själv tänker och känner utan att en kommunicerar detta.  </a:t>
            </a:r>
          </a:p>
          <a:p>
            <a:pPr rtl="0" fontAlgn="base"/>
            <a:r>
              <a:rPr lang="sv-SE" sz="1200" b="0" i="0" kern="1200" dirty="0">
                <a:solidFill>
                  <a:schemeClr val="tx1"/>
                </a:solidFill>
                <a:effectLst/>
                <a:latin typeface="+mn-lt"/>
                <a:ea typeface="+mn-ea"/>
                <a:cs typeface="+mn-cs"/>
              </a:rPr>
              <a:t>Våga vara tydlig och berätta om dina behov och tankar, även om det känns obekvämt eller svårt. </a:t>
            </a:r>
          </a:p>
          <a:p>
            <a:pPr rtl="0" fontAlgn="base"/>
            <a:r>
              <a:rPr lang="sv-SE" sz="1200" b="0" i="0" kern="1200" dirty="0">
                <a:solidFill>
                  <a:schemeClr val="tx1"/>
                </a:solidFill>
                <a:effectLst/>
                <a:latin typeface="+mn-lt"/>
                <a:ea typeface="+mn-ea"/>
                <a:cs typeface="+mn-cs"/>
              </a:rPr>
              <a:t>Lyssna och försök förstå den andres perspektiv. </a:t>
            </a:r>
          </a:p>
          <a:p>
            <a:pPr rtl="0" fontAlgn="base"/>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27</a:t>
            </a:fld>
            <a:endParaRPr lang="sv-SE"/>
          </a:p>
        </p:txBody>
      </p:sp>
    </p:spTree>
    <p:extLst>
      <p:ext uri="{BB962C8B-B14F-4D97-AF65-F5344CB8AC3E}">
        <p14:creationId xmlns:p14="http://schemas.microsoft.com/office/powerpoint/2010/main" val="3740632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ctr">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Dela ut PDF ”Konflikthanteringsstilar”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Varje konflikt är unik och människor beter sig olika. Trots detta så tenderar människor att hantera konflikter enligt fem konfliktstilar. Konfliktstilarna kan kategoriseras enligt en skala av hur stor omsorg du visar för dina egna intressen (lodrät axel) och den andras intressen (vågrät axel):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Konkurrens/kämpa </a:t>
            </a:r>
            <a:r>
              <a:rPr lang="sv-SE" sz="1800" dirty="0">
                <a:effectLst/>
                <a:latin typeface="Calibri" panose="020F0502020204030204" pitchFamily="34" charset="0"/>
                <a:ea typeface="Calibri" panose="020F0502020204030204" pitchFamily="34" charset="0"/>
                <a:cs typeface="Arial" panose="020B0604020202020204" pitchFamily="34" charset="0"/>
              </a:rPr>
              <a:t>–</a:t>
            </a:r>
            <a:r>
              <a:rPr lang="sv-SE" sz="1800" kern="1200" dirty="0">
                <a:effectLst/>
                <a:latin typeface="Calibri" panose="020F0502020204030204" pitchFamily="34" charset="0"/>
                <a:ea typeface="Calibri" panose="020F0502020204030204" pitchFamily="34" charset="0"/>
                <a:cs typeface="Calibri" panose="020F0502020204030204" pitchFamily="34" charset="0"/>
              </a:rPr>
              <a:t> Samverkan </a:t>
            </a:r>
            <a:r>
              <a:rPr lang="sv-SE" sz="1800" dirty="0">
                <a:effectLst/>
                <a:latin typeface="Calibri" panose="020F0502020204030204" pitchFamily="34" charset="0"/>
                <a:ea typeface="Calibri" panose="020F0502020204030204" pitchFamily="34" charset="0"/>
                <a:cs typeface="Arial" panose="020B0604020202020204" pitchFamily="34" charset="0"/>
              </a:rPr>
              <a:t>–</a:t>
            </a:r>
            <a:r>
              <a:rPr lang="sv-SE" sz="1800" kern="1200" dirty="0">
                <a:effectLst/>
                <a:latin typeface="Calibri" panose="020F0502020204030204" pitchFamily="34" charset="0"/>
                <a:ea typeface="Calibri" panose="020F0502020204030204" pitchFamily="34" charset="0"/>
                <a:cs typeface="Calibri" panose="020F0502020204030204" pitchFamily="34" charset="0"/>
              </a:rPr>
              <a:t> Kompromiss </a:t>
            </a:r>
            <a:r>
              <a:rPr lang="sv-SE" sz="1800" dirty="0">
                <a:effectLst/>
                <a:latin typeface="Calibri" panose="020F0502020204030204" pitchFamily="34" charset="0"/>
                <a:ea typeface="Calibri" panose="020F0502020204030204" pitchFamily="34" charset="0"/>
                <a:cs typeface="Arial" panose="020B0604020202020204" pitchFamily="34" charset="0"/>
              </a:rPr>
              <a:t>–</a:t>
            </a:r>
            <a:r>
              <a:rPr lang="sv-SE" sz="1800" kern="1200" dirty="0">
                <a:effectLst/>
                <a:latin typeface="Calibri" panose="020F0502020204030204" pitchFamily="34" charset="0"/>
                <a:ea typeface="Calibri" panose="020F0502020204030204" pitchFamily="34" charset="0"/>
                <a:cs typeface="Calibri" panose="020F0502020204030204" pitchFamily="34" charset="0"/>
              </a:rPr>
              <a:t> Undvikande </a:t>
            </a:r>
            <a:r>
              <a:rPr lang="sv-SE" sz="1800" dirty="0">
                <a:effectLst/>
                <a:latin typeface="Calibri" panose="020F0502020204030204" pitchFamily="34" charset="0"/>
                <a:ea typeface="Calibri" panose="020F0502020204030204" pitchFamily="34" charset="0"/>
                <a:cs typeface="Arial" panose="020B0604020202020204" pitchFamily="34" charset="0"/>
              </a:rPr>
              <a:t>–</a:t>
            </a:r>
            <a:r>
              <a:rPr lang="sv-SE" sz="1800" kern="1200" dirty="0">
                <a:effectLst/>
                <a:latin typeface="Calibri" panose="020F0502020204030204" pitchFamily="34" charset="0"/>
                <a:ea typeface="Calibri" panose="020F0502020204030204" pitchFamily="34" charset="0"/>
                <a:cs typeface="Calibri" panose="020F0502020204030204" pitchFamily="34" charset="0"/>
              </a:rPr>
              <a:t> Anpassning</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Ta några minuter och gå igenom </a:t>
            </a:r>
            <a:r>
              <a:rPr lang="sv-SE" sz="1800" kern="1200" dirty="0" err="1">
                <a:effectLst/>
                <a:latin typeface="Calibri" panose="020F0502020204030204" pitchFamily="34" charset="0"/>
                <a:ea typeface="Calibri" panose="020F0502020204030204" pitchFamily="34" charset="0"/>
                <a:cs typeface="Calibri" panose="020F0502020204030204" pitchFamily="34" charset="0"/>
              </a:rPr>
              <a:t>PDF:en</a:t>
            </a: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 deltagarna att sitta två och två.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Fundera om du har någon konflikthanteringsstil som du tenderar att använda?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Föredrar du att använda olika konflikthanteringsstilar beroende på situation och roll (arbete, hemma eller beroende på olika relationer)?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Är någon av konflikthanteringsstilarna lättare eller svårare för dig att använda? Varför tror du det?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Låt deltagarna diskutera lite två och två.</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28</a:t>
            </a:fld>
            <a:endParaRPr lang="sv-SE"/>
          </a:p>
        </p:txBody>
      </p:sp>
    </p:spTree>
    <p:extLst>
      <p:ext uri="{BB962C8B-B14F-4D97-AF65-F5344CB8AC3E}">
        <p14:creationId xmlns:p14="http://schemas.microsoft.com/office/powerpoint/2010/main" val="9207651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fontAlgn="base"/>
            <a:r>
              <a:rPr lang="sv-SE" sz="1800" dirty="0">
                <a:effectLst/>
                <a:latin typeface="Calibri" panose="020F0502020204030204" pitchFamily="34" charset="0"/>
                <a:ea typeface="Times New Roman" panose="02020603050405020304" pitchFamily="18" charset="0"/>
              </a:rPr>
              <a:t>Tilldela muntligen varje par en bokstav: A eller B. Ge dem ett varsitt rollkort. På rollkortet står olika konflikthanteringsstilar som paren nu ska följa. Paret får nu läsa upp ett scenario om en konflikt och försöka lösa den utifrån sina tilldelade konflikthanteringsstilar. </a:t>
            </a:r>
            <a:endParaRPr lang="sv-SE" sz="1800" dirty="0">
              <a:effectLst/>
              <a:latin typeface="Times New Roman" panose="02020603050405020304" pitchFamily="18" charset="0"/>
              <a:ea typeface="Times New Roman" panose="02020603050405020304" pitchFamily="18" charset="0"/>
            </a:endParaRPr>
          </a:p>
          <a:p>
            <a:pPr algn="l" fontAlgn="base"/>
            <a:r>
              <a:rPr lang="sv-SE" sz="1800" dirty="0">
                <a:effectLst/>
                <a:latin typeface="Calibri" panose="020F0502020204030204" pitchFamily="34" charset="0"/>
                <a:ea typeface="Times New Roman" panose="02020603050405020304" pitchFamily="18" charset="0"/>
              </a:rPr>
              <a:t> </a:t>
            </a:r>
            <a:endParaRPr lang="sv-SE" sz="1800" dirty="0">
              <a:effectLst/>
              <a:latin typeface="Times New Roman" panose="02020603050405020304" pitchFamily="18" charset="0"/>
              <a:ea typeface="Times New Roman" panose="02020603050405020304" pitchFamily="18" charset="0"/>
            </a:endParaRPr>
          </a:p>
          <a:p>
            <a:pPr algn="l" fontAlgn="base"/>
            <a:r>
              <a:rPr lang="sv-SE" sz="1800" dirty="0">
                <a:effectLst/>
                <a:latin typeface="Calibri" panose="020F0502020204030204" pitchFamily="34" charset="0"/>
                <a:ea typeface="Times New Roman" panose="02020603050405020304" pitchFamily="18" charset="0"/>
              </a:rPr>
              <a:t> </a:t>
            </a:r>
            <a:endParaRPr lang="sv-SE" sz="1800" dirty="0">
              <a:effectLst/>
              <a:latin typeface="Times New Roman" panose="02020603050405020304" pitchFamily="18" charset="0"/>
              <a:ea typeface="Times New Roman" panose="02020603050405020304" pitchFamily="18" charset="0"/>
            </a:endParaRPr>
          </a:p>
          <a:p>
            <a:pPr algn="l" fontAlgn="base"/>
            <a:r>
              <a:rPr lang="sv-SE" sz="1800" dirty="0">
                <a:effectLst/>
                <a:latin typeface="Calibri" panose="020F0502020204030204" pitchFamily="34" charset="0"/>
                <a:ea typeface="Times New Roman" panose="02020603050405020304" pitchFamily="18" charset="0"/>
              </a:rPr>
              <a:t>Efter fem minuter avbryts diskussionen och paret får ett nytt rollkort och ska nu försöka lösa konflikten med en ny konflikthanteringsstil. </a:t>
            </a:r>
            <a:endParaRPr lang="sv-SE" sz="1800" dirty="0">
              <a:effectLst/>
              <a:latin typeface="Times New Roman" panose="02020603050405020304" pitchFamily="18" charset="0"/>
              <a:ea typeface="Times New Roman" panose="02020603050405020304" pitchFamily="18" charset="0"/>
            </a:endParaRPr>
          </a:p>
          <a:p>
            <a:pPr algn="l" fontAlgn="base"/>
            <a:r>
              <a:rPr lang="sv-SE" sz="1800" dirty="0">
                <a:effectLst/>
                <a:latin typeface="Calibri" panose="020F0502020204030204" pitchFamily="34" charset="0"/>
                <a:ea typeface="Times New Roman" panose="02020603050405020304" pitchFamily="18" charset="0"/>
              </a:rPr>
              <a:t> </a:t>
            </a:r>
            <a:endParaRPr lang="sv-SE" sz="1800" dirty="0">
              <a:effectLst/>
              <a:latin typeface="Times New Roman" panose="02020603050405020304" pitchFamily="18" charset="0"/>
              <a:ea typeface="Times New Roman" panose="02020603050405020304" pitchFamily="18" charset="0"/>
            </a:endParaRPr>
          </a:p>
          <a:p>
            <a:pPr algn="l" fontAlgn="base"/>
            <a:r>
              <a:rPr lang="sv-SE" sz="1800" dirty="0">
                <a:effectLst/>
                <a:latin typeface="Segoe UI" panose="020B0502040204020203" pitchFamily="34" charset="0"/>
                <a:ea typeface="Times New Roman" panose="02020603050405020304" pitchFamily="18" charset="0"/>
              </a:rPr>
              <a:t> </a:t>
            </a:r>
            <a:endParaRPr lang="sv-SE" sz="1800" dirty="0">
              <a:effectLst/>
              <a:latin typeface="Times New Roman" panose="02020603050405020304" pitchFamily="18" charset="0"/>
              <a:ea typeface="Times New Roman" panose="02020603050405020304" pitchFamily="18" charset="0"/>
            </a:endParaRPr>
          </a:p>
          <a:p>
            <a:pPr algn="l" fontAlgn="base"/>
            <a:r>
              <a:rPr lang="sv-SE" sz="1800" dirty="0">
                <a:effectLst/>
                <a:latin typeface="Calibri" panose="020F0502020204030204" pitchFamily="34" charset="0"/>
                <a:ea typeface="Times New Roman" panose="02020603050405020304" pitchFamily="18" charset="0"/>
              </a:rPr>
              <a:t>Efter ytterligare fem minuter, bryt för gemensam diskussion i helgrupp. </a:t>
            </a:r>
            <a:endParaRPr lang="sv-SE" sz="1800" dirty="0">
              <a:effectLst/>
              <a:latin typeface="Times New Roman" panose="02020603050405020304" pitchFamily="18" charset="0"/>
              <a:ea typeface="Times New Roman" panose="02020603050405020304" pitchFamily="18" charset="0"/>
            </a:endParaRPr>
          </a:p>
          <a:p>
            <a:pPr algn="l" fontAlgn="base"/>
            <a:r>
              <a:rPr lang="sv-SE" sz="1800" dirty="0">
                <a:effectLst/>
                <a:latin typeface="Calibri" panose="020F0502020204030204" pitchFamily="34" charset="0"/>
                <a:ea typeface="Times New Roman" panose="02020603050405020304" pitchFamily="18" charset="0"/>
              </a:rPr>
              <a:t> </a:t>
            </a:r>
            <a:endParaRPr lang="sv-SE" sz="1800" dirty="0">
              <a:effectLst/>
              <a:latin typeface="Times New Roman" panose="02020603050405020304" pitchFamily="18" charset="0"/>
              <a:ea typeface="Times New Roman" panose="02020603050405020304" pitchFamily="18" charset="0"/>
            </a:endParaRPr>
          </a:p>
          <a:p>
            <a:pPr algn="l" fontAlgn="base"/>
            <a:r>
              <a:rPr lang="sv-SE" sz="1800" dirty="0">
                <a:effectLst/>
                <a:latin typeface="Calibri" panose="020F0502020204030204" pitchFamily="34" charset="0"/>
                <a:ea typeface="Times New Roman" panose="02020603050405020304" pitchFamily="18" charset="0"/>
              </a:rPr>
              <a:t> </a:t>
            </a:r>
            <a:endParaRPr lang="sv-SE" sz="1800" dirty="0">
              <a:effectLst/>
              <a:latin typeface="Times New Roman" panose="02020603050405020304" pitchFamily="18" charset="0"/>
              <a:ea typeface="Times New Roman" panose="02020603050405020304" pitchFamily="18" charset="0"/>
            </a:endParaRPr>
          </a:p>
          <a:p>
            <a:pPr algn="l">
              <a:lnSpc>
                <a:spcPct val="106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Hur tycker de olika paren att det gick att lösa konflikten den första gången? Blev det annorlunda när de fick nya rollkort? Varför i sådant fall? Vilka rollkort hade de? Vilka faktorer var avgörande för att lösa konflikten i de fall paren lyckades? Vilka faktorer var avgörande för att konflikten inte löstes?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29</a:t>
            </a:fld>
            <a:endParaRPr lang="sv-SE"/>
          </a:p>
        </p:txBody>
      </p:sp>
    </p:spTree>
    <p:extLst>
      <p:ext uri="{BB962C8B-B14F-4D97-AF65-F5344CB8AC3E}">
        <p14:creationId xmlns:p14="http://schemas.microsoft.com/office/powerpoint/2010/main" val="3680382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Konflikter är en del av mänskliga relationer och därför en del av gruppers vardag, oavsett om det finns en bra gruppdynamik eller inte. Om konflikter hanteras konstruktivt kan de vara en positiv förändringskraft för både individ, grupp och verksamhet. I följande utbildning får ni lära er mer om konflikter och hur de uppstår, olika konflikthanteringstekniker och konkreta tips för att handskas med konflikter på ett konstruktivt vis. Ni kommer också få tips och praktiska verktyg för att förebygga konflikter.</a:t>
            </a: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3</a:t>
            </a:fld>
            <a:endParaRPr lang="sv-SE"/>
          </a:p>
        </p:txBody>
      </p:sp>
    </p:spTree>
    <p:extLst>
      <p:ext uri="{BB962C8B-B14F-4D97-AF65-F5344CB8AC3E}">
        <p14:creationId xmlns:p14="http://schemas.microsoft.com/office/powerpoint/2010/main" val="13819246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ctr">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Dela ut PDF ”Har din förening en problemlösande samarbetskultur?”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6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fontAlgn="base">
              <a:lnSpc>
                <a:spcPct val="106000"/>
              </a:lnSpc>
              <a:spcAft>
                <a:spcPts val="800"/>
              </a:spcAft>
            </a:pPr>
            <a:r>
              <a:rPr lang="sv-SE" sz="1800" dirty="0">
                <a:effectLst/>
                <a:latin typeface="Calibri" panose="020F0502020204030204" pitchFamily="34" charset="0"/>
                <a:ea typeface="Times New Roman" panose="02020603050405020304" pitchFamily="18" charset="0"/>
                <a:cs typeface="Calibri" panose="020F0502020204030204" pitchFamily="34" charset="0"/>
              </a:rPr>
              <a:t>Be deltagarna att göra övningen.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6000"/>
              </a:lnSpc>
              <a:spcAft>
                <a:spcPts val="800"/>
              </a:spcAft>
            </a:pPr>
            <a:r>
              <a:rPr lang="sv-SE" sz="1800" dirty="0">
                <a:effectLst/>
                <a:latin typeface="Calibri" panose="020F0502020204030204" pitchFamily="34" charset="0"/>
                <a:ea typeface="Times New Roman" panose="02020603050405020304" pitchFamily="18"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6000"/>
              </a:lnSpc>
              <a:spcAft>
                <a:spcPts val="800"/>
              </a:spcAft>
            </a:pPr>
            <a:r>
              <a:rPr lang="sv-SE" sz="1800" dirty="0">
                <a:effectLst/>
                <a:latin typeface="Calibri" panose="020F0502020204030204" pitchFamily="34" charset="0"/>
                <a:ea typeface="Times New Roman" panose="02020603050405020304" pitchFamily="18"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6000"/>
              </a:lnSpc>
              <a:spcAft>
                <a:spcPts val="800"/>
              </a:spcAft>
            </a:pPr>
            <a:r>
              <a:rPr lang="sv-SE" sz="1800" dirty="0">
                <a:effectLst/>
                <a:latin typeface="Calibri" panose="020F0502020204030204" pitchFamily="34" charset="0"/>
                <a:ea typeface="Times New Roman" panose="02020603050405020304" pitchFamily="18" charset="0"/>
                <a:cs typeface="Calibri" panose="020F0502020204030204" pitchFamily="34" charset="0"/>
              </a:rPr>
              <a:t>Följ upp svaren i övningen: ”Har din förening en problemlösande samarbetskultur?”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6000"/>
              </a:lnSpc>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cs typeface="Calibri" panose="020F0502020204030204" pitchFamily="34" charset="0"/>
              </a:rPr>
              <a:t>Hur svarade alla i gruppen? Skiljer sig svaren åt? Om ja, på vilket sätt?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6000"/>
              </a:lnSpc>
              <a:spcAft>
                <a:spcPts val="800"/>
              </a:spcAft>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cs typeface="Calibri" panose="020F0502020204030204" pitchFamily="34" charset="0"/>
              </a:rPr>
              <a:t>Hur kan vi förbättra upplevelsen av samarbetskulturen i gruppen? Vilka konkreta åtgärder kan gruppen genomföra för att förbättra den problemlösande samarbetskulturen?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6000"/>
              </a:lnSpc>
              <a:spcAft>
                <a:spcPts val="800"/>
              </a:spcAft>
            </a:pPr>
            <a:r>
              <a:rPr lang="sv-SE" sz="1800" dirty="0">
                <a:effectLst/>
                <a:latin typeface="Calibri" panose="020F0502020204030204" pitchFamily="34" charset="0"/>
                <a:ea typeface="Times New Roman" panose="02020603050405020304" pitchFamily="18"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6000"/>
              </a:lnSpc>
              <a:spcAft>
                <a:spcPts val="800"/>
              </a:spcAft>
            </a:pPr>
            <a:r>
              <a:rPr lang="sv-SE" sz="1800" dirty="0">
                <a:effectLst/>
                <a:latin typeface="Calibri" panose="020F0502020204030204" pitchFamily="34" charset="0"/>
                <a:ea typeface="Times New Roman" panose="02020603050405020304" pitchFamily="18" charset="0"/>
                <a:cs typeface="Calibri" panose="020F0502020204030204" pitchFamily="34" charset="0"/>
              </a:rPr>
              <a:t>Diskutera gruppens syn på konflikthantering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6000"/>
              </a:lnSpc>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cs typeface="Calibri" panose="020F0502020204030204" pitchFamily="34" charset="0"/>
              </a:rPr>
              <a:t>Hur brukar ni göra vid konflikter? Har ni pratat om hur ni ska gå tillväga? Har ni egna strategier för konflikthantering?</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6000"/>
              </a:lnSpc>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cs typeface="Calibri" panose="020F0502020204030204" pitchFamily="34" charset="0"/>
              </a:rPr>
              <a:t>Varför är det nyttigt att kunna hantera konflikter? Är det relevant?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6000"/>
              </a:lnSpc>
              <a:spcAft>
                <a:spcPts val="800"/>
              </a:spcAft>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cs typeface="Calibri" panose="020F0502020204030204" pitchFamily="34" charset="0"/>
              </a:rPr>
              <a:t>Vad tar du med dig som den viktigaste lärdomen vid konflikthantering?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30</a:t>
            </a:fld>
            <a:endParaRPr lang="sv-SE"/>
          </a:p>
        </p:txBody>
      </p:sp>
    </p:spTree>
    <p:extLst>
      <p:ext uri="{BB962C8B-B14F-4D97-AF65-F5344CB8AC3E}">
        <p14:creationId xmlns:p14="http://schemas.microsoft.com/office/powerpoint/2010/main" val="15335002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När vi pratar om konflikthanteringsstilar är det bra att tänka på: </a:t>
            </a:r>
          </a:p>
          <a:p>
            <a:pPr rtl="0" fontAlgn="base"/>
            <a:endParaRPr lang="sv-SE" sz="1200" b="0" i="0" kern="1200" dirty="0">
              <a:solidFill>
                <a:schemeClr val="tx1"/>
              </a:solidFill>
              <a:effectLst/>
              <a:latin typeface="+mn-lt"/>
              <a:ea typeface="+mn-ea"/>
              <a:cs typeface="+mn-cs"/>
            </a:endParaRPr>
          </a:p>
          <a:p>
            <a:pPr marL="171450" indent="-171450" fontAlgn="base">
              <a:buFont typeface="Arial" panose="020B0604020202020204" pitchFamily="34" charset="0"/>
              <a:buChar char="•"/>
            </a:pPr>
            <a:r>
              <a:rPr lang="sv-SE" dirty="0"/>
              <a:t>Olika konflikthanteringsstilar passar olika situationer. Att öva upp sig i och använda sig av de olika stilarna ger dig större handlingsutrymme att anpassa dig efter situationen. </a:t>
            </a:r>
          </a:p>
          <a:p>
            <a:pPr marL="171450" indent="-171450" fontAlgn="base">
              <a:buFont typeface="Arial" panose="020B0604020202020204" pitchFamily="34" charset="0"/>
              <a:buChar char="•"/>
            </a:pPr>
            <a:r>
              <a:rPr lang="sv-SE" dirty="0"/>
              <a:t>Om du har en tendens att alltid välja vissa konflikthanteringsstilar så kan det begränsa dig i ditt liv och dina relationer. </a:t>
            </a:r>
          </a:p>
          <a:p>
            <a:pPr marL="171450" indent="-171450" fontAlgn="base">
              <a:buFont typeface="Arial" panose="020B0604020202020204" pitchFamily="34" charset="0"/>
              <a:buChar char="•"/>
            </a:pPr>
            <a:r>
              <a:rPr lang="sv-SE" dirty="0"/>
              <a:t>Nästa gång du är i en konflikt, stanna upp och tänk efter om det är så här du vill känna, reagera och agera. Du kan reflektera aktivt över, kritiskt granska och viss mån förändra dina tankar, känslor, vanor, automatiska reaktioner och beteenden. Det går att öva upp självinsikt och lära om invanda handlingsimpulser.  </a:t>
            </a:r>
          </a:p>
          <a:p>
            <a:pPr marL="171450" indent="-171450" fontAlgn="base">
              <a:buFont typeface="Arial" panose="020B0604020202020204" pitchFamily="34" charset="0"/>
              <a:buChar char="•"/>
            </a:pPr>
            <a:endParaRPr lang="sv-SE" dirty="0"/>
          </a:p>
          <a:p>
            <a:pPr rtl="0" fontAlgn="base"/>
            <a:endParaRPr lang="sv-SE" sz="1200" b="0" i="0" kern="1200" dirty="0">
              <a:solidFill>
                <a:schemeClr val="tx1"/>
              </a:solidFill>
              <a:effectLst/>
              <a:latin typeface="+mn-lt"/>
              <a:ea typeface="+mn-ea"/>
              <a:cs typeface="+mn-cs"/>
            </a:endParaRPr>
          </a:p>
          <a:p>
            <a:pPr rtl="0" fontAlgn="base"/>
            <a:endParaRPr lang="sv-SE" sz="1200" b="0" i="0" kern="1200" dirty="0">
              <a:solidFill>
                <a:schemeClr val="tx1"/>
              </a:solidFill>
              <a:effectLst/>
              <a:latin typeface="+mn-lt"/>
              <a:ea typeface="+mn-ea"/>
              <a:cs typeface="+mn-cs"/>
            </a:endParaRPr>
          </a:p>
          <a:p>
            <a:pPr rtl="0" fontAlgn="base"/>
            <a:endParaRPr lang="sv-SE" sz="1200" b="0" i="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31</a:t>
            </a:fld>
            <a:endParaRPr lang="sv-SE"/>
          </a:p>
        </p:txBody>
      </p:sp>
    </p:spTree>
    <p:extLst>
      <p:ext uri="{BB962C8B-B14F-4D97-AF65-F5344CB8AC3E}">
        <p14:creationId xmlns:p14="http://schemas.microsoft.com/office/powerpoint/2010/main" val="36330155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kern="1200" dirty="0">
                <a:solidFill>
                  <a:schemeClr val="tx1"/>
                </a:solidFill>
                <a:effectLst/>
                <a:latin typeface="+mn-lt"/>
                <a:ea typeface="+mn-ea"/>
                <a:cs typeface="+mn-cs"/>
              </a:rPr>
              <a:t>Även om konflikter kan vara konstruktiva är det inget som ska uppmuntras i sig. Konflikter uppstår i de flesta grupper men går att förebygga med ett bra arbetsklimat. Följande faktorer förebygger konflikt: </a:t>
            </a:r>
          </a:p>
          <a:p>
            <a:endParaRPr lang="sv-SE" sz="1200" b="0" i="0" kern="1200" dirty="0">
              <a:solidFill>
                <a:schemeClr val="tx1"/>
              </a:solidFill>
              <a:effectLst/>
              <a:latin typeface="+mn-lt"/>
              <a:ea typeface="+mn-ea"/>
              <a:cs typeface="+mn-cs"/>
            </a:endParaRPr>
          </a:p>
          <a:p>
            <a:pPr marL="171450" indent="-171450" rtl="0" fontAlgn="base">
              <a:buFont typeface="Arial" panose="020B0604020202020204" pitchFamily="34" charset="0"/>
              <a:buChar char="•"/>
            </a:pPr>
            <a:r>
              <a:rPr lang="sv-SE" sz="1200" b="0" i="0" kern="1200" dirty="0">
                <a:solidFill>
                  <a:schemeClr val="tx1"/>
                </a:solidFill>
                <a:effectLst/>
                <a:latin typeface="+mn-lt"/>
                <a:ea typeface="+mn-ea"/>
                <a:cs typeface="+mn-cs"/>
              </a:rPr>
              <a:t>Goda relationer där vi känner empati och respekt för varandra. Relationer utvecklas när vi lär känna varandra. Underskatta inte fikastunder och sociala aktiviteter med de andra i gruppen eller i föreningen. </a:t>
            </a:r>
          </a:p>
          <a:p>
            <a:pPr marL="171450" indent="-171450" rtl="0" fontAlgn="base">
              <a:buFont typeface="Arial" panose="020B0604020202020204" pitchFamily="34" charset="0"/>
              <a:buChar char="•"/>
            </a:pPr>
            <a:r>
              <a:rPr lang="sv-SE" sz="1200" b="0" i="0" kern="1200" dirty="0">
                <a:solidFill>
                  <a:schemeClr val="tx1"/>
                </a:solidFill>
                <a:effectLst/>
                <a:latin typeface="+mn-lt"/>
                <a:ea typeface="+mn-ea"/>
                <a:cs typeface="+mn-cs"/>
              </a:rPr>
              <a:t>Öppen kommunikation – etablerade och tydliga ramar för kommunikation. Det kan exempelvis definieras genom gemensamt skrivna mötesregler. Se till att det finns ett forum för dialog för att hantera spänningar och begynnande konflikter i ett tidigt skede, det kan exempelvis ske i form av regelbundna talrundor i samband med styrelsemöten. </a:t>
            </a:r>
          </a:p>
          <a:p>
            <a:pPr marL="171450" indent="-171450" rtl="0" fontAlgn="base">
              <a:buFont typeface="Arial" panose="020B0604020202020204" pitchFamily="34" charset="0"/>
              <a:buChar char="•"/>
            </a:pPr>
            <a:r>
              <a:rPr lang="sv-SE" sz="1200" b="0" i="0" kern="1200" dirty="0">
                <a:solidFill>
                  <a:schemeClr val="tx1"/>
                </a:solidFill>
                <a:effectLst/>
                <a:latin typeface="+mn-lt"/>
                <a:ea typeface="+mn-ea"/>
                <a:cs typeface="+mn-cs"/>
              </a:rPr>
              <a:t>Lyssna med målet att försöka förstå varandra. </a:t>
            </a:r>
          </a:p>
          <a:p>
            <a:pPr marL="171450" indent="-171450" rtl="0" fontAlgn="base">
              <a:buFont typeface="Arial" panose="020B0604020202020204" pitchFamily="34" charset="0"/>
              <a:buChar char="•"/>
            </a:pPr>
            <a:r>
              <a:rPr lang="sv-SE" sz="1200" b="0" i="0" kern="1200" dirty="0">
                <a:solidFill>
                  <a:schemeClr val="tx1"/>
                </a:solidFill>
                <a:effectLst/>
                <a:latin typeface="+mn-lt"/>
                <a:ea typeface="+mn-ea"/>
                <a:cs typeface="+mn-cs"/>
              </a:rPr>
              <a:t>Tydliga och gemensamma mål minskar konkurrens inom gruppen</a:t>
            </a:r>
            <a:r>
              <a:rPr lang="sv-SE" sz="1200" b="0" i="0" kern="1200">
                <a:solidFill>
                  <a:schemeClr val="tx1"/>
                </a:solidFill>
                <a:effectLst/>
                <a:latin typeface="+mn-lt"/>
                <a:ea typeface="+mn-ea"/>
                <a:cs typeface="+mn-cs"/>
              </a:rPr>
              <a:t>. Är </a:t>
            </a:r>
            <a:r>
              <a:rPr lang="sv-SE" sz="1200" b="0" i="0" kern="1200" dirty="0">
                <a:solidFill>
                  <a:schemeClr val="tx1"/>
                </a:solidFill>
                <a:effectLst/>
                <a:latin typeface="+mn-lt"/>
                <a:ea typeface="+mn-ea"/>
                <a:cs typeface="+mn-cs"/>
              </a:rPr>
              <a:t>alla i gruppen överens om vad uppdraget och målen är och vägen dit? Påminn gruppen regelbundet om målen och uppdraget. Fira genomförda mål och projekt, detta skapar samhörighet i gruppen.  </a:t>
            </a:r>
          </a:p>
          <a:p>
            <a:pPr marL="171450" indent="-171450" rtl="0" fontAlgn="base">
              <a:buFont typeface="Arial" panose="020B0604020202020204" pitchFamily="34" charset="0"/>
              <a:buChar char="•"/>
            </a:pPr>
            <a:r>
              <a:rPr lang="sv-SE" sz="1200" b="0" i="0" kern="1200" dirty="0">
                <a:solidFill>
                  <a:schemeClr val="tx1"/>
                </a:solidFill>
                <a:effectLst/>
                <a:latin typeface="+mn-lt"/>
                <a:ea typeface="+mn-ea"/>
                <a:cs typeface="+mn-cs"/>
              </a:rPr>
              <a:t>Definiera roller, regler och förväntningar inom gruppen.  </a:t>
            </a: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32</a:t>
            </a:fld>
            <a:endParaRPr lang="sv-SE"/>
          </a:p>
        </p:txBody>
      </p:sp>
    </p:spTree>
    <p:extLst>
      <p:ext uri="{BB962C8B-B14F-4D97-AF65-F5344CB8AC3E}">
        <p14:creationId xmlns:p14="http://schemas.microsoft.com/office/powerpoint/2010/main" val="28222950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ctr">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Dela ut PDF ”Checklista: praktiska uppgifter som förebygger konflikt”</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Motverka vanliga typer av konflikter genom att genomföra följande uppgifter. Ni kan återvända till checklistan vid andra tillfällen men ett tips är att bestämma när ni ska prata om respektive punkt för att se till att det blir av. Det är ett viktigt steg för att förbättra arbetsklimatet i gruppen och för att skapa grunden för en välfungerande grupp att trivas i. Dokumentera allt i skrift och förvara på en plats som alla kommer åt.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Om det finns tid kvar i utbildningen kan gruppen börja svara på frågorna tillsammans.</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043FAC55-9B39-4FFC-941C-45E05677DBBA}" type="slidenum">
              <a:rPr lang="sv-SE" smtClean="0"/>
              <a:t>33</a:t>
            </a:fld>
            <a:endParaRPr lang="sv-SE"/>
          </a:p>
        </p:txBody>
      </p:sp>
    </p:spTree>
    <p:extLst>
      <p:ext uri="{BB962C8B-B14F-4D97-AF65-F5344CB8AC3E}">
        <p14:creationId xmlns:p14="http://schemas.microsoft.com/office/powerpoint/2010/main" val="4300179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är klara med </a:t>
            </a:r>
            <a:r>
              <a:rPr lang="sv-SE"/>
              <a:t>dagens workshop. </a:t>
            </a:r>
            <a:r>
              <a:rPr lang="sv-SE" dirty="0"/>
              <a:t>Tack för idag!</a:t>
            </a:r>
          </a:p>
        </p:txBody>
      </p:sp>
      <p:sp>
        <p:nvSpPr>
          <p:cNvPr id="4" name="Platshållare för bildnummer 3"/>
          <p:cNvSpPr>
            <a:spLocks noGrp="1"/>
          </p:cNvSpPr>
          <p:nvPr>
            <p:ph type="sldNum" sz="quarter" idx="10"/>
          </p:nvPr>
        </p:nvSpPr>
        <p:spPr/>
        <p:txBody>
          <a:bodyPr/>
          <a:lstStyle/>
          <a:p>
            <a:fld id="{043FAC55-9B39-4FFC-941C-45E05677DBBA}" type="slidenum">
              <a:rPr lang="sv-SE" smtClean="0"/>
              <a:t>34</a:t>
            </a:fld>
            <a:endParaRPr lang="sv-SE"/>
          </a:p>
        </p:txBody>
      </p:sp>
    </p:spTree>
    <p:extLst>
      <p:ext uri="{BB962C8B-B14F-4D97-AF65-F5344CB8AC3E}">
        <p14:creationId xmlns:p14="http://schemas.microsoft.com/office/powerpoint/2010/main" val="137679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Ordets betydelse är ”sammanstötning” och ”krock”. Konflikter uppstår när en eller flera parter vill ha något som den andra parten är ovillig att ge eller göra. Denna blockering av önskemål och behov skapar frustration, vilket leder till att minst en av parterna försöker påverka den andra för att nå sina egna mål. Samtidigt som parterna sällan är villiga att lyssna på varandras upplevelser eller åsikter. </a:t>
            </a:r>
          </a:p>
          <a:p>
            <a:pPr rtl="0" fontAlgn="base"/>
            <a:endParaRPr lang="sv-SE" sz="1200" b="0" i="0" kern="1200" dirty="0">
              <a:solidFill>
                <a:schemeClr val="tx1"/>
              </a:solidFill>
              <a:effectLst/>
              <a:latin typeface="+mn-lt"/>
              <a:ea typeface="+mn-ea"/>
              <a:cs typeface="+mn-cs"/>
            </a:endParaRPr>
          </a:p>
          <a:p>
            <a:pPr rtl="0" fontAlgn="base"/>
            <a:endParaRPr lang="sv-SE" sz="1200" b="0" i="0" kern="1200" dirty="0">
              <a:solidFill>
                <a:schemeClr val="tx1"/>
              </a:solidFill>
              <a:effectLst/>
              <a:latin typeface="+mn-lt"/>
              <a:ea typeface="+mn-ea"/>
              <a:cs typeface="+mn-cs"/>
            </a:endParaRPr>
          </a:p>
          <a:p>
            <a:pPr rtl="0" fontAlgn="base"/>
            <a:endParaRPr lang="sv-SE" sz="1200" b="0" i="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4</a:t>
            </a:fld>
            <a:endParaRPr lang="sv-SE"/>
          </a:p>
        </p:txBody>
      </p:sp>
    </p:spTree>
    <p:extLst>
      <p:ext uri="{BB962C8B-B14F-4D97-AF65-F5344CB8AC3E}">
        <p14:creationId xmlns:p14="http://schemas.microsoft.com/office/powerpoint/2010/main" val="182431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Konflikter …</a:t>
            </a:r>
          </a:p>
          <a:p>
            <a:pPr rtl="0" fontAlgn="base"/>
            <a:endParaRPr lang="sv-SE" sz="1200" b="0" i="0" kern="1200" dirty="0">
              <a:solidFill>
                <a:schemeClr val="tx1"/>
              </a:solidFill>
              <a:effectLst/>
              <a:latin typeface="+mn-lt"/>
              <a:ea typeface="+mn-ea"/>
              <a:cs typeface="+mn-cs"/>
            </a:endParaRPr>
          </a:p>
          <a:p>
            <a:pPr lvl="0" fontAlgn="base"/>
            <a:r>
              <a:rPr lang="sv-SE" dirty="0"/>
              <a:t>Kan vara en krock av åsikter, intressen, värderingar, mål, behov, rutiner och personligheter.</a:t>
            </a:r>
          </a:p>
          <a:p>
            <a:pPr lvl="0" fontAlgn="base"/>
            <a:r>
              <a:rPr lang="sv-SE" dirty="0"/>
              <a:t>Kan vara långvariga och korta, verbala och fysiska. </a:t>
            </a:r>
          </a:p>
          <a:p>
            <a:pPr lvl="0" fontAlgn="base"/>
            <a:r>
              <a:rPr lang="sv-SE" dirty="0"/>
              <a:t>Kan vara mellan grupper, inom grupper eller mellan individer.</a:t>
            </a:r>
          </a:p>
          <a:p>
            <a:endParaRPr lang="sv-SE" dirty="0"/>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5</a:t>
            </a:fld>
            <a:endParaRPr lang="sv-SE"/>
          </a:p>
        </p:txBody>
      </p:sp>
    </p:spTree>
    <p:extLst>
      <p:ext uri="{BB962C8B-B14F-4D97-AF65-F5344CB8AC3E}">
        <p14:creationId xmlns:p14="http://schemas.microsoft.com/office/powerpoint/2010/main" val="4152604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fontAlgn="base"/>
            <a:r>
              <a:rPr lang="sv-SE" dirty="0"/>
              <a:t>Konflikter kan vara </a:t>
            </a:r>
            <a:r>
              <a:rPr lang="sv-SE" b="1" dirty="0"/>
              <a:t>destruktiva</a:t>
            </a:r>
            <a:r>
              <a:rPr lang="sv-SE" dirty="0"/>
              <a:t> och påverkar både människor och verksamhet negativt när de trappas upp under en lång period och inte hanteras. Då ökar fysisk och psykisk ohälsa samtidigt som samarbetet försämras, intriger växer fram, engagemanget för gruppens gemensamma mål minskar samt att effektiviteten och kvalitén blir sämre i verksamheten.  </a:t>
            </a:r>
          </a:p>
          <a:p>
            <a:pPr lvl="0" fontAlgn="base"/>
            <a:endParaRPr lang="sv-SE" dirty="0"/>
          </a:p>
          <a:p>
            <a:pPr lvl="0" fontAlgn="base"/>
            <a:endParaRPr lang="sv-SE" dirty="0"/>
          </a:p>
          <a:p>
            <a:pPr lvl="0" fontAlgn="base"/>
            <a:r>
              <a:rPr lang="sv-SE" dirty="0"/>
              <a:t>Konflikter kan vara </a:t>
            </a:r>
            <a:r>
              <a:rPr lang="sv-SE" b="1" dirty="0"/>
              <a:t>konstruktiva</a:t>
            </a:r>
            <a:r>
              <a:rPr lang="sv-SE" dirty="0"/>
              <a:t> och positiva för gruppen när de hanteras väl. Konstruktiv konflikthantering kan förebygga stress och psykisk ohälsa, samt stärka och utveckla relationer och arbetssätt genom lärande, nya idéer och insikter. </a:t>
            </a:r>
          </a:p>
          <a:p>
            <a:pPr lvl="0" fontAlgn="base"/>
            <a:endParaRPr lang="sv-SE" dirty="0"/>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6</a:t>
            </a:fld>
            <a:endParaRPr lang="sv-SE"/>
          </a:p>
        </p:txBody>
      </p:sp>
    </p:spTree>
    <p:extLst>
      <p:ext uri="{BB962C8B-B14F-4D97-AF65-F5344CB8AC3E}">
        <p14:creationId xmlns:p14="http://schemas.microsoft.com/office/powerpoint/2010/main" val="2808314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fontAlgn="base"/>
            <a:r>
              <a:rPr lang="sv-SE" i="1" dirty="0"/>
              <a:t>”Konflikter är alltid sådana situationer där människor vill ändra på någonting och det finns många gånger en potential i det (…) som kan leda till många bra saker.” </a:t>
            </a:r>
            <a:r>
              <a:rPr lang="sv-SE" dirty="0"/>
              <a:t>(Källa: Thomas Jordan, forskare i konflikthantering.)  </a:t>
            </a:r>
          </a:p>
          <a:p>
            <a:pPr lvl="0" fontAlgn="base"/>
            <a:endParaRPr lang="sv-SE" dirty="0"/>
          </a:p>
          <a:p>
            <a:pPr lvl="0" fontAlgn="base"/>
            <a:r>
              <a:rPr lang="sv-SE" dirty="0"/>
              <a:t>Frånvaron av konflikter kan vara ett tecken på en alltför dominerande ledare, ett stort grupptryck där alla ska tänka och göra likadant eller ett arbete med alltför rutinmässiga arbetsuppgifter. </a:t>
            </a:r>
          </a:p>
          <a:p>
            <a:pPr lvl="0" fontAlgn="base"/>
            <a:endParaRPr lang="sv-SE" dirty="0"/>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7</a:t>
            </a:fld>
            <a:endParaRPr lang="sv-SE"/>
          </a:p>
        </p:txBody>
      </p:sp>
    </p:spTree>
    <p:extLst>
      <p:ext uri="{BB962C8B-B14F-4D97-AF65-F5344CB8AC3E}">
        <p14:creationId xmlns:p14="http://schemas.microsoft.com/office/powerpoint/2010/main" val="1388165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Det finns olika mänskliga behov som leder till frustration när de blockeras och inte uppfylls i en grupp: </a:t>
            </a:r>
          </a:p>
          <a:p>
            <a:pPr rtl="0" fontAlgn="base"/>
            <a:endParaRPr lang="sv-SE" sz="1200" b="0" i="0" kern="1200" dirty="0">
              <a:solidFill>
                <a:schemeClr val="tx1"/>
              </a:solidFill>
              <a:effectLst/>
              <a:latin typeface="+mn-lt"/>
              <a:ea typeface="+mn-ea"/>
              <a:cs typeface="+mn-cs"/>
            </a:endParaRPr>
          </a:p>
          <a:p>
            <a:pPr rtl="0" fontAlgn="base"/>
            <a:r>
              <a:rPr lang="sv-SE" sz="1200" b="0" i="0" kern="1200" dirty="0">
                <a:solidFill>
                  <a:schemeClr val="tx1"/>
                </a:solidFill>
                <a:effectLst/>
                <a:latin typeface="+mn-lt"/>
                <a:ea typeface="+mn-ea"/>
                <a:cs typeface="+mn-cs"/>
              </a:rPr>
              <a:t>Rättvisa: Är situationen rättvis? </a:t>
            </a:r>
          </a:p>
          <a:p>
            <a:pPr rtl="0" fontAlgn="base"/>
            <a:r>
              <a:rPr lang="sv-SE" sz="1200" b="0" i="0" kern="1200" dirty="0">
                <a:solidFill>
                  <a:schemeClr val="tx1"/>
                </a:solidFill>
                <a:effectLst/>
                <a:latin typeface="+mn-lt"/>
                <a:ea typeface="+mn-ea"/>
                <a:cs typeface="+mn-cs"/>
              </a:rPr>
              <a:t>Respekt: Känner jag mig respekterad? </a:t>
            </a:r>
          </a:p>
          <a:p>
            <a:pPr rtl="0" fontAlgn="base"/>
            <a:r>
              <a:rPr lang="sv-SE" sz="1200" b="0" i="0" kern="1200" dirty="0">
                <a:solidFill>
                  <a:schemeClr val="tx1"/>
                </a:solidFill>
                <a:effectLst/>
                <a:latin typeface="+mn-lt"/>
                <a:ea typeface="+mn-ea"/>
                <a:cs typeface="+mn-cs"/>
              </a:rPr>
              <a:t>Förtroende: Känner jag förtroende till mina gruppmedlemmar och till uppgiften? </a:t>
            </a:r>
          </a:p>
          <a:p>
            <a:pPr rtl="0" fontAlgn="base"/>
            <a:r>
              <a:rPr lang="sv-SE" sz="1200" b="0" i="0" kern="1200" dirty="0">
                <a:solidFill>
                  <a:schemeClr val="tx1"/>
                </a:solidFill>
                <a:effectLst/>
                <a:latin typeface="+mn-lt"/>
                <a:ea typeface="+mn-ea"/>
                <a:cs typeface="+mn-cs"/>
              </a:rPr>
              <a:t>Bekräftelse: Duger min insats? </a:t>
            </a:r>
          </a:p>
          <a:p>
            <a:pPr rtl="0" fontAlgn="base"/>
            <a:r>
              <a:rPr lang="sv-SE" sz="1200" b="0" i="0" kern="1200" dirty="0">
                <a:solidFill>
                  <a:schemeClr val="tx1"/>
                </a:solidFill>
                <a:effectLst/>
                <a:latin typeface="+mn-lt"/>
                <a:ea typeface="+mn-ea"/>
                <a:cs typeface="+mn-cs"/>
              </a:rPr>
              <a:t>Begriplighet: Vad är det jag förväntas göra? </a:t>
            </a:r>
          </a:p>
          <a:p>
            <a:pPr rtl="0" fontAlgn="base"/>
            <a:r>
              <a:rPr lang="sv-SE" sz="1200" b="0" i="0" kern="1200" dirty="0">
                <a:solidFill>
                  <a:schemeClr val="tx1"/>
                </a:solidFill>
                <a:effectLst/>
                <a:latin typeface="+mn-lt"/>
                <a:ea typeface="+mn-ea"/>
                <a:cs typeface="+mn-cs"/>
              </a:rPr>
              <a:t>Stimulans: Utvecklas jag i mina uppgifter, tycker jag att det är intressant och roligt?  </a:t>
            </a:r>
          </a:p>
          <a:p>
            <a:pPr rtl="0" fontAlgn="base"/>
            <a:r>
              <a:rPr lang="sv-SE" sz="1200" b="0" i="0" kern="1200" dirty="0">
                <a:solidFill>
                  <a:schemeClr val="tx1"/>
                </a:solidFill>
                <a:effectLst/>
                <a:latin typeface="+mn-lt"/>
                <a:ea typeface="+mn-ea"/>
                <a:cs typeface="+mn-cs"/>
              </a:rPr>
              <a:t>Autonomi: Får jag frihet att påverka och styra? </a:t>
            </a:r>
          </a:p>
          <a:p>
            <a:pPr rtl="0" fontAlgn="base"/>
            <a:r>
              <a:rPr lang="sv-SE" sz="1200" b="0" i="0" kern="1200" dirty="0">
                <a:solidFill>
                  <a:schemeClr val="tx1"/>
                </a:solidFill>
                <a:effectLst/>
                <a:latin typeface="+mn-lt"/>
                <a:ea typeface="+mn-ea"/>
                <a:cs typeface="+mn-cs"/>
              </a:rPr>
              <a:t>Samhörighet: Känner jag samhörighet med de andra i gruppen? </a:t>
            </a:r>
          </a:p>
          <a:p>
            <a:pPr rtl="0" fontAlgn="base"/>
            <a:r>
              <a:rPr lang="sv-SE" sz="1200" b="0" i="0" kern="1200" dirty="0">
                <a:solidFill>
                  <a:schemeClr val="tx1"/>
                </a:solidFill>
                <a:effectLst/>
                <a:latin typeface="+mn-lt"/>
                <a:ea typeface="+mn-ea"/>
                <a:cs typeface="+mn-cs"/>
              </a:rPr>
              <a:t>Rimlig arbetsbörda: Är arbetssituationen hållbar? </a:t>
            </a:r>
          </a:p>
          <a:p>
            <a:endParaRPr lang="sv-SE" dirty="0"/>
          </a:p>
          <a:p>
            <a:pPr rtl="0" fontAlgn="base"/>
            <a:r>
              <a:rPr lang="sv-SE" dirty="0"/>
              <a:t>Fråga till gruppen: </a:t>
            </a:r>
            <a:r>
              <a:rPr lang="sv-SE" sz="1200" b="0" i="0" kern="1200" dirty="0">
                <a:solidFill>
                  <a:schemeClr val="tx1"/>
                </a:solidFill>
                <a:effectLst/>
                <a:latin typeface="+mn-lt"/>
                <a:ea typeface="+mn-ea"/>
                <a:cs typeface="+mn-cs"/>
              </a:rPr>
              <a:t>Känner ni igen er?  </a:t>
            </a:r>
          </a:p>
          <a:p>
            <a:pPr rtl="0" fontAlgn="base"/>
            <a:r>
              <a:rPr lang="sv-SE" sz="1200" b="0" i="0" kern="1200" dirty="0">
                <a:solidFill>
                  <a:schemeClr val="tx1"/>
                </a:solidFill>
                <a:effectLst/>
                <a:latin typeface="+mn-lt"/>
                <a:ea typeface="+mn-ea"/>
                <a:cs typeface="+mn-cs"/>
              </a:rPr>
              <a:t>Ni kan fundera om ni har egen erfarenhet av att ha känt frustration i någon av nämnda exempel?  </a:t>
            </a:r>
          </a:p>
          <a:p>
            <a:r>
              <a:rPr lang="sv-SE" dirty="0"/>
              <a:t>Låt gruppen fundera någon minut. </a:t>
            </a:r>
          </a:p>
          <a:p>
            <a:endParaRPr lang="sv-SE" dirty="0"/>
          </a:p>
          <a:p>
            <a:r>
              <a:rPr lang="sv-SE" dirty="0"/>
              <a:t>Nästa </a:t>
            </a:r>
            <a:r>
              <a:rPr lang="sv-SE" dirty="0" err="1"/>
              <a:t>slide</a:t>
            </a:r>
            <a:r>
              <a:rPr lang="sv-SE" dirty="0"/>
              <a:t>!</a:t>
            </a:r>
          </a:p>
        </p:txBody>
      </p:sp>
      <p:sp>
        <p:nvSpPr>
          <p:cNvPr id="4" name="Platshållare för bildnummer 3"/>
          <p:cNvSpPr>
            <a:spLocks noGrp="1"/>
          </p:cNvSpPr>
          <p:nvPr>
            <p:ph type="sldNum" sz="quarter" idx="5"/>
          </p:nvPr>
        </p:nvSpPr>
        <p:spPr/>
        <p:txBody>
          <a:bodyPr/>
          <a:lstStyle/>
          <a:p>
            <a:fld id="{043FAC55-9B39-4FFC-941C-45E05677DBBA}" type="slidenum">
              <a:rPr lang="sv-SE" smtClean="0"/>
              <a:t>8</a:t>
            </a:fld>
            <a:endParaRPr lang="sv-SE"/>
          </a:p>
        </p:txBody>
      </p:sp>
    </p:spTree>
    <p:extLst>
      <p:ext uri="{BB962C8B-B14F-4D97-AF65-F5344CB8AC3E}">
        <p14:creationId xmlns:p14="http://schemas.microsoft.com/office/powerpoint/2010/main" val="3929884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fontAlgn="base"/>
            <a:r>
              <a:rPr lang="sv-SE" sz="1200" b="0" i="0" kern="1200" dirty="0">
                <a:solidFill>
                  <a:schemeClr val="tx1"/>
                </a:solidFill>
                <a:effectLst/>
                <a:latin typeface="+mn-lt"/>
                <a:ea typeface="+mn-ea"/>
                <a:cs typeface="+mn-cs"/>
              </a:rPr>
              <a:t>Det finns olika typer av konflikter, och vi kan kategorisera de vanliga typer av konflikter enligt följande: </a:t>
            </a:r>
          </a:p>
          <a:p>
            <a:pPr rtl="0" fontAlgn="base"/>
            <a:endParaRPr lang="sv-SE" sz="1200" b="1" i="0" kern="1200" dirty="0">
              <a:solidFill>
                <a:schemeClr val="tx1"/>
              </a:solidFill>
              <a:effectLst/>
              <a:latin typeface="+mn-lt"/>
              <a:ea typeface="+mn-ea"/>
              <a:cs typeface="+mn-cs"/>
            </a:endParaRPr>
          </a:p>
          <a:p>
            <a:pPr rtl="0" fontAlgn="base"/>
            <a:r>
              <a:rPr lang="sv-SE" sz="1200" b="1" i="0" kern="1200" dirty="0">
                <a:solidFill>
                  <a:schemeClr val="tx1"/>
                </a:solidFill>
                <a:effectLst/>
                <a:latin typeface="+mn-lt"/>
                <a:ea typeface="+mn-ea"/>
                <a:cs typeface="+mn-cs"/>
              </a:rPr>
              <a:t>Fördelningskonflikter: Hur ska tid och resurser fördelas inom gruppen?</a:t>
            </a:r>
            <a:r>
              <a:rPr lang="sv-SE" sz="1200" b="0"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I en fördelningskonflikt är parterna oense om hur uppgifter ska fördelas och hur lång tid de exempelvis får ta.  </a:t>
            </a:r>
          </a:p>
          <a:p>
            <a:pPr rtl="0" fontAlgn="base"/>
            <a:r>
              <a:rPr lang="sv-SE" sz="1200" b="1" i="0" kern="1200" dirty="0">
                <a:solidFill>
                  <a:schemeClr val="tx1"/>
                </a:solidFill>
                <a:effectLst/>
                <a:latin typeface="+mn-lt"/>
                <a:ea typeface="+mn-ea"/>
                <a:cs typeface="+mn-cs"/>
              </a:rPr>
              <a:t>Positionskonflikt: Hur ska roller och ansvar fördelas? Vem ska få en bättre eller en sämre roll eller uppgift? Vems ord väger tyngst?</a:t>
            </a:r>
            <a:r>
              <a:rPr lang="sv-SE" sz="1200" b="0"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I rollkonflikter kan bara en part få, eller måste ta, rollen och ansvaret.  </a:t>
            </a:r>
          </a:p>
          <a:p>
            <a:pPr rtl="0" fontAlgn="base"/>
            <a:r>
              <a:rPr lang="sv-SE" sz="1200" b="1" i="0" kern="1200" dirty="0">
                <a:solidFill>
                  <a:schemeClr val="tx1"/>
                </a:solidFill>
                <a:effectLst/>
                <a:latin typeface="+mn-lt"/>
                <a:ea typeface="+mn-ea"/>
                <a:cs typeface="+mn-cs"/>
              </a:rPr>
              <a:t>Strukturkonflikter: Vilka rutiner, regelverk och prioriteringsordning gäller?  </a:t>
            </a:r>
            <a:r>
              <a:rPr lang="sv-SE" sz="1200" b="0"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I strukturkonflikter är parterna oense över ordningen i föreningen eller i verksamheten. Det kan exempelvis handla om organisationsstruktur, delegationsordning, befogenheter, beslutsprocesser, mål och metoder.  </a:t>
            </a:r>
          </a:p>
          <a:p>
            <a:pPr rtl="0" fontAlgn="base"/>
            <a:r>
              <a:rPr lang="sv-SE" sz="1200" b="1" i="0" kern="1200" dirty="0">
                <a:solidFill>
                  <a:schemeClr val="tx1"/>
                </a:solidFill>
                <a:effectLst/>
                <a:latin typeface="+mn-lt"/>
                <a:ea typeface="+mn-ea"/>
                <a:cs typeface="+mn-cs"/>
              </a:rPr>
              <a:t>Beteendekonflikter: Hur ska vårt bemötande vara? Vilka kommunikationsstilar och sätt att engagera sig anses vara bra?</a:t>
            </a:r>
            <a:r>
              <a:rPr lang="sv-SE" sz="1200" b="0"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Beteendekonflikter handlar om gruppens egna normer. Vilket sätt att bete sig är acceptabelt och vilka är inte det, både i förhållande till arbetsuppgifter, deltagarna i gruppen och till andra utanför föreningen. Exempelvis kan det handla om hur mycket ansvar en person tar för arbetsuppgifterna, arbetstakten och bemötandet av andra.  </a:t>
            </a:r>
          </a:p>
          <a:p>
            <a:pPr rtl="0" fontAlgn="base"/>
            <a:r>
              <a:rPr lang="sv-SE" sz="1200" b="1" i="0" kern="1200" dirty="0">
                <a:solidFill>
                  <a:schemeClr val="tx1"/>
                </a:solidFill>
                <a:effectLst/>
                <a:latin typeface="+mn-lt"/>
                <a:ea typeface="+mn-ea"/>
                <a:cs typeface="+mn-cs"/>
              </a:rPr>
              <a:t>Värderingskonflikter: Vad är viktigt för föreningsmedlemmarna? Vad är rätt eller fel, vad som fungerar eller inte? </a:t>
            </a:r>
            <a:r>
              <a:rPr lang="sv-SE" sz="1200" b="0" i="0" kern="1200" dirty="0">
                <a:solidFill>
                  <a:schemeClr val="tx1"/>
                </a:solidFill>
                <a:effectLst/>
                <a:latin typeface="+mn-lt"/>
                <a:ea typeface="+mn-ea"/>
                <a:cs typeface="+mn-cs"/>
              </a:rPr>
              <a:t>I värderingskonflikter är parterna oense om vilket synsätt som ska vara vägledande i föreningen. Medlemmar kan uppleva att de inte får göra det som de upplever som kärnan, det som är stimulerande eller roligt, i deras engagemang på grund av tidspress eller resursbrister.  </a:t>
            </a:r>
          </a:p>
          <a:p>
            <a:pPr rtl="0" fontAlgn="base"/>
            <a:endParaRPr lang="sv-SE" sz="1200" b="0" i="0" kern="1200" dirty="0">
              <a:solidFill>
                <a:schemeClr val="tx1"/>
              </a:solidFill>
              <a:effectLst/>
              <a:latin typeface="+mn-lt"/>
              <a:ea typeface="+mn-ea"/>
              <a:cs typeface="+mn-cs"/>
            </a:endParaRPr>
          </a:p>
          <a:p>
            <a:pPr rtl="0" fontAlgn="base"/>
            <a:r>
              <a:rPr lang="sv-SE" sz="1200" b="1" i="0" kern="1200" dirty="0">
                <a:solidFill>
                  <a:schemeClr val="tx1"/>
                </a:solidFill>
                <a:effectLst/>
                <a:latin typeface="+mn-lt"/>
                <a:ea typeface="+mn-ea"/>
                <a:cs typeface="+mn-cs"/>
              </a:rPr>
              <a:t>Uppmaning till gruppen:</a:t>
            </a:r>
            <a:r>
              <a:rPr lang="sv-SE" sz="1200" b="0" i="0" kern="1200" dirty="0">
                <a:solidFill>
                  <a:schemeClr val="tx1"/>
                </a:solidFill>
                <a:effectLst/>
                <a:latin typeface="+mn-lt"/>
                <a:ea typeface="+mn-ea"/>
                <a:cs typeface="+mn-cs"/>
              </a:rPr>
              <a:t> </a:t>
            </a:r>
          </a:p>
          <a:p>
            <a:pPr rtl="0" fontAlgn="base"/>
            <a:r>
              <a:rPr lang="sv-SE" sz="1200" b="0" i="0" kern="1200" dirty="0">
                <a:solidFill>
                  <a:schemeClr val="tx1"/>
                </a:solidFill>
                <a:effectLst/>
                <a:latin typeface="+mn-lt"/>
                <a:ea typeface="+mn-ea"/>
                <a:cs typeface="+mn-cs"/>
              </a:rPr>
              <a:t>Ni kan återigen fundera för er själva om ni kanske redan haft en konflikt i gruppen som handlat av några av de nämnda typerna. Det är viktigt att ta med er den reflektionen för att kunna gå vidare med konflikter som inte hanterats eller för att motverka liknande konflikttyper i framtiden. (Se checklista ”Att förebygga konflikter”.)  </a:t>
            </a:r>
          </a:p>
          <a:p>
            <a:pPr rtl="0" fontAlgn="base"/>
            <a:endParaRPr lang="sv-SE" sz="1200" b="0" i="0" kern="1200" dirty="0">
              <a:solidFill>
                <a:schemeClr val="tx1"/>
              </a:solidFill>
              <a:effectLst/>
              <a:latin typeface="+mn-lt"/>
              <a:ea typeface="+mn-ea"/>
              <a:cs typeface="+mn-cs"/>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9</a:t>
            </a:fld>
            <a:endParaRPr lang="sv-SE"/>
          </a:p>
        </p:txBody>
      </p:sp>
    </p:spTree>
    <p:extLst>
      <p:ext uri="{BB962C8B-B14F-4D97-AF65-F5344CB8AC3E}">
        <p14:creationId xmlns:p14="http://schemas.microsoft.com/office/powerpoint/2010/main" val="78017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Freeform 5"/>
          <p:cNvSpPr>
            <a:spLocks/>
          </p:cNvSpPr>
          <p:nvPr userDrawn="1"/>
        </p:nvSpPr>
        <p:spPr bwMode="auto">
          <a:xfrm>
            <a:off x="179388" y="190500"/>
            <a:ext cx="8785225" cy="5976938"/>
          </a:xfrm>
          <a:custGeom>
            <a:avLst/>
            <a:gdLst>
              <a:gd name="T0" fmla="*/ 1631 w 1631"/>
              <a:gd name="T1" fmla="*/ 1102 h 1102"/>
              <a:gd name="T2" fmla="*/ 1631 w 1631"/>
              <a:gd name="T3" fmla="*/ 0 h 1102"/>
              <a:gd name="T4" fmla="*/ 995 w 1631"/>
              <a:gd name="T5" fmla="*/ 0 h 1102"/>
              <a:gd name="T6" fmla="*/ 0 w 1631"/>
              <a:gd name="T7" fmla="*/ 300 h 1102"/>
              <a:gd name="T8" fmla="*/ 0 w 1631"/>
              <a:gd name="T9" fmla="*/ 1102 h 1102"/>
              <a:gd name="T10" fmla="*/ 995 w 1631"/>
              <a:gd name="T11" fmla="*/ 1102 h 1102"/>
              <a:gd name="T12" fmla="*/ 1631 w 1631"/>
              <a:gd name="T13" fmla="*/ 1102 h 1102"/>
            </a:gdLst>
            <a:ahLst/>
            <a:cxnLst>
              <a:cxn ang="0">
                <a:pos x="T0" y="T1"/>
              </a:cxn>
              <a:cxn ang="0">
                <a:pos x="T2" y="T3"/>
              </a:cxn>
              <a:cxn ang="0">
                <a:pos x="T4" y="T5"/>
              </a:cxn>
              <a:cxn ang="0">
                <a:pos x="T6" y="T7"/>
              </a:cxn>
              <a:cxn ang="0">
                <a:pos x="T8" y="T9"/>
              </a:cxn>
              <a:cxn ang="0">
                <a:pos x="T10" y="T11"/>
              </a:cxn>
              <a:cxn ang="0">
                <a:pos x="T12" y="T13"/>
              </a:cxn>
            </a:cxnLst>
            <a:rect l="0" t="0" r="r" b="b"/>
            <a:pathLst>
              <a:path w="1631" h="1102">
                <a:moveTo>
                  <a:pt x="1631" y="1102"/>
                </a:moveTo>
                <a:cubicBezTo>
                  <a:pt x="1631" y="0"/>
                  <a:pt x="1631" y="0"/>
                  <a:pt x="1631" y="0"/>
                </a:cubicBezTo>
                <a:cubicBezTo>
                  <a:pt x="995" y="0"/>
                  <a:pt x="995" y="0"/>
                  <a:pt x="995" y="0"/>
                </a:cubicBezTo>
                <a:cubicBezTo>
                  <a:pt x="577" y="0"/>
                  <a:pt x="204" y="132"/>
                  <a:pt x="0" y="300"/>
                </a:cubicBezTo>
                <a:cubicBezTo>
                  <a:pt x="0" y="1102"/>
                  <a:pt x="0" y="1102"/>
                  <a:pt x="0" y="1102"/>
                </a:cubicBezTo>
                <a:cubicBezTo>
                  <a:pt x="995" y="1102"/>
                  <a:pt x="995" y="1102"/>
                  <a:pt x="995" y="1102"/>
                </a:cubicBezTo>
                <a:lnTo>
                  <a:pt x="1631" y="110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cxnSp>
        <p:nvCxnSpPr>
          <p:cNvPr id="9" name="Rak 8"/>
          <p:cNvCxnSpPr/>
          <p:nvPr userDrawn="1"/>
        </p:nvCxnSpPr>
        <p:spPr>
          <a:xfrm>
            <a:off x="762000" y="2016919"/>
            <a:ext cx="0" cy="232410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hasCustomPrompt="1"/>
          </p:nvPr>
        </p:nvSpPr>
        <p:spPr>
          <a:xfrm>
            <a:off x="929482" y="1780631"/>
            <a:ext cx="7772400" cy="1453440"/>
          </a:xfrm>
        </p:spPr>
        <p:txBody>
          <a:bodyPr anchor="b">
            <a:normAutofit/>
          </a:bodyPr>
          <a:lstStyle>
            <a:lvl1pPr algn="l">
              <a:defRPr sz="4800">
                <a:solidFill>
                  <a:schemeClr val="bg1"/>
                </a:solidFill>
              </a:defRPr>
            </a:lvl1pPr>
          </a:lstStyle>
          <a:p>
            <a:r>
              <a:rPr lang="sv-SE" dirty="0"/>
              <a:t>Rubrik</a:t>
            </a:r>
            <a:endParaRPr lang="en-US" dirty="0"/>
          </a:p>
        </p:txBody>
      </p:sp>
      <p:sp>
        <p:nvSpPr>
          <p:cNvPr id="3" name="Subtitle 2"/>
          <p:cNvSpPr>
            <a:spLocks noGrp="1"/>
          </p:cNvSpPr>
          <p:nvPr>
            <p:ph type="subTitle" idx="1"/>
          </p:nvPr>
        </p:nvSpPr>
        <p:spPr>
          <a:xfrm>
            <a:off x="929482" y="3234071"/>
            <a:ext cx="6858000" cy="1535029"/>
          </a:xfrm>
        </p:spPr>
        <p:txBody>
          <a:bodyPr>
            <a:normAutofit/>
          </a:bodyPr>
          <a:lstStyle>
            <a:lvl1pPr marL="0" indent="0" algn="l">
              <a:buNone/>
              <a:defRPr sz="2200">
                <a:solidFill>
                  <a:schemeClr val="bg1"/>
                </a:solidFill>
              </a:defRPr>
            </a:lvl1pPr>
            <a:lvl2pPr marL="423870" indent="0" algn="ctr">
              <a:buNone/>
              <a:defRPr sz="1854"/>
            </a:lvl2pPr>
            <a:lvl3pPr marL="847740" indent="0" algn="ctr">
              <a:buNone/>
              <a:defRPr sz="1669"/>
            </a:lvl3pPr>
            <a:lvl4pPr marL="1271610" indent="0" algn="ctr">
              <a:buNone/>
              <a:defRPr sz="1483"/>
            </a:lvl4pPr>
            <a:lvl5pPr marL="1695480" indent="0" algn="ctr">
              <a:buNone/>
              <a:defRPr sz="1483"/>
            </a:lvl5pPr>
            <a:lvl6pPr marL="2119351" indent="0" algn="ctr">
              <a:buNone/>
              <a:defRPr sz="1483"/>
            </a:lvl6pPr>
            <a:lvl7pPr marL="2543221" indent="0" algn="ctr">
              <a:buNone/>
              <a:defRPr sz="1483"/>
            </a:lvl7pPr>
            <a:lvl8pPr marL="2967091" indent="0" algn="ctr">
              <a:buNone/>
              <a:defRPr sz="1483"/>
            </a:lvl8pPr>
            <a:lvl9pPr marL="3390961" indent="0" algn="ctr">
              <a:buNone/>
              <a:defRPr sz="1483"/>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D4BA1677-562B-4EDF-B923-86F2F4B76B4C}" type="datetime1">
              <a:rPr lang="sv-SE" smtClean="0"/>
              <a:t>2024-02-28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433493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kollage vänst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4716463" y="766763"/>
            <a:ext cx="3671887" cy="2339975"/>
          </a:xfrm>
        </p:spPr>
        <p:txBody>
          <a:bodyPr/>
          <a:lstStyle/>
          <a:p>
            <a:r>
              <a:rPr lang="sv-SE"/>
              <a:t>Klicka på ikonen för att lägga till en bild</a:t>
            </a:r>
          </a:p>
        </p:txBody>
      </p:sp>
      <p:sp>
        <p:nvSpPr>
          <p:cNvPr id="4" name="Date Placeholder 3"/>
          <p:cNvSpPr>
            <a:spLocks noGrp="1"/>
          </p:cNvSpPr>
          <p:nvPr>
            <p:ph type="dt" sz="half" idx="10"/>
          </p:nvPr>
        </p:nvSpPr>
        <p:spPr/>
        <p:txBody>
          <a:bodyPr/>
          <a:lstStyle/>
          <a:p>
            <a:fld id="{BECC7547-AD7E-4F73-A1F5-03EB69A56F22}" type="datetime1">
              <a:rPr lang="sv-SE" smtClean="0"/>
              <a:t>2024-02-28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4716463" y="3251200"/>
            <a:ext cx="3671887" cy="2339975"/>
          </a:xfrm>
        </p:spPr>
        <p:txBody>
          <a:bodyPr/>
          <a:lstStyle/>
          <a:p>
            <a:r>
              <a:rPr lang="sv-SE"/>
              <a:t>Klicka på ikonen för att lägga till en bild</a:t>
            </a:r>
          </a:p>
        </p:txBody>
      </p:sp>
      <p:sp>
        <p:nvSpPr>
          <p:cNvPr id="8" name="Platshållare för bild 7"/>
          <p:cNvSpPr>
            <a:spLocks noGrp="1"/>
          </p:cNvSpPr>
          <p:nvPr>
            <p:ph type="pic" sz="quarter" idx="15"/>
          </p:nvPr>
        </p:nvSpPr>
        <p:spPr>
          <a:xfrm>
            <a:off x="755650" y="766763"/>
            <a:ext cx="3671888" cy="4824412"/>
          </a:xfrm>
        </p:spPr>
        <p:txBody>
          <a:bodyPr/>
          <a:lstStyle/>
          <a:p>
            <a:r>
              <a:rPr lang="sv-SE"/>
              <a:t>Klicka på ikonen för att lägga till en bild</a:t>
            </a:r>
          </a:p>
        </p:txBody>
      </p:sp>
    </p:spTree>
    <p:extLst>
      <p:ext uri="{BB962C8B-B14F-4D97-AF65-F5344CB8AC3E}">
        <p14:creationId xmlns:p14="http://schemas.microsoft.com/office/powerpoint/2010/main" val="2472189058"/>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kollage hög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755651" y="766763"/>
            <a:ext cx="3671887" cy="2339975"/>
          </a:xfrm>
        </p:spPr>
        <p:txBody>
          <a:bodyPr/>
          <a:lstStyle/>
          <a:p>
            <a:r>
              <a:rPr lang="sv-SE"/>
              <a:t>Klicka på ikonen för att lägga till en bild</a:t>
            </a:r>
          </a:p>
        </p:txBody>
      </p:sp>
      <p:sp>
        <p:nvSpPr>
          <p:cNvPr id="4" name="Date Placeholder 3"/>
          <p:cNvSpPr>
            <a:spLocks noGrp="1"/>
          </p:cNvSpPr>
          <p:nvPr>
            <p:ph type="dt" sz="half" idx="10"/>
          </p:nvPr>
        </p:nvSpPr>
        <p:spPr/>
        <p:txBody>
          <a:bodyPr/>
          <a:lstStyle/>
          <a:p>
            <a:fld id="{40F51293-1FE6-4A25-B3A4-361A0561F086}" type="datetime1">
              <a:rPr lang="sv-SE" smtClean="0"/>
              <a:t>2024-02-28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755651" y="3251200"/>
            <a:ext cx="3671887" cy="2339975"/>
          </a:xfrm>
        </p:spPr>
        <p:txBody>
          <a:bodyPr/>
          <a:lstStyle/>
          <a:p>
            <a:r>
              <a:rPr lang="sv-SE"/>
              <a:t>Klicka på ikonen för att lägga till en bild</a:t>
            </a:r>
          </a:p>
        </p:txBody>
      </p:sp>
      <p:sp>
        <p:nvSpPr>
          <p:cNvPr id="8" name="Platshållare för bild 7"/>
          <p:cNvSpPr>
            <a:spLocks noGrp="1"/>
          </p:cNvSpPr>
          <p:nvPr>
            <p:ph type="pic" sz="quarter" idx="15"/>
          </p:nvPr>
        </p:nvSpPr>
        <p:spPr>
          <a:xfrm>
            <a:off x="4716463" y="766763"/>
            <a:ext cx="3671888" cy="4824412"/>
          </a:xfrm>
        </p:spPr>
        <p:txBody>
          <a:bodyPr/>
          <a:lstStyle/>
          <a:p>
            <a:r>
              <a:rPr lang="sv-SE"/>
              <a:t>Klicka på ikonen för att lägga till en bild</a:t>
            </a:r>
          </a:p>
        </p:txBody>
      </p:sp>
    </p:spTree>
    <p:extLst>
      <p:ext uri="{BB962C8B-B14F-4D97-AF65-F5344CB8AC3E}">
        <p14:creationId xmlns:p14="http://schemas.microsoft.com/office/powerpoint/2010/main" val="1093450651"/>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331913" y="1343025"/>
            <a:ext cx="6470650" cy="1387475"/>
          </a:xfrm>
        </p:spPr>
        <p:txBody>
          <a:bodyPr anchor="b">
            <a:normAutofit/>
          </a:bodyPr>
          <a:lstStyle>
            <a:lvl1pPr>
              <a:defRPr sz="4800"/>
            </a:lvl1pPr>
          </a:lstStyle>
          <a:p>
            <a:r>
              <a:rPr lang="sv-SE"/>
              <a:t>Klicka här för att ändra mall för rubrikformat</a:t>
            </a:r>
            <a:endParaRPr lang="en-US" dirty="0"/>
          </a:p>
        </p:txBody>
      </p:sp>
      <p:sp>
        <p:nvSpPr>
          <p:cNvPr id="3" name="Text Placeholder 2"/>
          <p:cNvSpPr>
            <a:spLocks noGrp="1"/>
          </p:cNvSpPr>
          <p:nvPr>
            <p:ph type="body" idx="1"/>
          </p:nvPr>
        </p:nvSpPr>
        <p:spPr>
          <a:xfrm>
            <a:off x="1331913" y="2844800"/>
            <a:ext cx="6470650" cy="2170113"/>
          </a:xfrm>
        </p:spPr>
        <p:txBody>
          <a:bodyPr>
            <a:normAutofit/>
          </a:bodyPr>
          <a:lstStyle>
            <a:lvl1pPr marL="0" indent="0">
              <a:buNone/>
              <a:defRPr sz="2000">
                <a:solidFill>
                  <a:schemeClr val="tx1"/>
                </a:solidFill>
              </a:defRPr>
            </a:lvl1pPr>
            <a:lvl2pPr marL="423870" indent="0">
              <a:buNone/>
              <a:defRPr sz="1854">
                <a:solidFill>
                  <a:schemeClr val="tx1">
                    <a:tint val="75000"/>
                  </a:schemeClr>
                </a:solidFill>
              </a:defRPr>
            </a:lvl2pPr>
            <a:lvl3pPr marL="847740" indent="0">
              <a:buNone/>
              <a:defRPr sz="1669">
                <a:solidFill>
                  <a:schemeClr val="tx1">
                    <a:tint val="75000"/>
                  </a:schemeClr>
                </a:solidFill>
              </a:defRPr>
            </a:lvl3pPr>
            <a:lvl4pPr marL="1271610" indent="0">
              <a:buNone/>
              <a:defRPr sz="1483">
                <a:solidFill>
                  <a:schemeClr val="tx1">
                    <a:tint val="75000"/>
                  </a:schemeClr>
                </a:solidFill>
              </a:defRPr>
            </a:lvl4pPr>
            <a:lvl5pPr marL="1695480" indent="0">
              <a:buNone/>
              <a:defRPr sz="1483">
                <a:solidFill>
                  <a:schemeClr val="tx1">
                    <a:tint val="75000"/>
                  </a:schemeClr>
                </a:solidFill>
              </a:defRPr>
            </a:lvl5pPr>
            <a:lvl6pPr marL="2119351" indent="0">
              <a:buNone/>
              <a:defRPr sz="1483">
                <a:solidFill>
                  <a:schemeClr val="tx1">
                    <a:tint val="75000"/>
                  </a:schemeClr>
                </a:solidFill>
              </a:defRPr>
            </a:lvl6pPr>
            <a:lvl7pPr marL="2543221" indent="0">
              <a:buNone/>
              <a:defRPr sz="1483">
                <a:solidFill>
                  <a:schemeClr val="tx1">
                    <a:tint val="75000"/>
                  </a:schemeClr>
                </a:solidFill>
              </a:defRPr>
            </a:lvl7pPr>
            <a:lvl8pPr marL="2967091" indent="0">
              <a:buNone/>
              <a:defRPr sz="1483">
                <a:solidFill>
                  <a:schemeClr val="tx1">
                    <a:tint val="75000"/>
                  </a:schemeClr>
                </a:solidFill>
              </a:defRPr>
            </a:lvl8pPr>
            <a:lvl9pPr marL="3390961" indent="0">
              <a:buNone/>
              <a:defRPr sz="1483">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EB7854A-AD0A-4F12-A560-12632B17452C}" type="datetime1">
              <a:rPr lang="sv-SE" smtClean="0"/>
              <a:t>2024-02-28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1919707761"/>
      </p:ext>
    </p:extLst>
  </p:cSld>
  <p:clrMapOvr>
    <a:masterClrMapping/>
  </p:clrMapOvr>
  <p:extLst>
    <p:ext uri="{DCECCB84-F9BA-43D5-87BE-67443E8EF086}">
      <p15:sldGuideLst xmlns:p15="http://schemas.microsoft.com/office/powerpoint/2012/main">
        <p15:guide id="1" pos="4921" userDrawn="1">
          <p15:clr>
            <a:srgbClr val="FBAE40"/>
          </p15:clr>
        </p15:guide>
        <p15:guide id="2" orient="horz" pos="846" userDrawn="1">
          <p15:clr>
            <a:srgbClr val="FBAE40"/>
          </p15:clr>
        </p15:guide>
        <p15:guide id="3" orient="horz" pos="3159" userDrawn="1">
          <p15:clr>
            <a:srgbClr val="FBAE40"/>
          </p15:clr>
        </p15:guide>
        <p15:guide id="4" pos="839"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DA7C65E6-947D-474A-BEE5-5942192F8072}" type="datetime1">
              <a:rPr lang="sv-SE" smtClean="0"/>
              <a:t>2024-02-28</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2830013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vslut">
    <p:spTree>
      <p:nvGrpSpPr>
        <p:cNvPr id="1" name=""/>
        <p:cNvGrpSpPr/>
        <p:nvPr/>
      </p:nvGrpSpPr>
      <p:grpSpPr>
        <a:xfrm>
          <a:off x="0" y="0"/>
          <a:ext cx="0" cy="0"/>
          <a:chOff x="0" y="0"/>
          <a:chExt cx="0" cy="0"/>
        </a:xfrm>
      </p:grpSpPr>
      <p:sp>
        <p:nvSpPr>
          <p:cNvPr id="5" name="Freeform 5"/>
          <p:cNvSpPr>
            <a:spLocks/>
          </p:cNvSpPr>
          <p:nvPr userDrawn="1"/>
        </p:nvSpPr>
        <p:spPr bwMode="auto">
          <a:xfrm>
            <a:off x="179388" y="190500"/>
            <a:ext cx="8785225" cy="5976938"/>
          </a:xfrm>
          <a:custGeom>
            <a:avLst/>
            <a:gdLst>
              <a:gd name="T0" fmla="*/ 1631 w 1631"/>
              <a:gd name="T1" fmla="*/ 1102 h 1102"/>
              <a:gd name="T2" fmla="*/ 1631 w 1631"/>
              <a:gd name="T3" fmla="*/ 0 h 1102"/>
              <a:gd name="T4" fmla="*/ 995 w 1631"/>
              <a:gd name="T5" fmla="*/ 0 h 1102"/>
              <a:gd name="T6" fmla="*/ 0 w 1631"/>
              <a:gd name="T7" fmla="*/ 300 h 1102"/>
              <a:gd name="T8" fmla="*/ 0 w 1631"/>
              <a:gd name="T9" fmla="*/ 1102 h 1102"/>
              <a:gd name="T10" fmla="*/ 995 w 1631"/>
              <a:gd name="T11" fmla="*/ 1102 h 1102"/>
              <a:gd name="T12" fmla="*/ 1631 w 1631"/>
              <a:gd name="T13" fmla="*/ 1102 h 1102"/>
            </a:gdLst>
            <a:ahLst/>
            <a:cxnLst>
              <a:cxn ang="0">
                <a:pos x="T0" y="T1"/>
              </a:cxn>
              <a:cxn ang="0">
                <a:pos x="T2" y="T3"/>
              </a:cxn>
              <a:cxn ang="0">
                <a:pos x="T4" y="T5"/>
              </a:cxn>
              <a:cxn ang="0">
                <a:pos x="T6" y="T7"/>
              </a:cxn>
              <a:cxn ang="0">
                <a:pos x="T8" y="T9"/>
              </a:cxn>
              <a:cxn ang="0">
                <a:pos x="T10" y="T11"/>
              </a:cxn>
              <a:cxn ang="0">
                <a:pos x="T12" y="T13"/>
              </a:cxn>
            </a:cxnLst>
            <a:rect l="0" t="0" r="r" b="b"/>
            <a:pathLst>
              <a:path w="1631" h="1102">
                <a:moveTo>
                  <a:pt x="1631" y="1102"/>
                </a:moveTo>
                <a:cubicBezTo>
                  <a:pt x="1631" y="0"/>
                  <a:pt x="1631" y="0"/>
                  <a:pt x="1631" y="0"/>
                </a:cubicBezTo>
                <a:cubicBezTo>
                  <a:pt x="995" y="0"/>
                  <a:pt x="995" y="0"/>
                  <a:pt x="995" y="0"/>
                </a:cubicBezTo>
                <a:cubicBezTo>
                  <a:pt x="577" y="0"/>
                  <a:pt x="204" y="132"/>
                  <a:pt x="0" y="300"/>
                </a:cubicBezTo>
                <a:cubicBezTo>
                  <a:pt x="0" y="1102"/>
                  <a:pt x="0" y="1102"/>
                  <a:pt x="0" y="1102"/>
                </a:cubicBezTo>
                <a:cubicBezTo>
                  <a:pt x="995" y="1102"/>
                  <a:pt x="995" y="1102"/>
                  <a:pt x="995" y="1102"/>
                </a:cubicBezTo>
                <a:lnTo>
                  <a:pt x="1631" y="110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
        <p:nvSpPr>
          <p:cNvPr id="8" name="Platshållare för text 7"/>
          <p:cNvSpPr>
            <a:spLocks noGrp="1"/>
          </p:cNvSpPr>
          <p:nvPr>
            <p:ph type="body" sz="quarter" idx="13"/>
          </p:nvPr>
        </p:nvSpPr>
        <p:spPr>
          <a:xfrm>
            <a:off x="755650" y="4869475"/>
            <a:ext cx="3671888" cy="721700"/>
          </a:xfrm>
          <a:prstGeom prst="bracketPair">
            <a:avLst>
              <a:gd name="adj" fmla="val 0"/>
            </a:avLst>
          </a:prstGeom>
          <a:ln>
            <a:gradFill flip="none" rotWithShape="1">
              <a:gsLst>
                <a:gs pos="0">
                  <a:schemeClr val="accent1">
                    <a:lumMod val="5000"/>
                    <a:lumOff val="95000"/>
                  </a:schemeClr>
                </a:gs>
                <a:gs pos="100000">
                  <a:schemeClr val="accent1">
                    <a:alpha val="0"/>
                  </a:schemeClr>
                </a:gs>
              </a:gsLst>
              <a:lin ang="0" scaled="1"/>
              <a:tileRect/>
            </a:gradFill>
          </a:ln>
        </p:spPr>
        <p:txBody>
          <a:bodyPr lIns="144000" tIns="144000" bIns="144000" anchor="b">
            <a:spAutoFit/>
          </a:bodyPr>
          <a:lstStyle>
            <a:lvl1pPr marL="0" indent="0">
              <a:buNone/>
              <a:defRPr sz="1400">
                <a:solidFill>
                  <a:schemeClr val="bg1"/>
                </a:solidFill>
              </a:defRPr>
            </a:lvl1pPr>
          </a:lstStyle>
          <a:p>
            <a:pPr lvl="0"/>
            <a:r>
              <a:rPr lang="sv-SE"/>
              <a:t>Klicka här för att ändra format på bakgrundstexten</a:t>
            </a:r>
          </a:p>
        </p:txBody>
      </p:sp>
    </p:spTree>
    <p:extLst>
      <p:ext uri="{BB962C8B-B14F-4D97-AF65-F5344CB8AC3E}">
        <p14:creationId xmlns:p14="http://schemas.microsoft.com/office/powerpoint/2010/main" val="2872579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05FFA-7B02-432A-B440-B0A9630759BC}" type="datetime1">
              <a:rPr lang="sv-SE" smtClean="0"/>
              <a:t>2024-02-28</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42986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11C94B67-E70F-4371-AE40-9488EF21B321}" type="datetime1">
              <a:rPr lang="sv-SE" smtClean="0"/>
              <a:t>2024-02-28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291499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två spal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55651" y="2452800"/>
            <a:ext cx="3671887" cy="313837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Content Placeholder 2"/>
          <p:cNvSpPr>
            <a:spLocks noGrp="1"/>
          </p:cNvSpPr>
          <p:nvPr>
            <p:ph idx="13"/>
          </p:nvPr>
        </p:nvSpPr>
        <p:spPr>
          <a:xfrm>
            <a:off x="4716462" y="2452800"/>
            <a:ext cx="3671887" cy="313837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8" name="Platshållare för datum 7"/>
          <p:cNvSpPr>
            <a:spLocks noGrp="1"/>
          </p:cNvSpPr>
          <p:nvPr>
            <p:ph type="dt" sz="half" idx="14"/>
          </p:nvPr>
        </p:nvSpPr>
        <p:spPr/>
        <p:txBody>
          <a:bodyPr/>
          <a:lstStyle/>
          <a:p>
            <a:fld id="{6796C1F5-DEB7-4EE7-B50A-F05C433BAED0}" type="datetime1">
              <a:rPr lang="sv-SE" smtClean="0"/>
              <a:t>2024-02-28</a:t>
            </a:fld>
            <a:endParaRPr lang="sv-SE" dirty="0"/>
          </a:p>
        </p:txBody>
      </p:sp>
      <p:sp>
        <p:nvSpPr>
          <p:cNvPr id="9" name="Platshållare för sidfot 8"/>
          <p:cNvSpPr>
            <a:spLocks noGrp="1"/>
          </p:cNvSpPr>
          <p:nvPr>
            <p:ph type="ftr" sz="quarter" idx="15"/>
          </p:nvPr>
        </p:nvSpPr>
        <p:spPr/>
        <p:txBody>
          <a:bodyPr/>
          <a:lstStyle/>
          <a:p>
            <a:endParaRPr lang="sv-SE"/>
          </a:p>
        </p:txBody>
      </p:sp>
      <p:sp>
        <p:nvSpPr>
          <p:cNvPr id="10" name="Platshållare för bildnummer 9"/>
          <p:cNvSpPr>
            <a:spLocks noGrp="1"/>
          </p:cNvSpPr>
          <p:nvPr>
            <p:ph type="sldNum" sz="quarter" idx="16"/>
          </p:nvPr>
        </p:nvSpPr>
        <p:spPr/>
        <p:txBody>
          <a:bodyPr/>
          <a:lstStyle/>
          <a:p>
            <a:fld id="{1D19C7E7-8F97-423C-A657-E0E9D47D5815}" type="slidenum">
              <a:rPr lang="sv-SE" smtClean="0"/>
              <a:pPr/>
              <a:t>‹#›</a:t>
            </a:fld>
            <a:endParaRPr lang="sv-SE"/>
          </a:p>
        </p:txBody>
      </p:sp>
    </p:spTree>
    <p:extLst>
      <p:ext uri="{BB962C8B-B14F-4D97-AF65-F5344CB8AC3E}">
        <p14:creationId xmlns:p14="http://schemas.microsoft.com/office/powerpoint/2010/main" val="1345434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rubriker, två spal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651" y="766763"/>
            <a:ext cx="3671887" cy="856297"/>
          </a:xfrm>
        </p:spPr>
        <p:txBody>
          <a:bodyPr>
            <a:normAutofit/>
          </a:bodyPr>
          <a:lstStyle>
            <a:lvl1pPr>
              <a:defRPr sz="2400"/>
            </a:lvl1pPr>
          </a:lstStyle>
          <a:p>
            <a:r>
              <a:rPr lang="sv-SE" dirty="0"/>
              <a:t>Rubrik</a:t>
            </a:r>
            <a:endParaRPr lang="en-US" dirty="0"/>
          </a:p>
        </p:txBody>
      </p:sp>
      <p:sp>
        <p:nvSpPr>
          <p:cNvPr id="3" name="Content Placeholder 2"/>
          <p:cNvSpPr>
            <a:spLocks noGrp="1"/>
          </p:cNvSpPr>
          <p:nvPr>
            <p:ph idx="1"/>
          </p:nvPr>
        </p:nvSpPr>
        <p:spPr>
          <a:xfrm>
            <a:off x="755651" y="1874520"/>
            <a:ext cx="3671887" cy="371665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Content Placeholder 2"/>
          <p:cNvSpPr>
            <a:spLocks noGrp="1"/>
          </p:cNvSpPr>
          <p:nvPr>
            <p:ph idx="13"/>
          </p:nvPr>
        </p:nvSpPr>
        <p:spPr>
          <a:xfrm>
            <a:off x="4716462" y="1874520"/>
            <a:ext cx="3671887" cy="371665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11" name="Text Placeholder 2"/>
          <p:cNvSpPr>
            <a:spLocks noGrp="1"/>
          </p:cNvSpPr>
          <p:nvPr>
            <p:ph type="body" idx="14" hasCustomPrompt="1"/>
          </p:nvPr>
        </p:nvSpPr>
        <p:spPr>
          <a:xfrm>
            <a:off x="4716461" y="766765"/>
            <a:ext cx="3671889" cy="856296"/>
          </a:xfrm>
        </p:spPr>
        <p:txBody>
          <a:bodyPr anchor="b">
            <a:normAutofit/>
          </a:bodyPr>
          <a:lstStyle>
            <a:lvl1pPr marL="0" indent="0">
              <a:buNone/>
              <a:defRPr sz="2400" b="1">
                <a:solidFill>
                  <a:schemeClr val="tx1"/>
                </a:solidFill>
                <a:latin typeface="+mj-lt"/>
              </a:defRPr>
            </a:lvl1pPr>
            <a:lvl2pPr marL="423870" indent="0">
              <a:buNone/>
              <a:defRPr sz="1854">
                <a:solidFill>
                  <a:schemeClr val="tx1">
                    <a:tint val="75000"/>
                  </a:schemeClr>
                </a:solidFill>
              </a:defRPr>
            </a:lvl2pPr>
            <a:lvl3pPr marL="847740" indent="0">
              <a:buNone/>
              <a:defRPr sz="1669">
                <a:solidFill>
                  <a:schemeClr val="tx1">
                    <a:tint val="75000"/>
                  </a:schemeClr>
                </a:solidFill>
              </a:defRPr>
            </a:lvl3pPr>
            <a:lvl4pPr marL="1271610" indent="0">
              <a:buNone/>
              <a:defRPr sz="1483">
                <a:solidFill>
                  <a:schemeClr val="tx1">
                    <a:tint val="75000"/>
                  </a:schemeClr>
                </a:solidFill>
              </a:defRPr>
            </a:lvl4pPr>
            <a:lvl5pPr marL="1695480" indent="0">
              <a:buNone/>
              <a:defRPr sz="1483">
                <a:solidFill>
                  <a:schemeClr val="tx1">
                    <a:tint val="75000"/>
                  </a:schemeClr>
                </a:solidFill>
              </a:defRPr>
            </a:lvl5pPr>
            <a:lvl6pPr marL="2119351" indent="0">
              <a:buNone/>
              <a:defRPr sz="1483">
                <a:solidFill>
                  <a:schemeClr val="tx1">
                    <a:tint val="75000"/>
                  </a:schemeClr>
                </a:solidFill>
              </a:defRPr>
            </a:lvl6pPr>
            <a:lvl7pPr marL="2543221" indent="0">
              <a:buNone/>
              <a:defRPr sz="1483">
                <a:solidFill>
                  <a:schemeClr val="tx1">
                    <a:tint val="75000"/>
                  </a:schemeClr>
                </a:solidFill>
              </a:defRPr>
            </a:lvl7pPr>
            <a:lvl8pPr marL="2967091" indent="0">
              <a:buNone/>
              <a:defRPr sz="1483">
                <a:solidFill>
                  <a:schemeClr val="tx1">
                    <a:tint val="75000"/>
                  </a:schemeClr>
                </a:solidFill>
              </a:defRPr>
            </a:lvl8pPr>
            <a:lvl9pPr marL="3390961" indent="0">
              <a:buNone/>
              <a:defRPr sz="1483">
                <a:solidFill>
                  <a:schemeClr val="tx1">
                    <a:tint val="75000"/>
                  </a:schemeClr>
                </a:solidFill>
              </a:defRPr>
            </a:lvl9pPr>
          </a:lstStyle>
          <a:p>
            <a:pPr lvl="0"/>
            <a:r>
              <a:rPr lang="sv-SE" dirty="0"/>
              <a:t>Rubrik</a:t>
            </a:r>
          </a:p>
        </p:txBody>
      </p:sp>
      <p:sp>
        <p:nvSpPr>
          <p:cNvPr id="8" name="Platshållare för datum 7"/>
          <p:cNvSpPr>
            <a:spLocks noGrp="1"/>
          </p:cNvSpPr>
          <p:nvPr>
            <p:ph type="dt" sz="half" idx="15"/>
          </p:nvPr>
        </p:nvSpPr>
        <p:spPr/>
        <p:txBody>
          <a:bodyPr/>
          <a:lstStyle/>
          <a:p>
            <a:fld id="{F6AFA077-FD4A-485D-9271-660E0F4C68C5}" type="datetime1">
              <a:rPr lang="sv-SE" smtClean="0"/>
              <a:t>2024-02-28</a:t>
            </a:fld>
            <a:endParaRPr lang="sv-SE" dirty="0"/>
          </a:p>
        </p:txBody>
      </p:sp>
      <p:sp>
        <p:nvSpPr>
          <p:cNvPr id="9" name="Platshållare för sidfot 8"/>
          <p:cNvSpPr>
            <a:spLocks noGrp="1"/>
          </p:cNvSpPr>
          <p:nvPr>
            <p:ph type="ftr" sz="quarter" idx="16"/>
          </p:nvPr>
        </p:nvSpPr>
        <p:spPr/>
        <p:txBody>
          <a:bodyPr/>
          <a:lstStyle/>
          <a:p>
            <a:endParaRPr lang="sv-SE"/>
          </a:p>
        </p:txBody>
      </p:sp>
      <p:sp>
        <p:nvSpPr>
          <p:cNvPr id="10" name="Platshållare för bildnummer 9"/>
          <p:cNvSpPr>
            <a:spLocks noGrp="1"/>
          </p:cNvSpPr>
          <p:nvPr>
            <p:ph type="sldNum" sz="quarter" idx="17"/>
          </p:nvPr>
        </p:nvSpPr>
        <p:spPr/>
        <p:txBody>
          <a:bodyPr/>
          <a:lstStyle/>
          <a:p>
            <a:fld id="{1D19C7E7-8F97-423C-A657-E0E9D47D5815}" type="slidenum">
              <a:rPr lang="sv-SE" smtClean="0"/>
              <a:pPr/>
              <a:t>‹#›</a:t>
            </a:fld>
            <a:endParaRPr lang="sv-SE"/>
          </a:p>
        </p:txBody>
      </p:sp>
    </p:spTree>
    <p:extLst>
      <p:ext uri="{BB962C8B-B14F-4D97-AF65-F5344CB8AC3E}">
        <p14:creationId xmlns:p14="http://schemas.microsoft.com/office/powerpoint/2010/main" val="2072634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peci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651" y="766763"/>
            <a:ext cx="3671887" cy="856297"/>
          </a:xfrm>
        </p:spPr>
        <p:txBody>
          <a:bodyPr>
            <a:normAutofit/>
          </a:bodyPr>
          <a:lstStyle>
            <a:lvl1pPr>
              <a:defRPr sz="2400"/>
            </a:lvl1pPr>
          </a:lstStyle>
          <a:p>
            <a:r>
              <a:rPr lang="sv-SE" dirty="0"/>
              <a:t>Rubrik</a:t>
            </a:r>
            <a:endParaRPr lang="en-US" dirty="0"/>
          </a:p>
        </p:txBody>
      </p:sp>
      <p:sp>
        <p:nvSpPr>
          <p:cNvPr id="3" name="Content Placeholder 2"/>
          <p:cNvSpPr>
            <a:spLocks noGrp="1"/>
          </p:cNvSpPr>
          <p:nvPr>
            <p:ph idx="1"/>
          </p:nvPr>
        </p:nvSpPr>
        <p:spPr>
          <a:xfrm>
            <a:off x="755651" y="1874520"/>
            <a:ext cx="3671887" cy="371665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Content Placeholder 2"/>
          <p:cNvSpPr>
            <a:spLocks noGrp="1"/>
          </p:cNvSpPr>
          <p:nvPr>
            <p:ph idx="13"/>
          </p:nvPr>
        </p:nvSpPr>
        <p:spPr>
          <a:xfrm>
            <a:off x="4716462" y="3251200"/>
            <a:ext cx="3671887" cy="23399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9" name="Content Placeholder 2"/>
          <p:cNvSpPr>
            <a:spLocks noGrp="1"/>
          </p:cNvSpPr>
          <p:nvPr>
            <p:ph idx="14"/>
          </p:nvPr>
        </p:nvSpPr>
        <p:spPr>
          <a:xfrm>
            <a:off x="4716462" y="778192"/>
            <a:ext cx="3671887" cy="23285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8" name="Platshållare för datum 7"/>
          <p:cNvSpPr>
            <a:spLocks noGrp="1"/>
          </p:cNvSpPr>
          <p:nvPr>
            <p:ph type="dt" sz="half" idx="15"/>
          </p:nvPr>
        </p:nvSpPr>
        <p:spPr/>
        <p:txBody>
          <a:bodyPr/>
          <a:lstStyle/>
          <a:p>
            <a:fld id="{D4685545-E107-467E-A320-25B2FC879EC2}" type="datetime1">
              <a:rPr lang="sv-SE" smtClean="0"/>
              <a:t>2024-02-28</a:t>
            </a:fld>
            <a:endParaRPr lang="sv-SE" dirty="0"/>
          </a:p>
        </p:txBody>
      </p:sp>
      <p:sp>
        <p:nvSpPr>
          <p:cNvPr id="10" name="Platshållare för sidfot 9"/>
          <p:cNvSpPr>
            <a:spLocks noGrp="1"/>
          </p:cNvSpPr>
          <p:nvPr>
            <p:ph type="ftr" sz="quarter" idx="16"/>
          </p:nvPr>
        </p:nvSpPr>
        <p:spPr/>
        <p:txBody>
          <a:bodyPr/>
          <a:lstStyle/>
          <a:p>
            <a:endParaRPr lang="sv-SE"/>
          </a:p>
        </p:txBody>
      </p:sp>
      <p:sp>
        <p:nvSpPr>
          <p:cNvPr id="11" name="Platshållare för bildnummer 10"/>
          <p:cNvSpPr>
            <a:spLocks noGrp="1"/>
          </p:cNvSpPr>
          <p:nvPr>
            <p:ph type="sldNum" sz="quarter" idx="17"/>
          </p:nvPr>
        </p:nvSpPr>
        <p:spPr/>
        <p:txBody>
          <a:bodyPr/>
          <a:lstStyle/>
          <a:p>
            <a:fld id="{1D19C7E7-8F97-423C-A657-E0E9D47D5815}" type="slidenum">
              <a:rPr lang="sv-SE" smtClean="0"/>
              <a:pPr/>
              <a:t>‹#›</a:t>
            </a:fld>
            <a:endParaRPr lang="sv-SE"/>
          </a:p>
        </p:txBody>
      </p:sp>
    </p:spTree>
    <p:extLst>
      <p:ext uri="{BB962C8B-B14F-4D97-AF65-F5344CB8AC3E}">
        <p14:creationId xmlns:p14="http://schemas.microsoft.com/office/powerpoint/2010/main" val="1313656567"/>
      </p:ext>
    </p:extLst>
  </p:cSld>
  <p:clrMapOvr>
    <a:masterClrMapping/>
  </p:clrMapOvr>
  <p:extLst>
    <p:ext uri="{DCECCB84-F9BA-43D5-87BE-67443E8EF086}">
      <p15:sldGuideLst xmlns:p15="http://schemas.microsoft.com/office/powerpoint/2012/main">
        <p15:guide id="1" orient="horz" pos="2048" userDrawn="1">
          <p15:clr>
            <a:srgbClr val="FBAE40"/>
          </p15:clr>
        </p15:guide>
        <p15:guide id="2" orient="horz" pos="195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ehåll till vänster och bild">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4716463" y="766763"/>
            <a:ext cx="3671887" cy="4824412"/>
          </a:xfrm>
        </p:spPr>
        <p:txBody>
          <a:bodyPr/>
          <a:lstStyle/>
          <a:p>
            <a:r>
              <a:rPr lang="sv-SE"/>
              <a:t>Klicka på ikonen för att lägga till en bild</a:t>
            </a:r>
          </a:p>
        </p:txBody>
      </p:sp>
      <p:sp>
        <p:nvSpPr>
          <p:cNvPr id="2" name="Title 1"/>
          <p:cNvSpPr>
            <a:spLocks noGrp="1"/>
          </p:cNvSpPr>
          <p:nvPr>
            <p:ph type="title"/>
          </p:nvPr>
        </p:nvSpPr>
        <p:spPr>
          <a:xfrm>
            <a:off x="755651"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55651"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06B8897-F9D2-41B2-93CF-64C9A7A9A2BC}" type="datetime1">
              <a:rPr lang="sv-SE" smtClean="0"/>
              <a:t>2024-02-28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3640140801"/>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nehåll till vänster och två bild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4716463" y="766763"/>
            <a:ext cx="3671887" cy="2339975"/>
          </a:xfrm>
        </p:spPr>
        <p:txBody>
          <a:bodyPr/>
          <a:lstStyle/>
          <a:p>
            <a:r>
              <a:rPr lang="sv-SE"/>
              <a:t>Klicka på ikonen för att lägga till en bild</a:t>
            </a:r>
          </a:p>
        </p:txBody>
      </p:sp>
      <p:sp>
        <p:nvSpPr>
          <p:cNvPr id="2" name="Title 1"/>
          <p:cNvSpPr>
            <a:spLocks noGrp="1"/>
          </p:cNvSpPr>
          <p:nvPr>
            <p:ph type="title"/>
          </p:nvPr>
        </p:nvSpPr>
        <p:spPr>
          <a:xfrm>
            <a:off x="755651"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55651"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F978EA4-105F-4CA6-805B-B317D8C3A47C}" type="datetime1">
              <a:rPr lang="sv-SE" smtClean="0"/>
              <a:t>2024-02-28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4716463" y="3251200"/>
            <a:ext cx="3671887" cy="2339975"/>
          </a:xfrm>
        </p:spPr>
        <p:txBody>
          <a:bodyPr/>
          <a:lstStyle/>
          <a:p>
            <a:r>
              <a:rPr lang="sv-SE"/>
              <a:t>Klicka på ikonen för att lägga till en bild</a:t>
            </a:r>
          </a:p>
        </p:txBody>
      </p:sp>
    </p:spTree>
    <p:extLst>
      <p:ext uri="{BB962C8B-B14F-4D97-AF65-F5344CB8AC3E}">
        <p14:creationId xmlns:p14="http://schemas.microsoft.com/office/powerpoint/2010/main" val="2907774845"/>
      </p:ext>
    </p:extLst>
  </p:cSld>
  <p:clrMapOvr>
    <a:masterClrMapping/>
  </p:clrMapOvr>
  <p:extLst>
    <p:ext uri="{DCECCB84-F9BA-43D5-87BE-67443E8EF086}">
      <p15:sldGuideLst xmlns:p15="http://schemas.microsoft.com/office/powerpoint/2012/main">
        <p15:guide id="1" orient="horz" pos="2048" userDrawn="1">
          <p15:clr>
            <a:srgbClr val="FBAE40"/>
          </p15:clr>
        </p15:guide>
        <p15:guide id="2" orient="horz" pos="1957"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 till höger och bild">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755650" y="766763"/>
            <a:ext cx="3671887" cy="4824412"/>
          </a:xfrm>
        </p:spPr>
        <p:txBody>
          <a:bodyPr/>
          <a:lstStyle/>
          <a:p>
            <a:r>
              <a:rPr lang="sv-SE"/>
              <a:t>Klicka på ikonen för att lägga till en bild</a:t>
            </a:r>
          </a:p>
        </p:txBody>
      </p:sp>
      <p:sp>
        <p:nvSpPr>
          <p:cNvPr id="2" name="Title 1"/>
          <p:cNvSpPr>
            <a:spLocks noGrp="1"/>
          </p:cNvSpPr>
          <p:nvPr>
            <p:ph type="title"/>
          </p:nvPr>
        </p:nvSpPr>
        <p:spPr>
          <a:xfrm>
            <a:off x="4716463"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4716463"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A302A19E-51B2-408E-B2F6-30979836D67D}" type="datetime1">
              <a:rPr lang="sv-SE" smtClean="0"/>
              <a:t>2024-02-28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1638514593"/>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nehåll till höger och två bild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755650" y="766763"/>
            <a:ext cx="3671887" cy="2339975"/>
          </a:xfrm>
        </p:spPr>
        <p:txBody>
          <a:bodyPr/>
          <a:lstStyle/>
          <a:p>
            <a:r>
              <a:rPr lang="sv-SE"/>
              <a:t>Klicka på ikonen för att lägga till en bild</a:t>
            </a:r>
          </a:p>
        </p:txBody>
      </p:sp>
      <p:sp>
        <p:nvSpPr>
          <p:cNvPr id="2" name="Title 1"/>
          <p:cNvSpPr>
            <a:spLocks noGrp="1"/>
          </p:cNvSpPr>
          <p:nvPr>
            <p:ph type="title"/>
          </p:nvPr>
        </p:nvSpPr>
        <p:spPr>
          <a:xfrm>
            <a:off x="4716463"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4716463"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48DE693-EEBD-4159-AFB9-80A978ECE461}" type="datetime1">
              <a:rPr lang="sv-SE" smtClean="0"/>
              <a:t>2024-02-28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755650" y="3251200"/>
            <a:ext cx="3671887" cy="2339975"/>
          </a:xfrm>
        </p:spPr>
        <p:txBody>
          <a:bodyPr/>
          <a:lstStyle/>
          <a:p>
            <a:r>
              <a:rPr lang="sv-SE"/>
              <a:t>Klicka på ikonen för att lägga till en bild</a:t>
            </a:r>
          </a:p>
        </p:txBody>
      </p:sp>
    </p:spTree>
    <p:extLst>
      <p:ext uri="{BB962C8B-B14F-4D97-AF65-F5344CB8AC3E}">
        <p14:creationId xmlns:p14="http://schemas.microsoft.com/office/powerpoint/2010/main" val="217713975"/>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5651" y="766763"/>
            <a:ext cx="7632698" cy="1430338"/>
          </a:xfrm>
          <a:prstGeom prst="rect">
            <a:avLst/>
          </a:prstGeom>
        </p:spPr>
        <p:txBody>
          <a:bodyPr vert="horz" lIns="0" tIns="0" rIns="0" bIns="0" rtlCol="0" anchor="b">
            <a:normAutofit/>
          </a:bodyPr>
          <a:lstStyle/>
          <a:p>
            <a:r>
              <a:rPr lang="sv-SE" dirty="0"/>
              <a:t>Klicka här för att ändra format</a:t>
            </a:r>
            <a:endParaRPr lang="en-US" dirty="0"/>
          </a:p>
        </p:txBody>
      </p:sp>
      <p:sp>
        <p:nvSpPr>
          <p:cNvPr id="3" name="Text Placeholder 2"/>
          <p:cNvSpPr>
            <a:spLocks noGrp="1"/>
          </p:cNvSpPr>
          <p:nvPr>
            <p:ph type="body" idx="1"/>
          </p:nvPr>
        </p:nvSpPr>
        <p:spPr>
          <a:xfrm>
            <a:off x="755651" y="2452800"/>
            <a:ext cx="7632698" cy="3138376"/>
          </a:xfrm>
          <a:prstGeom prst="rect">
            <a:avLst/>
          </a:prstGeom>
        </p:spPr>
        <p:txBody>
          <a:bodyPr vert="horz" lIns="0" tIns="0" rIns="0" bIns="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Date Placeholder 3"/>
          <p:cNvSpPr>
            <a:spLocks noGrp="1"/>
          </p:cNvSpPr>
          <p:nvPr>
            <p:ph type="dt" sz="half" idx="2"/>
          </p:nvPr>
        </p:nvSpPr>
        <p:spPr>
          <a:xfrm>
            <a:off x="179388" y="6006600"/>
            <a:ext cx="2057400" cy="160838"/>
          </a:xfrm>
          <a:prstGeom prst="rect">
            <a:avLst/>
          </a:prstGeom>
        </p:spPr>
        <p:txBody>
          <a:bodyPr vert="horz" lIns="72000" tIns="0" rIns="0" bIns="0" rtlCol="0" anchor="ctr"/>
          <a:lstStyle>
            <a:lvl1pPr algn="l">
              <a:defRPr sz="800">
                <a:solidFill>
                  <a:schemeClr val="tx1"/>
                </a:solidFill>
              </a:defRPr>
            </a:lvl1pPr>
          </a:lstStyle>
          <a:p>
            <a:fld id="{3070D479-9DEA-402B-B9E2-BABA58C78201}" type="datetime1">
              <a:rPr lang="sv-SE" smtClean="0"/>
              <a:t>2024-02-28</a:t>
            </a:fld>
            <a:endParaRPr lang="sv-SE" dirty="0"/>
          </a:p>
        </p:txBody>
      </p:sp>
      <p:sp>
        <p:nvSpPr>
          <p:cNvPr id="5" name="Footer Placeholder 4"/>
          <p:cNvSpPr>
            <a:spLocks noGrp="1"/>
          </p:cNvSpPr>
          <p:nvPr>
            <p:ph type="ftr" sz="quarter" idx="3"/>
          </p:nvPr>
        </p:nvSpPr>
        <p:spPr>
          <a:xfrm>
            <a:off x="3028950" y="6006599"/>
            <a:ext cx="3086100" cy="160839"/>
          </a:xfrm>
          <a:prstGeom prst="rect">
            <a:avLst/>
          </a:prstGeom>
        </p:spPr>
        <p:txBody>
          <a:bodyPr vert="horz" lIns="72000" tIns="0" rIns="0" bIns="0" rtlCol="0" anchor="ctr"/>
          <a:lstStyle>
            <a:lvl1pPr algn="ctr">
              <a:defRPr sz="800">
                <a:solidFill>
                  <a:schemeClr val="tx1"/>
                </a:solidFill>
              </a:defRPr>
            </a:lvl1pPr>
          </a:lstStyle>
          <a:p>
            <a:endParaRPr lang="sv-SE"/>
          </a:p>
        </p:txBody>
      </p:sp>
      <p:sp>
        <p:nvSpPr>
          <p:cNvPr id="6" name="Slide Number Placeholder 5"/>
          <p:cNvSpPr>
            <a:spLocks noGrp="1"/>
          </p:cNvSpPr>
          <p:nvPr>
            <p:ph type="sldNum" sz="quarter" idx="4"/>
          </p:nvPr>
        </p:nvSpPr>
        <p:spPr>
          <a:xfrm>
            <a:off x="6907213" y="6006599"/>
            <a:ext cx="2057400" cy="160839"/>
          </a:xfrm>
          <a:prstGeom prst="rect">
            <a:avLst/>
          </a:prstGeom>
        </p:spPr>
        <p:txBody>
          <a:bodyPr vert="horz" lIns="72000" tIns="0" rIns="0" bIns="0" rtlCol="0" anchor="ctr"/>
          <a:lstStyle>
            <a:lvl1pPr algn="r">
              <a:defRPr sz="800">
                <a:solidFill>
                  <a:schemeClr val="tx1"/>
                </a:solidFill>
              </a:defRPr>
            </a:lvl1pPr>
          </a:lstStyle>
          <a:p>
            <a:fld id="{1D19C7E7-8F97-423C-A657-E0E9D47D5815}" type="slidenum">
              <a:rPr lang="sv-SE" smtClean="0"/>
              <a:pPr/>
              <a:t>‹#›</a:t>
            </a:fld>
            <a:endParaRPr lang="sv-SE"/>
          </a:p>
        </p:txBody>
      </p:sp>
      <p:pic>
        <p:nvPicPr>
          <p:cNvPr id="9" name="Bildobjekt 8"/>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50825" y="261938"/>
            <a:ext cx="1801812" cy="338023"/>
          </a:xfrm>
          <a:prstGeom prst="rect">
            <a:avLst/>
          </a:prstGeom>
        </p:spPr>
      </p:pic>
      <p:cxnSp>
        <p:nvCxnSpPr>
          <p:cNvPr id="13" name="Rak 12"/>
          <p:cNvCxnSpPr/>
          <p:nvPr userDrawn="1"/>
        </p:nvCxnSpPr>
        <p:spPr>
          <a:xfrm flipV="1">
            <a:off x="179388" y="6005513"/>
            <a:ext cx="0" cy="16192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19116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9" r:id="rId3"/>
    <p:sldLayoutId id="2147483693" r:id="rId4"/>
    <p:sldLayoutId id="2147483694" r:id="rId5"/>
    <p:sldLayoutId id="2147483691" r:id="rId6"/>
    <p:sldLayoutId id="2147483684" r:id="rId7"/>
    <p:sldLayoutId id="2147483692" r:id="rId8"/>
    <p:sldLayoutId id="2147483690" r:id="rId9"/>
    <p:sldLayoutId id="2147483685" r:id="rId10"/>
    <p:sldLayoutId id="2147483686" r:id="rId11"/>
    <p:sldLayoutId id="2147483675" r:id="rId12"/>
    <p:sldLayoutId id="2147483678" r:id="rId13"/>
    <p:sldLayoutId id="2147483687" r:id="rId14"/>
    <p:sldLayoutId id="2147483679" r:id="rId15"/>
  </p:sldLayoutIdLst>
  <p:hf sldNum="0" hdr="0" ftr="0" dt="0"/>
  <p:txStyles>
    <p:titleStyle>
      <a:lvl1pPr algn="l" defTabSz="84774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11935" indent="-211935" algn="l" defTabSz="847740" rtl="0" eaLnBrk="1" latinLnBrk="0" hangingPunct="1">
        <a:lnSpc>
          <a:spcPct val="100000"/>
        </a:lnSpc>
        <a:spcBef>
          <a:spcPts val="600"/>
        </a:spcBef>
        <a:spcAft>
          <a:spcPts val="600"/>
        </a:spcAft>
        <a:buFont typeface="Arial" panose="020B0604020202020204" pitchFamily="34" charset="0"/>
        <a:buChar char="•"/>
        <a:defRPr sz="1800" kern="1200">
          <a:solidFill>
            <a:schemeClr val="tx1"/>
          </a:solidFill>
          <a:latin typeface="+mn-lt"/>
          <a:ea typeface="+mn-ea"/>
          <a:cs typeface="+mn-cs"/>
        </a:defRPr>
      </a:lvl1pPr>
      <a:lvl2pPr marL="635805" indent="-211935" algn="l" defTabSz="84774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2pPr>
      <a:lvl3pPr marL="1059675" indent="-211935" algn="l" defTabSz="84774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1483545" indent="-211935" algn="l" defTabSz="84774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4pPr>
      <a:lvl5pPr marL="1907416" indent="-211935" algn="l" defTabSz="84774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5pPr>
      <a:lvl6pPr marL="233128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6pPr>
      <a:lvl7pPr marL="275515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7pPr>
      <a:lvl8pPr marL="317902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8pPr>
      <a:lvl9pPr marL="360289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9pPr>
    </p:bodyStyle>
    <p:otherStyle>
      <a:defPPr>
        <a:defRPr lang="en-US"/>
      </a:defPPr>
      <a:lvl1pPr marL="0" algn="l" defTabSz="847740" rtl="0" eaLnBrk="1" latinLnBrk="0" hangingPunct="1">
        <a:defRPr sz="1669" kern="1200">
          <a:solidFill>
            <a:schemeClr val="tx1"/>
          </a:solidFill>
          <a:latin typeface="+mn-lt"/>
          <a:ea typeface="+mn-ea"/>
          <a:cs typeface="+mn-cs"/>
        </a:defRPr>
      </a:lvl1pPr>
      <a:lvl2pPr marL="423870" algn="l" defTabSz="847740" rtl="0" eaLnBrk="1" latinLnBrk="0" hangingPunct="1">
        <a:defRPr sz="1669" kern="1200">
          <a:solidFill>
            <a:schemeClr val="tx1"/>
          </a:solidFill>
          <a:latin typeface="+mn-lt"/>
          <a:ea typeface="+mn-ea"/>
          <a:cs typeface="+mn-cs"/>
        </a:defRPr>
      </a:lvl2pPr>
      <a:lvl3pPr marL="847740" algn="l" defTabSz="847740" rtl="0" eaLnBrk="1" latinLnBrk="0" hangingPunct="1">
        <a:defRPr sz="1669" kern="1200">
          <a:solidFill>
            <a:schemeClr val="tx1"/>
          </a:solidFill>
          <a:latin typeface="+mn-lt"/>
          <a:ea typeface="+mn-ea"/>
          <a:cs typeface="+mn-cs"/>
        </a:defRPr>
      </a:lvl3pPr>
      <a:lvl4pPr marL="1271610" algn="l" defTabSz="847740" rtl="0" eaLnBrk="1" latinLnBrk="0" hangingPunct="1">
        <a:defRPr sz="1669" kern="1200">
          <a:solidFill>
            <a:schemeClr val="tx1"/>
          </a:solidFill>
          <a:latin typeface="+mn-lt"/>
          <a:ea typeface="+mn-ea"/>
          <a:cs typeface="+mn-cs"/>
        </a:defRPr>
      </a:lvl4pPr>
      <a:lvl5pPr marL="1695480" algn="l" defTabSz="847740" rtl="0" eaLnBrk="1" latinLnBrk="0" hangingPunct="1">
        <a:defRPr sz="1669" kern="1200">
          <a:solidFill>
            <a:schemeClr val="tx1"/>
          </a:solidFill>
          <a:latin typeface="+mn-lt"/>
          <a:ea typeface="+mn-ea"/>
          <a:cs typeface="+mn-cs"/>
        </a:defRPr>
      </a:lvl5pPr>
      <a:lvl6pPr marL="2119351" algn="l" defTabSz="847740" rtl="0" eaLnBrk="1" latinLnBrk="0" hangingPunct="1">
        <a:defRPr sz="1669" kern="1200">
          <a:solidFill>
            <a:schemeClr val="tx1"/>
          </a:solidFill>
          <a:latin typeface="+mn-lt"/>
          <a:ea typeface="+mn-ea"/>
          <a:cs typeface="+mn-cs"/>
        </a:defRPr>
      </a:lvl6pPr>
      <a:lvl7pPr marL="2543221" algn="l" defTabSz="847740" rtl="0" eaLnBrk="1" latinLnBrk="0" hangingPunct="1">
        <a:defRPr sz="1669" kern="1200">
          <a:solidFill>
            <a:schemeClr val="tx1"/>
          </a:solidFill>
          <a:latin typeface="+mn-lt"/>
          <a:ea typeface="+mn-ea"/>
          <a:cs typeface="+mn-cs"/>
        </a:defRPr>
      </a:lvl7pPr>
      <a:lvl8pPr marL="2967091" algn="l" defTabSz="847740" rtl="0" eaLnBrk="1" latinLnBrk="0" hangingPunct="1">
        <a:defRPr sz="1669" kern="1200">
          <a:solidFill>
            <a:schemeClr val="tx1"/>
          </a:solidFill>
          <a:latin typeface="+mn-lt"/>
          <a:ea typeface="+mn-ea"/>
          <a:cs typeface="+mn-cs"/>
        </a:defRPr>
      </a:lvl8pPr>
      <a:lvl9pPr marL="3390961" algn="l" defTabSz="847740" rtl="0" eaLnBrk="1" latinLnBrk="0" hangingPunct="1">
        <a:defRPr sz="166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0" userDrawn="1">
          <p15:clr>
            <a:srgbClr val="F26B43"/>
          </p15:clr>
        </p15:guide>
        <p15:guide id="2" pos="113" userDrawn="1">
          <p15:clr>
            <a:srgbClr val="F26B43"/>
          </p15:clr>
        </p15:guide>
        <p15:guide id="3" orient="horz" pos="3885" userDrawn="1">
          <p15:clr>
            <a:srgbClr val="F26B43"/>
          </p15:clr>
        </p15:guide>
        <p15:guide id="4" pos="5647" userDrawn="1">
          <p15:clr>
            <a:srgbClr val="F26B43"/>
          </p15:clr>
        </p15:guide>
        <p15:guide id="5" pos="476" userDrawn="1">
          <p15:clr>
            <a:srgbClr val="F26B43"/>
          </p15:clr>
        </p15:guide>
        <p15:guide id="6" orient="horz" pos="483" userDrawn="1">
          <p15:clr>
            <a:srgbClr val="F26B43"/>
          </p15:clr>
        </p15:guide>
        <p15:guide id="7" orient="horz" pos="3522" userDrawn="1">
          <p15:clr>
            <a:srgbClr val="F26B43"/>
          </p15:clr>
        </p15:guide>
        <p15:guide id="8" pos="5284" userDrawn="1">
          <p15:clr>
            <a:srgbClr val="F26B43"/>
          </p15:clr>
        </p15:guide>
        <p15:guide id="9" orient="horz" pos="2003" userDrawn="1">
          <p15:clr>
            <a:srgbClr val="F26B43"/>
          </p15:clr>
        </p15:guide>
        <p15:guide id="10" pos="2880" userDrawn="1">
          <p15:clr>
            <a:srgbClr val="F26B43"/>
          </p15:clr>
        </p15:guide>
        <p15:guide id="11" pos="2789" userDrawn="1">
          <p15:clr>
            <a:srgbClr val="F26B43"/>
          </p15:clr>
        </p15:guide>
        <p15:guide id="12" pos="297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Konflikthantering</a:t>
            </a:r>
          </a:p>
        </p:txBody>
      </p:sp>
      <p:sp>
        <p:nvSpPr>
          <p:cNvPr id="22" name="Underrubrik 21"/>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3685478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E10221-F999-4B79-99B4-700657A4D6C9}"/>
              </a:ext>
            </a:extLst>
          </p:cNvPr>
          <p:cNvSpPr>
            <a:spLocks noGrp="1"/>
          </p:cNvSpPr>
          <p:nvPr>
            <p:ph type="title"/>
          </p:nvPr>
        </p:nvSpPr>
        <p:spPr>
          <a:xfrm>
            <a:off x="755651" y="766763"/>
            <a:ext cx="7632698" cy="1270613"/>
          </a:xfrm>
        </p:spPr>
        <p:txBody>
          <a:bodyPr anchor="ctr"/>
          <a:lstStyle/>
          <a:p>
            <a:r>
              <a:rPr lang="sv-SE" dirty="0"/>
              <a:t>Konfliktens beståndsdelar</a:t>
            </a:r>
          </a:p>
        </p:txBody>
      </p:sp>
      <p:sp>
        <p:nvSpPr>
          <p:cNvPr id="3" name="Platshållare för innehåll 2">
            <a:extLst>
              <a:ext uri="{FF2B5EF4-FFF2-40B4-BE49-F238E27FC236}">
                <a16:creationId xmlns:a16="http://schemas.microsoft.com/office/drawing/2014/main" id="{AD9380FD-E69B-466D-AFA7-33AD3C753953}"/>
              </a:ext>
            </a:extLst>
          </p:cNvPr>
          <p:cNvSpPr>
            <a:spLocks noGrp="1"/>
          </p:cNvSpPr>
          <p:nvPr>
            <p:ph idx="1"/>
          </p:nvPr>
        </p:nvSpPr>
        <p:spPr>
          <a:xfrm>
            <a:off x="4572000" y="2167037"/>
            <a:ext cx="3581082" cy="1539990"/>
          </a:xfrm>
        </p:spPr>
        <p:txBody>
          <a:bodyPr>
            <a:normAutofit/>
          </a:bodyPr>
          <a:lstStyle/>
          <a:p>
            <a:r>
              <a:rPr lang="sv-SE" dirty="0"/>
              <a:t>ABC-modellen eller konflikttriangel</a:t>
            </a:r>
          </a:p>
          <a:p>
            <a:r>
              <a:rPr lang="sv-SE" dirty="0"/>
              <a:t>Konfliktens olika komponenten</a:t>
            </a:r>
          </a:p>
          <a:p>
            <a:r>
              <a:rPr lang="sv-SE"/>
              <a:t>Synliggör konfliktdynamik.</a:t>
            </a:r>
            <a:endParaRPr lang="sv-SE" dirty="0"/>
          </a:p>
          <a:p>
            <a:pPr marL="0" indent="0">
              <a:buNone/>
            </a:pPr>
            <a:endParaRPr lang="sv-SE" dirty="0"/>
          </a:p>
          <a:p>
            <a:endParaRPr lang="sv-SE" dirty="0"/>
          </a:p>
          <a:p>
            <a:pPr marL="0" indent="0">
              <a:buNone/>
            </a:pPr>
            <a:endParaRPr lang="sv-SE" dirty="0"/>
          </a:p>
        </p:txBody>
      </p:sp>
      <p:sp>
        <p:nvSpPr>
          <p:cNvPr id="5" name="Likbent triangel 4">
            <a:extLst>
              <a:ext uri="{FF2B5EF4-FFF2-40B4-BE49-F238E27FC236}">
                <a16:creationId xmlns:a16="http://schemas.microsoft.com/office/drawing/2014/main" id="{E5E2C65A-7405-448F-824F-3F8281B70005}"/>
              </a:ext>
            </a:extLst>
          </p:cNvPr>
          <p:cNvSpPr/>
          <p:nvPr/>
        </p:nvSpPr>
        <p:spPr>
          <a:xfrm>
            <a:off x="990918" y="2552735"/>
            <a:ext cx="2491740" cy="20422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6EAECA77-2A3D-4442-86DB-93DE958E652F}"/>
              </a:ext>
            </a:extLst>
          </p:cNvPr>
          <p:cNvSpPr txBox="1"/>
          <p:nvPr/>
        </p:nvSpPr>
        <p:spPr>
          <a:xfrm>
            <a:off x="3510090" y="4594990"/>
            <a:ext cx="347472" cy="461665"/>
          </a:xfrm>
          <a:prstGeom prst="rect">
            <a:avLst/>
          </a:prstGeom>
          <a:noFill/>
        </p:spPr>
        <p:txBody>
          <a:bodyPr wrap="square" rtlCol="0">
            <a:spAutoFit/>
          </a:bodyPr>
          <a:lstStyle/>
          <a:p>
            <a:r>
              <a:rPr lang="sv-SE" sz="2400" dirty="0"/>
              <a:t>B</a:t>
            </a:r>
          </a:p>
        </p:txBody>
      </p:sp>
      <p:sp>
        <p:nvSpPr>
          <p:cNvPr id="8" name="textruta 7">
            <a:extLst>
              <a:ext uri="{FF2B5EF4-FFF2-40B4-BE49-F238E27FC236}">
                <a16:creationId xmlns:a16="http://schemas.microsoft.com/office/drawing/2014/main" id="{B71ED991-EF23-4660-9473-2F4961A50ED2}"/>
              </a:ext>
            </a:extLst>
          </p:cNvPr>
          <p:cNvSpPr txBox="1"/>
          <p:nvPr/>
        </p:nvSpPr>
        <p:spPr>
          <a:xfrm>
            <a:off x="616014" y="4594990"/>
            <a:ext cx="347472" cy="461665"/>
          </a:xfrm>
          <a:prstGeom prst="rect">
            <a:avLst/>
          </a:prstGeom>
          <a:noFill/>
        </p:spPr>
        <p:txBody>
          <a:bodyPr wrap="square" rtlCol="0">
            <a:spAutoFit/>
          </a:bodyPr>
          <a:lstStyle/>
          <a:p>
            <a:r>
              <a:rPr lang="sv-SE" sz="2400" dirty="0"/>
              <a:t>C</a:t>
            </a:r>
          </a:p>
        </p:txBody>
      </p:sp>
      <p:sp>
        <p:nvSpPr>
          <p:cNvPr id="9" name="textruta 8">
            <a:extLst>
              <a:ext uri="{FF2B5EF4-FFF2-40B4-BE49-F238E27FC236}">
                <a16:creationId xmlns:a16="http://schemas.microsoft.com/office/drawing/2014/main" id="{3F5ED32F-D990-4F3A-BA3E-4DBD45270C13}"/>
              </a:ext>
            </a:extLst>
          </p:cNvPr>
          <p:cNvSpPr txBox="1"/>
          <p:nvPr/>
        </p:nvSpPr>
        <p:spPr>
          <a:xfrm>
            <a:off x="2055488" y="2037376"/>
            <a:ext cx="362600" cy="461665"/>
          </a:xfrm>
          <a:prstGeom prst="rect">
            <a:avLst/>
          </a:prstGeom>
          <a:noFill/>
        </p:spPr>
        <p:txBody>
          <a:bodyPr wrap="none" rtlCol="0">
            <a:spAutoFit/>
          </a:bodyPr>
          <a:lstStyle/>
          <a:p>
            <a:r>
              <a:rPr lang="sv-SE" sz="2400" dirty="0"/>
              <a:t>A</a:t>
            </a:r>
          </a:p>
        </p:txBody>
      </p:sp>
    </p:spTree>
    <p:extLst>
      <p:ext uri="{BB962C8B-B14F-4D97-AF65-F5344CB8AC3E}">
        <p14:creationId xmlns:p14="http://schemas.microsoft.com/office/powerpoint/2010/main" val="2676042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E10221-F999-4B79-99B4-700657A4D6C9}"/>
              </a:ext>
            </a:extLst>
          </p:cNvPr>
          <p:cNvSpPr>
            <a:spLocks noGrp="1"/>
          </p:cNvSpPr>
          <p:nvPr>
            <p:ph type="title"/>
          </p:nvPr>
        </p:nvSpPr>
        <p:spPr>
          <a:xfrm>
            <a:off x="755651" y="766763"/>
            <a:ext cx="7632698" cy="1270613"/>
          </a:xfrm>
        </p:spPr>
        <p:txBody>
          <a:bodyPr anchor="ctr"/>
          <a:lstStyle/>
          <a:p>
            <a:r>
              <a:rPr lang="sv-SE" dirty="0"/>
              <a:t>Konfliktens beståndsdelar</a:t>
            </a:r>
          </a:p>
        </p:txBody>
      </p:sp>
      <p:sp>
        <p:nvSpPr>
          <p:cNvPr id="3" name="Platshållare för innehåll 2">
            <a:extLst>
              <a:ext uri="{FF2B5EF4-FFF2-40B4-BE49-F238E27FC236}">
                <a16:creationId xmlns:a16="http://schemas.microsoft.com/office/drawing/2014/main" id="{AD9380FD-E69B-466D-AFA7-33AD3C753953}"/>
              </a:ext>
            </a:extLst>
          </p:cNvPr>
          <p:cNvSpPr>
            <a:spLocks noGrp="1"/>
          </p:cNvSpPr>
          <p:nvPr>
            <p:ph idx="1"/>
          </p:nvPr>
        </p:nvSpPr>
        <p:spPr>
          <a:xfrm>
            <a:off x="4285170" y="2167037"/>
            <a:ext cx="3886200" cy="461665"/>
          </a:xfrm>
        </p:spPr>
        <p:txBody>
          <a:bodyPr/>
          <a:lstStyle/>
          <a:p>
            <a:pPr marL="0" indent="0">
              <a:buNone/>
            </a:pPr>
            <a:r>
              <a:rPr lang="sv-SE" dirty="0"/>
              <a:t>A – Attityder, känslor och tankar</a:t>
            </a:r>
          </a:p>
        </p:txBody>
      </p:sp>
      <p:sp>
        <p:nvSpPr>
          <p:cNvPr id="5" name="Likbent triangel 4">
            <a:extLst>
              <a:ext uri="{FF2B5EF4-FFF2-40B4-BE49-F238E27FC236}">
                <a16:creationId xmlns:a16="http://schemas.microsoft.com/office/drawing/2014/main" id="{E5E2C65A-7405-448F-824F-3F8281B70005}"/>
              </a:ext>
            </a:extLst>
          </p:cNvPr>
          <p:cNvSpPr/>
          <p:nvPr/>
        </p:nvSpPr>
        <p:spPr>
          <a:xfrm>
            <a:off x="990918" y="2552735"/>
            <a:ext cx="2491740" cy="20422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6EAECA77-2A3D-4442-86DB-93DE958E652F}"/>
              </a:ext>
            </a:extLst>
          </p:cNvPr>
          <p:cNvSpPr txBox="1"/>
          <p:nvPr/>
        </p:nvSpPr>
        <p:spPr>
          <a:xfrm>
            <a:off x="3510090" y="4594990"/>
            <a:ext cx="347472" cy="461665"/>
          </a:xfrm>
          <a:prstGeom prst="rect">
            <a:avLst/>
          </a:prstGeom>
          <a:noFill/>
        </p:spPr>
        <p:txBody>
          <a:bodyPr wrap="square" rtlCol="0">
            <a:spAutoFit/>
          </a:bodyPr>
          <a:lstStyle/>
          <a:p>
            <a:r>
              <a:rPr lang="sv-SE" sz="2400" dirty="0"/>
              <a:t>B</a:t>
            </a:r>
          </a:p>
        </p:txBody>
      </p:sp>
      <p:sp>
        <p:nvSpPr>
          <p:cNvPr id="8" name="textruta 7">
            <a:extLst>
              <a:ext uri="{FF2B5EF4-FFF2-40B4-BE49-F238E27FC236}">
                <a16:creationId xmlns:a16="http://schemas.microsoft.com/office/drawing/2014/main" id="{B71ED991-EF23-4660-9473-2F4961A50ED2}"/>
              </a:ext>
            </a:extLst>
          </p:cNvPr>
          <p:cNvSpPr txBox="1"/>
          <p:nvPr/>
        </p:nvSpPr>
        <p:spPr>
          <a:xfrm>
            <a:off x="616014" y="4594990"/>
            <a:ext cx="347472" cy="461665"/>
          </a:xfrm>
          <a:prstGeom prst="rect">
            <a:avLst/>
          </a:prstGeom>
          <a:noFill/>
        </p:spPr>
        <p:txBody>
          <a:bodyPr wrap="square" rtlCol="0">
            <a:spAutoFit/>
          </a:bodyPr>
          <a:lstStyle/>
          <a:p>
            <a:r>
              <a:rPr lang="sv-SE" sz="2400" dirty="0"/>
              <a:t>C</a:t>
            </a:r>
          </a:p>
        </p:txBody>
      </p:sp>
      <p:sp>
        <p:nvSpPr>
          <p:cNvPr id="9" name="textruta 8">
            <a:extLst>
              <a:ext uri="{FF2B5EF4-FFF2-40B4-BE49-F238E27FC236}">
                <a16:creationId xmlns:a16="http://schemas.microsoft.com/office/drawing/2014/main" id="{3F5ED32F-D990-4F3A-BA3E-4DBD45270C13}"/>
              </a:ext>
            </a:extLst>
          </p:cNvPr>
          <p:cNvSpPr txBox="1"/>
          <p:nvPr/>
        </p:nvSpPr>
        <p:spPr>
          <a:xfrm>
            <a:off x="2055488" y="2037376"/>
            <a:ext cx="362600" cy="461665"/>
          </a:xfrm>
          <a:prstGeom prst="rect">
            <a:avLst/>
          </a:prstGeom>
          <a:noFill/>
        </p:spPr>
        <p:txBody>
          <a:bodyPr wrap="none" rtlCol="0">
            <a:spAutoFit/>
          </a:bodyPr>
          <a:lstStyle/>
          <a:p>
            <a:r>
              <a:rPr lang="sv-SE" sz="2400" dirty="0"/>
              <a:t>A</a:t>
            </a:r>
          </a:p>
        </p:txBody>
      </p:sp>
      <p:sp>
        <p:nvSpPr>
          <p:cNvPr id="10" name="textruta 9">
            <a:extLst>
              <a:ext uri="{FF2B5EF4-FFF2-40B4-BE49-F238E27FC236}">
                <a16:creationId xmlns:a16="http://schemas.microsoft.com/office/drawing/2014/main" id="{671CF828-A327-4687-A3B3-7AD3D0927B57}"/>
              </a:ext>
            </a:extLst>
          </p:cNvPr>
          <p:cNvSpPr txBox="1"/>
          <p:nvPr/>
        </p:nvSpPr>
        <p:spPr>
          <a:xfrm>
            <a:off x="4786752" y="3071261"/>
            <a:ext cx="1556323" cy="369332"/>
          </a:xfrm>
          <a:prstGeom prst="rect">
            <a:avLst/>
          </a:prstGeom>
          <a:noFill/>
        </p:spPr>
        <p:txBody>
          <a:bodyPr wrap="none" rtlCol="0">
            <a:spAutoFit/>
          </a:bodyPr>
          <a:lstStyle/>
          <a:p>
            <a:r>
              <a:rPr lang="sv-SE" dirty="0"/>
              <a:t>B – Beteenden</a:t>
            </a:r>
          </a:p>
        </p:txBody>
      </p:sp>
      <p:sp>
        <p:nvSpPr>
          <p:cNvPr id="11" name="textruta 10">
            <a:extLst>
              <a:ext uri="{FF2B5EF4-FFF2-40B4-BE49-F238E27FC236}">
                <a16:creationId xmlns:a16="http://schemas.microsoft.com/office/drawing/2014/main" id="{26AA2163-ADA6-4043-A6F1-67FF173277FD}"/>
              </a:ext>
            </a:extLst>
          </p:cNvPr>
          <p:cNvSpPr txBox="1"/>
          <p:nvPr/>
        </p:nvSpPr>
        <p:spPr>
          <a:xfrm>
            <a:off x="5302815" y="4023360"/>
            <a:ext cx="2379690" cy="369332"/>
          </a:xfrm>
          <a:prstGeom prst="rect">
            <a:avLst/>
          </a:prstGeom>
          <a:noFill/>
        </p:spPr>
        <p:txBody>
          <a:bodyPr wrap="none" rtlCol="0">
            <a:spAutoFit/>
          </a:bodyPr>
          <a:lstStyle/>
          <a:p>
            <a:r>
              <a:rPr lang="sv-SE" dirty="0"/>
              <a:t>C – Sakfrågan (</a:t>
            </a:r>
            <a:r>
              <a:rPr lang="sv-SE" i="1" dirty="0" err="1"/>
              <a:t>conflict</a:t>
            </a:r>
            <a:r>
              <a:rPr lang="sv-SE" dirty="0"/>
              <a:t>) </a:t>
            </a:r>
          </a:p>
        </p:txBody>
      </p:sp>
    </p:spTree>
    <p:extLst>
      <p:ext uri="{BB962C8B-B14F-4D97-AF65-F5344CB8AC3E}">
        <p14:creationId xmlns:p14="http://schemas.microsoft.com/office/powerpoint/2010/main" val="3687310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3E919E-B49B-441A-B513-0389E9B4E2CB}"/>
              </a:ext>
            </a:extLst>
          </p:cNvPr>
          <p:cNvSpPr>
            <a:spLocks noGrp="1"/>
          </p:cNvSpPr>
          <p:nvPr>
            <p:ph type="title"/>
          </p:nvPr>
        </p:nvSpPr>
        <p:spPr/>
        <p:txBody>
          <a:bodyPr/>
          <a:lstStyle/>
          <a:p>
            <a:r>
              <a:rPr lang="sv-SE" dirty="0"/>
              <a:t>Konflikteskalering</a:t>
            </a:r>
          </a:p>
        </p:txBody>
      </p:sp>
      <p:sp>
        <p:nvSpPr>
          <p:cNvPr id="3" name="Platshållare för innehåll 2">
            <a:extLst>
              <a:ext uri="{FF2B5EF4-FFF2-40B4-BE49-F238E27FC236}">
                <a16:creationId xmlns:a16="http://schemas.microsoft.com/office/drawing/2014/main" id="{8BCBB41C-EE98-44A7-A834-E6F411E34229}"/>
              </a:ext>
            </a:extLst>
          </p:cNvPr>
          <p:cNvSpPr>
            <a:spLocks noGrp="1"/>
          </p:cNvSpPr>
          <p:nvPr>
            <p:ph idx="1"/>
          </p:nvPr>
        </p:nvSpPr>
        <p:spPr/>
        <p:txBody>
          <a:bodyPr/>
          <a:lstStyle/>
          <a:p>
            <a:r>
              <a:rPr lang="sv-SE" dirty="0"/>
              <a:t>Generella mönster och återkommande händelser.</a:t>
            </a:r>
          </a:p>
          <a:p>
            <a:r>
              <a:rPr lang="sv-SE" dirty="0"/>
              <a:t>Vi reagerar istället för att agera.</a:t>
            </a:r>
          </a:p>
          <a:p>
            <a:r>
              <a:rPr lang="sv-SE" dirty="0"/>
              <a:t>Konflikteskalation </a:t>
            </a:r>
          </a:p>
        </p:txBody>
      </p:sp>
    </p:spTree>
    <p:custDataLst>
      <p:tags r:id="rId1"/>
    </p:custDataLst>
    <p:extLst>
      <p:ext uri="{BB962C8B-B14F-4D97-AF65-F5344CB8AC3E}">
        <p14:creationId xmlns:p14="http://schemas.microsoft.com/office/powerpoint/2010/main" val="427690134"/>
      </p:ext>
    </p:extLst>
  </p:cSld>
  <p:clrMapOvr>
    <a:masterClrMapping/>
  </p:clrMapOvr>
  <mc:AlternateContent xmlns:mc="http://schemas.openxmlformats.org/markup-compatibility/2006" xmlns:p14="http://schemas.microsoft.com/office/powerpoint/2010/main">
    <mc:Choice Requires="p14">
      <p:transition spd="slow" p14:dur="2000" advTm="48529"/>
    </mc:Choice>
    <mc:Fallback xmlns="">
      <p:transition spd="slow" advTm="485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B1F08C-B15D-4245-8B4C-05C7E450B5C1}"/>
              </a:ext>
            </a:extLst>
          </p:cNvPr>
          <p:cNvSpPr>
            <a:spLocks noGrp="1"/>
          </p:cNvSpPr>
          <p:nvPr>
            <p:ph type="title"/>
          </p:nvPr>
        </p:nvSpPr>
        <p:spPr/>
        <p:txBody>
          <a:bodyPr/>
          <a:lstStyle/>
          <a:p>
            <a:r>
              <a:rPr lang="sv-SE" dirty="0"/>
              <a:t>Olika sorters eskalation</a:t>
            </a:r>
          </a:p>
        </p:txBody>
      </p:sp>
      <p:sp>
        <p:nvSpPr>
          <p:cNvPr id="11" name="Rektangel: rundade hörn 10">
            <a:extLst>
              <a:ext uri="{FF2B5EF4-FFF2-40B4-BE49-F238E27FC236}">
                <a16:creationId xmlns:a16="http://schemas.microsoft.com/office/drawing/2014/main" id="{D90D83FE-030F-44DC-B678-2931B2B09AA2}"/>
              </a:ext>
            </a:extLst>
          </p:cNvPr>
          <p:cNvSpPr/>
          <p:nvPr/>
        </p:nvSpPr>
        <p:spPr>
          <a:xfrm>
            <a:off x="755650" y="3267075"/>
            <a:ext cx="3671887" cy="84772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a:p>
            <a:pPr algn="ctr"/>
            <a:r>
              <a:rPr lang="sv-SE" dirty="0"/>
              <a:t>Känslomässig upptrappning </a:t>
            </a:r>
          </a:p>
          <a:p>
            <a:pPr algn="ctr"/>
            <a:endParaRPr lang="sv-SE" dirty="0"/>
          </a:p>
        </p:txBody>
      </p:sp>
      <p:sp>
        <p:nvSpPr>
          <p:cNvPr id="12" name="Rektangel: rundade hörn 11">
            <a:extLst>
              <a:ext uri="{FF2B5EF4-FFF2-40B4-BE49-F238E27FC236}">
                <a16:creationId xmlns:a16="http://schemas.microsoft.com/office/drawing/2014/main" id="{0FC5E655-BDA7-4C39-BA4B-B50871E0B985}"/>
              </a:ext>
            </a:extLst>
          </p:cNvPr>
          <p:cNvSpPr/>
          <p:nvPr/>
        </p:nvSpPr>
        <p:spPr>
          <a:xfrm>
            <a:off x="4868862" y="3267075"/>
            <a:ext cx="3671887" cy="84772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sv-SE" dirty="0"/>
              <a:t>Attitydförändring</a:t>
            </a:r>
          </a:p>
        </p:txBody>
      </p:sp>
    </p:spTree>
    <p:custDataLst>
      <p:tags r:id="rId1"/>
    </p:custDataLst>
    <p:extLst>
      <p:ext uri="{BB962C8B-B14F-4D97-AF65-F5344CB8AC3E}">
        <p14:creationId xmlns:p14="http://schemas.microsoft.com/office/powerpoint/2010/main" val="988057534"/>
      </p:ext>
    </p:extLst>
  </p:cSld>
  <p:clrMapOvr>
    <a:masterClrMapping/>
  </p:clrMapOvr>
  <mc:AlternateContent xmlns:mc="http://schemas.openxmlformats.org/markup-compatibility/2006" xmlns:p14="http://schemas.microsoft.com/office/powerpoint/2010/main">
    <mc:Choice Requires="p14">
      <p:transition spd="slow" p14:dur="2000" advTm="54103"/>
    </mc:Choice>
    <mc:Fallback xmlns="">
      <p:transition spd="slow" advTm="54103"/>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6C4172-3806-4E5F-B46B-2671EDCD01C5}"/>
              </a:ext>
            </a:extLst>
          </p:cNvPr>
          <p:cNvSpPr>
            <a:spLocks noGrp="1"/>
          </p:cNvSpPr>
          <p:nvPr>
            <p:ph type="title"/>
          </p:nvPr>
        </p:nvSpPr>
        <p:spPr>
          <a:xfrm>
            <a:off x="620177" y="1049903"/>
            <a:ext cx="4300472" cy="1231904"/>
          </a:xfrm>
        </p:spPr>
        <p:txBody>
          <a:bodyPr anchor="ctr"/>
          <a:lstStyle/>
          <a:p>
            <a:r>
              <a:rPr lang="sv-SE" dirty="0"/>
              <a:t>Eskalationstrappan – sju steg</a:t>
            </a:r>
          </a:p>
        </p:txBody>
      </p:sp>
      <p:sp>
        <p:nvSpPr>
          <p:cNvPr id="46" name="textruta 45">
            <a:extLst>
              <a:ext uri="{FF2B5EF4-FFF2-40B4-BE49-F238E27FC236}">
                <a16:creationId xmlns:a16="http://schemas.microsoft.com/office/drawing/2014/main" id="{70904E72-97FF-48DE-8D3A-E067955C4B6A}"/>
              </a:ext>
            </a:extLst>
          </p:cNvPr>
          <p:cNvSpPr txBox="1"/>
          <p:nvPr/>
        </p:nvSpPr>
        <p:spPr>
          <a:xfrm>
            <a:off x="174172" y="5123369"/>
            <a:ext cx="1907079" cy="369332"/>
          </a:xfrm>
          <a:prstGeom prst="rect">
            <a:avLst/>
          </a:prstGeom>
          <a:noFill/>
        </p:spPr>
        <p:txBody>
          <a:bodyPr wrap="square" rIns="0" rtlCol="0">
            <a:spAutoFit/>
          </a:bodyPr>
          <a:lstStyle/>
          <a:p>
            <a:pPr algn="r"/>
            <a:r>
              <a:rPr lang="sv-SE" dirty="0"/>
              <a:t>Motsättning</a:t>
            </a:r>
          </a:p>
        </p:txBody>
      </p:sp>
      <p:sp>
        <p:nvSpPr>
          <p:cNvPr id="3" name="Pil: böjd uppåt 2">
            <a:extLst>
              <a:ext uri="{FF2B5EF4-FFF2-40B4-BE49-F238E27FC236}">
                <a16:creationId xmlns:a16="http://schemas.microsoft.com/office/drawing/2014/main" id="{16A02FEB-282A-4F09-9148-7EF2412B78AA}"/>
              </a:ext>
            </a:extLst>
          </p:cNvPr>
          <p:cNvSpPr/>
          <p:nvPr/>
        </p:nvSpPr>
        <p:spPr>
          <a:xfrm>
            <a:off x="315686" y="5123369"/>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28" name="textruta 27">
            <a:extLst>
              <a:ext uri="{FF2B5EF4-FFF2-40B4-BE49-F238E27FC236}">
                <a16:creationId xmlns:a16="http://schemas.microsoft.com/office/drawing/2014/main" id="{DF4EE416-D838-4E70-BE0E-5BB3CF292DF9}"/>
              </a:ext>
            </a:extLst>
          </p:cNvPr>
          <p:cNvSpPr txBox="1"/>
          <p:nvPr/>
        </p:nvSpPr>
        <p:spPr>
          <a:xfrm>
            <a:off x="1194466" y="4513769"/>
            <a:ext cx="1907079" cy="369332"/>
          </a:xfrm>
          <a:prstGeom prst="rect">
            <a:avLst/>
          </a:prstGeom>
          <a:noFill/>
        </p:spPr>
        <p:txBody>
          <a:bodyPr wrap="square" rIns="0" rtlCol="0">
            <a:spAutoFit/>
          </a:bodyPr>
          <a:lstStyle/>
          <a:p>
            <a:pPr algn="r"/>
            <a:r>
              <a:rPr lang="sv-SE" dirty="0"/>
              <a:t>Personifiering</a:t>
            </a:r>
          </a:p>
        </p:txBody>
      </p:sp>
      <p:sp>
        <p:nvSpPr>
          <p:cNvPr id="29" name="Pil: böjd uppåt 28">
            <a:extLst>
              <a:ext uri="{FF2B5EF4-FFF2-40B4-BE49-F238E27FC236}">
                <a16:creationId xmlns:a16="http://schemas.microsoft.com/office/drawing/2014/main" id="{2D74D418-7F48-4F48-B1EC-4C1AB304CA4D}"/>
              </a:ext>
            </a:extLst>
          </p:cNvPr>
          <p:cNvSpPr/>
          <p:nvPr/>
        </p:nvSpPr>
        <p:spPr>
          <a:xfrm>
            <a:off x="1324867" y="4513769"/>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3" name="textruta 32">
            <a:extLst>
              <a:ext uri="{FF2B5EF4-FFF2-40B4-BE49-F238E27FC236}">
                <a16:creationId xmlns:a16="http://schemas.microsoft.com/office/drawing/2014/main" id="{EE01829A-9329-44B3-A521-44D28FB77FE7}"/>
              </a:ext>
            </a:extLst>
          </p:cNvPr>
          <p:cNvSpPr txBox="1"/>
          <p:nvPr/>
        </p:nvSpPr>
        <p:spPr>
          <a:xfrm>
            <a:off x="2176259" y="3904169"/>
            <a:ext cx="1907079" cy="369332"/>
          </a:xfrm>
          <a:prstGeom prst="rect">
            <a:avLst/>
          </a:prstGeom>
          <a:noFill/>
        </p:spPr>
        <p:txBody>
          <a:bodyPr wrap="square" rIns="0" rtlCol="0">
            <a:spAutoFit/>
          </a:bodyPr>
          <a:lstStyle/>
          <a:p>
            <a:pPr algn="r"/>
            <a:r>
              <a:rPr lang="sv-SE" dirty="0"/>
              <a:t>Konflikten växer.</a:t>
            </a:r>
          </a:p>
        </p:txBody>
      </p:sp>
      <p:sp>
        <p:nvSpPr>
          <p:cNvPr id="34" name="Pil: böjd uppåt 33">
            <a:extLst>
              <a:ext uri="{FF2B5EF4-FFF2-40B4-BE49-F238E27FC236}">
                <a16:creationId xmlns:a16="http://schemas.microsoft.com/office/drawing/2014/main" id="{7D4EA64C-2A40-4C36-B0BE-4D7DF8A4B2D0}"/>
              </a:ext>
            </a:extLst>
          </p:cNvPr>
          <p:cNvSpPr/>
          <p:nvPr/>
        </p:nvSpPr>
        <p:spPr>
          <a:xfrm>
            <a:off x="2317773" y="3904169"/>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5" name="textruta 34">
            <a:extLst>
              <a:ext uri="{FF2B5EF4-FFF2-40B4-BE49-F238E27FC236}">
                <a16:creationId xmlns:a16="http://schemas.microsoft.com/office/drawing/2014/main" id="{65AA38C3-292F-442C-B380-E64CEEC544D2}"/>
              </a:ext>
            </a:extLst>
          </p:cNvPr>
          <p:cNvSpPr txBox="1"/>
          <p:nvPr/>
        </p:nvSpPr>
        <p:spPr>
          <a:xfrm>
            <a:off x="3149044" y="3316341"/>
            <a:ext cx="1907079" cy="369332"/>
          </a:xfrm>
          <a:prstGeom prst="rect">
            <a:avLst/>
          </a:prstGeom>
          <a:noFill/>
        </p:spPr>
        <p:txBody>
          <a:bodyPr wrap="square" rIns="0" rtlCol="0">
            <a:spAutoFit/>
          </a:bodyPr>
          <a:lstStyle/>
          <a:p>
            <a:pPr algn="r"/>
            <a:r>
              <a:rPr lang="sv-SE" dirty="0"/>
              <a:t>Handling</a:t>
            </a:r>
          </a:p>
        </p:txBody>
      </p:sp>
      <p:sp>
        <p:nvSpPr>
          <p:cNvPr id="36" name="Pil: böjd uppåt 35">
            <a:extLst>
              <a:ext uri="{FF2B5EF4-FFF2-40B4-BE49-F238E27FC236}">
                <a16:creationId xmlns:a16="http://schemas.microsoft.com/office/drawing/2014/main" id="{89097EFC-B99C-4506-A27A-608DD1BB3522}"/>
              </a:ext>
            </a:extLst>
          </p:cNvPr>
          <p:cNvSpPr/>
          <p:nvPr/>
        </p:nvSpPr>
        <p:spPr>
          <a:xfrm>
            <a:off x="3290558" y="3316341"/>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7" name="textruta 36">
            <a:extLst>
              <a:ext uri="{FF2B5EF4-FFF2-40B4-BE49-F238E27FC236}">
                <a16:creationId xmlns:a16="http://schemas.microsoft.com/office/drawing/2014/main" id="{6E920690-B876-4C38-BF87-C6A9EEA707CD}"/>
              </a:ext>
            </a:extLst>
          </p:cNvPr>
          <p:cNvSpPr txBox="1"/>
          <p:nvPr/>
        </p:nvSpPr>
        <p:spPr>
          <a:xfrm>
            <a:off x="4175273" y="2706741"/>
            <a:ext cx="1907079" cy="369332"/>
          </a:xfrm>
          <a:prstGeom prst="rect">
            <a:avLst/>
          </a:prstGeom>
          <a:noFill/>
        </p:spPr>
        <p:txBody>
          <a:bodyPr wrap="square" rIns="0" rtlCol="0">
            <a:spAutoFit/>
          </a:bodyPr>
          <a:lstStyle/>
          <a:p>
            <a:pPr algn="r"/>
            <a:r>
              <a:rPr lang="sv-SE" dirty="0"/>
              <a:t>Fiendebilder</a:t>
            </a:r>
          </a:p>
        </p:txBody>
      </p:sp>
      <p:sp>
        <p:nvSpPr>
          <p:cNvPr id="38" name="Pil: böjd uppåt 37">
            <a:extLst>
              <a:ext uri="{FF2B5EF4-FFF2-40B4-BE49-F238E27FC236}">
                <a16:creationId xmlns:a16="http://schemas.microsoft.com/office/drawing/2014/main" id="{88B683C1-F50D-43C7-8E4D-CDD6D125F960}"/>
              </a:ext>
            </a:extLst>
          </p:cNvPr>
          <p:cNvSpPr/>
          <p:nvPr/>
        </p:nvSpPr>
        <p:spPr>
          <a:xfrm>
            <a:off x="4305674" y="2706741"/>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9" name="textruta 38">
            <a:extLst>
              <a:ext uri="{FF2B5EF4-FFF2-40B4-BE49-F238E27FC236}">
                <a16:creationId xmlns:a16="http://schemas.microsoft.com/office/drawing/2014/main" id="{710787C6-B5FC-47BA-B78A-E1F7C09C8473}"/>
              </a:ext>
            </a:extLst>
          </p:cNvPr>
          <p:cNvSpPr txBox="1"/>
          <p:nvPr/>
        </p:nvSpPr>
        <p:spPr>
          <a:xfrm>
            <a:off x="5168941" y="2097141"/>
            <a:ext cx="1907079" cy="369332"/>
          </a:xfrm>
          <a:prstGeom prst="rect">
            <a:avLst/>
          </a:prstGeom>
          <a:noFill/>
        </p:spPr>
        <p:txBody>
          <a:bodyPr wrap="square" rIns="0" rtlCol="0">
            <a:spAutoFit/>
          </a:bodyPr>
          <a:lstStyle/>
          <a:p>
            <a:pPr algn="r"/>
            <a:r>
              <a:rPr lang="sv-SE" dirty="0"/>
              <a:t>Öppen fientlighet</a:t>
            </a:r>
          </a:p>
        </p:txBody>
      </p:sp>
      <p:sp>
        <p:nvSpPr>
          <p:cNvPr id="40" name="Pil: böjd uppåt 39">
            <a:extLst>
              <a:ext uri="{FF2B5EF4-FFF2-40B4-BE49-F238E27FC236}">
                <a16:creationId xmlns:a16="http://schemas.microsoft.com/office/drawing/2014/main" id="{D6D37727-FA66-4ECE-AD74-3ACAE2F4B3CA}"/>
              </a:ext>
            </a:extLst>
          </p:cNvPr>
          <p:cNvSpPr/>
          <p:nvPr/>
        </p:nvSpPr>
        <p:spPr>
          <a:xfrm>
            <a:off x="5310455" y="2097141"/>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3" name="textruta 52">
            <a:extLst>
              <a:ext uri="{FF2B5EF4-FFF2-40B4-BE49-F238E27FC236}">
                <a16:creationId xmlns:a16="http://schemas.microsoft.com/office/drawing/2014/main" id="{66B95B5A-F9FF-4051-AA45-59A32BB70282}"/>
              </a:ext>
            </a:extLst>
          </p:cNvPr>
          <p:cNvSpPr txBox="1"/>
          <p:nvPr/>
        </p:nvSpPr>
        <p:spPr>
          <a:xfrm>
            <a:off x="6076081" y="1509201"/>
            <a:ext cx="1907079" cy="369332"/>
          </a:xfrm>
          <a:prstGeom prst="rect">
            <a:avLst/>
          </a:prstGeom>
          <a:noFill/>
        </p:spPr>
        <p:txBody>
          <a:bodyPr wrap="square" rIns="0" rtlCol="0">
            <a:spAutoFit/>
          </a:bodyPr>
          <a:lstStyle/>
          <a:p>
            <a:pPr algn="r"/>
            <a:r>
              <a:rPr lang="sv-SE" dirty="0"/>
              <a:t>Separering</a:t>
            </a:r>
          </a:p>
        </p:txBody>
      </p:sp>
      <p:sp>
        <p:nvSpPr>
          <p:cNvPr id="54" name="Pil: böjd uppåt 53">
            <a:extLst>
              <a:ext uri="{FF2B5EF4-FFF2-40B4-BE49-F238E27FC236}">
                <a16:creationId xmlns:a16="http://schemas.microsoft.com/office/drawing/2014/main" id="{796181A8-737B-46B3-9730-DAAE593497BA}"/>
              </a:ext>
            </a:extLst>
          </p:cNvPr>
          <p:cNvSpPr/>
          <p:nvPr/>
        </p:nvSpPr>
        <p:spPr>
          <a:xfrm>
            <a:off x="6217595" y="1509201"/>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Tree>
    <p:extLst>
      <p:ext uri="{BB962C8B-B14F-4D97-AF65-F5344CB8AC3E}">
        <p14:creationId xmlns:p14="http://schemas.microsoft.com/office/powerpoint/2010/main" val="2733450574"/>
      </p:ext>
    </p:extLst>
  </p:cSld>
  <p:clrMapOvr>
    <a:masterClrMapping/>
  </p:clrMapOvr>
  <mc:AlternateContent xmlns:mc="http://schemas.openxmlformats.org/markup-compatibility/2006" xmlns:p14="http://schemas.microsoft.com/office/powerpoint/2010/main">
    <mc:Choice Requires="p14">
      <p:transition spd="slow" p14:dur="2000" advTm="24961"/>
    </mc:Choice>
    <mc:Fallback xmlns="">
      <p:transition spd="slow" advTm="24961"/>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6C4172-3806-4E5F-B46B-2671EDCD01C5}"/>
              </a:ext>
            </a:extLst>
          </p:cNvPr>
          <p:cNvSpPr>
            <a:spLocks noGrp="1"/>
          </p:cNvSpPr>
          <p:nvPr>
            <p:ph type="title"/>
          </p:nvPr>
        </p:nvSpPr>
        <p:spPr>
          <a:xfrm>
            <a:off x="755651" y="766763"/>
            <a:ext cx="4300472" cy="1231904"/>
          </a:xfrm>
        </p:spPr>
        <p:txBody>
          <a:bodyPr anchor="ctr"/>
          <a:lstStyle/>
          <a:p>
            <a:r>
              <a:rPr lang="sv-SE" dirty="0"/>
              <a:t>Motsättning</a:t>
            </a:r>
          </a:p>
        </p:txBody>
      </p:sp>
      <p:sp>
        <p:nvSpPr>
          <p:cNvPr id="46" name="textruta 45">
            <a:extLst>
              <a:ext uri="{FF2B5EF4-FFF2-40B4-BE49-F238E27FC236}">
                <a16:creationId xmlns:a16="http://schemas.microsoft.com/office/drawing/2014/main" id="{70904E72-97FF-48DE-8D3A-E067955C4B6A}"/>
              </a:ext>
            </a:extLst>
          </p:cNvPr>
          <p:cNvSpPr txBox="1"/>
          <p:nvPr/>
        </p:nvSpPr>
        <p:spPr>
          <a:xfrm>
            <a:off x="174172" y="5123369"/>
            <a:ext cx="1907079" cy="369332"/>
          </a:xfrm>
          <a:prstGeom prst="rect">
            <a:avLst/>
          </a:prstGeom>
          <a:noFill/>
        </p:spPr>
        <p:txBody>
          <a:bodyPr wrap="square" rIns="0" rtlCol="0">
            <a:spAutoFit/>
          </a:bodyPr>
          <a:lstStyle/>
          <a:p>
            <a:pPr algn="r"/>
            <a:r>
              <a:rPr lang="sv-SE" dirty="0"/>
              <a:t>Motsättning</a:t>
            </a:r>
          </a:p>
        </p:txBody>
      </p:sp>
      <p:sp>
        <p:nvSpPr>
          <p:cNvPr id="3" name="Pil: böjd uppåt 2">
            <a:extLst>
              <a:ext uri="{FF2B5EF4-FFF2-40B4-BE49-F238E27FC236}">
                <a16:creationId xmlns:a16="http://schemas.microsoft.com/office/drawing/2014/main" id="{16A02FEB-282A-4F09-9148-7EF2412B78AA}"/>
              </a:ext>
            </a:extLst>
          </p:cNvPr>
          <p:cNvSpPr/>
          <p:nvPr/>
        </p:nvSpPr>
        <p:spPr>
          <a:xfrm>
            <a:off x="315686" y="5123369"/>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28" name="textruta 27">
            <a:extLst>
              <a:ext uri="{FF2B5EF4-FFF2-40B4-BE49-F238E27FC236}">
                <a16:creationId xmlns:a16="http://schemas.microsoft.com/office/drawing/2014/main" id="{DF4EE416-D838-4E70-BE0E-5BB3CF292DF9}"/>
              </a:ext>
            </a:extLst>
          </p:cNvPr>
          <p:cNvSpPr txBox="1"/>
          <p:nvPr/>
        </p:nvSpPr>
        <p:spPr>
          <a:xfrm>
            <a:off x="1194466" y="4513769"/>
            <a:ext cx="1907079" cy="369332"/>
          </a:xfrm>
          <a:prstGeom prst="rect">
            <a:avLst/>
          </a:prstGeom>
          <a:noFill/>
        </p:spPr>
        <p:txBody>
          <a:bodyPr wrap="square" rIns="0" rtlCol="0">
            <a:spAutoFit/>
          </a:bodyPr>
          <a:lstStyle/>
          <a:p>
            <a:pPr algn="r"/>
            <a:r>
              <a:rPr lang="sv-SE" dirty="0">
                <a:solidFill>
                  <a:schemeClr val="bg1">
                    <a:lumMod val="85000"/>
                  </a:schemeClr>
                </a:solidFill>
              </a:rPr>
              <a:t>Personifiering</a:t>
            </a:r>
          </a:p>
        </p:txBody>
      </p:sp>
      <p:sp>
        <p:nvSpPr>
          <p:cNvPr id="29" name="Pil: böjd uppåt 28">
            <a:extLst>
              <a:ext uri="{FF2B5EF4-FFF2-40B4-BE49-F238E27FC236}">
                <a16:creationId xmlns:a16="http://schemas.microsoft.com/office/drawing/2014/main" id="{2D74D418-7F48-4F48-B1EC-4C1AB304CA4D}"/>
              </a:ext>
            </a:extLst>
          </p:cNvPr>
          <p:cNvSpPr/>
          <p:nvPr/>
        </p:nvSpPr>
        <p:spPr>
          <a:xfrm>
            <a:off x="1324867" y="45137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3" name="textruta 32">
            <a:extLst>
              <a:ext uri="{FF2B5EF4-FFF2-40B4-BE49-F238E27FC236}">
                <a16:creationId xmlns:a16="http://schemas.microsoft.com/office/drawing/2014/main" id="{EE01829A-9329-44B3-A521-44D28FB77FE7}"/>
              </a:ext>
            </a:extLst>
          </p:cNvPr>
          <p:cNvSpPr txBox="1"/>
          <p:nvPr/>
        </p:nvSpPr>
        <p:spPr>
          <a:xfrm>
            <a:off x="2176259" y="3904169"/>
            <a:ext cx="1907079" cy="369332"/>
          </a:xfrm>
          <a:prstGeom prst="rect">
            <a:avLst/>
          </a:prstGeom>
          <a:noFill/>
        </p:spPr>
        <p:txBody>
          <a:bodyPr wrap="square" rIns="0" rtlCol="0">
            <a:spAutoFit/>
          </a:bodyPr>
          <a:lstStyle/>
          <a:p>
            <a:pPr algn="r"/>
            <a:r>
              <a:rPr lang="sv-SE" dirty="0">
                <a:solidFill>
                  <a:schemeClr val="bg1">
                    <a:lumMod val="85000"/>
                  </a:schemeClr>
                </a:solidFill>
              </a:rPr>
              <a:t>Konflikten växer</a:t>
            </a:r>
          </a:p>
        </p:txBody>
      </p:sp>
      <p:sp>
        <p:nvSpPr>
          <p:cNvPr id="34" name="Pil: böjd uppåt 33">
            <a:extLst>
              <a:ext uri="{FF2B5EF4-FFF2-40B4-BE49-F238E27FC236}">
                <a16:creationId xmlns:a16="http://schemas.microsoft.com/office/drawing/2014/main" id="{7D4EA64C-2A40-4C36-B0BE-4D7DF8A4B2D0}"/>
              </a:ext>
            </a:extLst>
          </p:cNvPr>
          <p:cNvSpPr/>
          <p:nvPr/>
        </p:nvSpPr>
        <p:spPr>
          <a:xfrm>
            <a:off x="2317773" y="39041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5" name="textruta 34">
            <a:extLst>
              <a:ext uri="{FF2B5EF4-FFF2-40B4-BE49-F238E27FC236}">
                <a16:creationId xmlns:a16="http://schemas.microsoft.com/office/drawing/2014/main" id="{65AA38C3-292F-442C-B380-E64CEEC544D2}"/>
              </a:ext>
            </a:extLst>
          </p:cNvPr>
          <p:cNvSpPr txBox="1"/>
          <p:nvPr/>
        </p:nvSpPr>
        <p:spPr>
          <a:xfrm>
            <a:off x="3149044" y="3316341"/>
            <a:ext cx="1907079" cy="369332"/>
          </a:xfrm>
          <a:prstGeom prst="rect">
            <a:avLst/>
          </a:prstGeom>
          <a:noFill/>
        </p:spPr>
        <p:txBody>
          <a:bodyPr wrap="square" rIns="0" rtlCol="0">
            <a:spAutoFit/>
          </a:bodyPr>
          <a:lstStyle/>
          <a:p>
            <a:pPr algn="r"/>
            <a:r>
              <a:rPr lang="sv-SE" dirty="0">
                <a:solidFill>
                  <a:schemeClr val="bg1">
                    <a:lumMod val="85000"/>
                  </a:schemeClr>
                </a:solidFill>
              </a:rPr>
              <a:t>Handling</a:t>
            </a:r>
          </a:p>
        </p:txBody>
      </p:sp>
      <p:sp>
        <p:nvSpPr>
          <p:cNvPr id="36" name="Pil: böjd uppåt 35">
            <a:extLst>
              <a:ext uri="{FF2B5EF4-FFF2-40B4-BE49-F238E27FC236}">
                <a16:creationId xmlns:a16="http://schemas.microsoft.com/office/drawing/2014/main" id="{89097EFC-B99C-4506-A27A-608DD1BB3522}"/>
              </a:ext>
            </a:extLst>
          </p:cNvPr>
          <p:cNvSpPr/>
          <p:nvPr/>
        </p:nvSpPr>
        <p:spPr>
          <a:xfrm>
            <a:off x="3290558" y="33163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7" name="textruta 36">
            <a:extLst>
              <a:ext uri="{FF2B5EF4-FFF2-40B4-BE49-F238E27FC236}">
                <a16:creationId xmlns:a16="http://schemas.microsoft.com/office/drawing/2014/main" id="{6E920690-B876-4C38-BF87-C6A9EEA707CD}"/>
              </a:ext>
            </a:extLst>
          </p:cNvPr>
          <p:cNvSpPr txBox="1"/>
          <p:nvPr/>
        </p:nvSpPr>
        <p:spPr>
          <a:xfrm>
            <a:off x="4175273" y="2706741"/>
            <a:ext cx="1907079" cy="369332"/>
          </a:xfrm>
          <a:prstGeom prst="rect">
            <a:avLst/>
          </a:prstGeom>
          <a:noFill/>
        </p:spPr>
        <p:txBody>
          <a:bodyPr wrap="square" rIns="0" rtlCol="0">
            <a:spAutoFit/>
          </a:bodyPr>
          <a:lstStyle/>
          <a:p>
            <a:pPr algn="r"/>
            <a:r>
              <a:rPr lang="sv-SE" dirty="0">
                <a:solidFill>
                  <a:schemeClr val="bg1">
                    <a:lumMod val="85000"/>
                  </a:schemeClr>
                </a:solidFill>
              </a:rPr>
              <a:t>Fiendebilder</a:t>
            </a:r>
          </a:p>
        </p:txBody>
      </p:sp>
      <p:sp>
        <p:nvSpPr>
          <p:cNvPr id="38" name="Pil: böjd uppåt 37">
            <a:extLst>
              <a:ext uri="{FF2B5EF4-FFF2-40B4-BE49-F238E27FC236}">
                <a16:creationId xmlns:a16="http://schemas.microsoft.com/office/drawing/2014/main" id="{88B683C1-F50D-43C7-8E4D-CDD6D125F960}"/>
              </a:ext>
            </a:extLst>
          </p:cNvPr>
          <p:cNvSpPr/>
          <p:nvPr/>
        </p:nvSpPr>
        <p:spPr>
          <a:xfrm>
            <a:off x="4305674" y="27067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9" name="textruta 38">
            <a:extLst>
              <a:ext uri="{FF2B5EF4-FFF2-40B4-BE49-F238E27FC236}">
                <a16:creationId xmlns:a16="http://schemas.microsoft.com/office/drawing/2014/main" id="{710787C6-B5FC-47BA-B78A-E1F7C09C8473}"/>
              </a:ext>
            </a:extLst>
          </p:cNvPr>
          <p:cNvSpPr txBox="1"/>
          <p:nvPr/>
        </p:nvSpPr>
        <p:spPr>
          <a:xfrm>
            <a:off x="5168941" y="2097141"/>
            <a:ext cx="1907079" cy="369332"/>
          </a:xfrm>
          <a:prstGeom prst="rect">
            <a:avLst/>
          </a:prstGeom>
          <a:noFill/>
        </p:spPr>
        <p:txBody>
          <a:bodyPr wrap="square" rIns="0" rtlCol="0">
            <a:spAutoFit/>
          </a:bodyPr>
          <a:lstStyle/>
          <a:p>
            <a:pPr algn="r"/>
            <a:r>
              <a:rPr lang="sv-SE" dirty="0">
                <a:solidFill>
                  <a:schemeClr val="bg1">
                    <a:lumMod val="85000"/>
                  </a:schemeClr>
                </a:solidFill>
              </a:rPr>
              <a:t>Öppen fientlighet</a:t>
            </a:r>
          </a:p>
        </p:txBody>
      </p:sp>
      <p:sp>
        <p:nvSpPr>
          <p:cNvPr id="40" name="Pil: böjd uppåt 39">
            <a:extLst>
              <a:ext uri="{FF2B5EF4-FFF2-40B4-BE49-F238E27FC236}">
                <a16:creationId xmlns:a16="http://schemas.microsoft.com/office/drawing/2014/main" id="{D6D37727-FA66-4ECE-AD74-3ACAE2F4B3CA}"/>
              </a:ext>
            </a:extLst>
          </p:cNvPr>
          <p:cNvSpPr/>
          <p:nvPr/>
        </p:nvSpPr>
        <p:spPr>
          <a:xfrm>
            <a:off x="5310455" y="20971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3" name="textruta 52">
            <a:extLst>
              <a:ext uri="{FF2B5EF4-FFF2-40B4-BE49-F238E27FC236}">
                <a16:creationId xmlns:a16="http://schemas.microsoft.com/office/drawing/2014/main" id="{66B95B5A-F9FF-4051-AA45-59A32BB70282}"/>
              </a:ext>
            </a:extLst>
          </p:cNvPr>
          <p:cNvSpPr txBox="1"/>
          <p:nvPr/>
        </p:nvSpPr>
        <p:spPr>
          <a:xfrm>
            <a:off x="6076081" y="1509201"/>
            <a:ext cx="1907079" cy="369332"/>
          </a:xfrm>
          <a:prstGeom prst="rect">
            <a:avLst/>
          </a:prstGeom>
          <a:noFill/>
        </p:spPr>
        <p:txBody>
          <a:bodyPr wrap="square" rIns="0" rtlCol="0">
            <a:spAutoFit/>
          </a:bodyPr>
          <a:lstStyle/>
          <a:p>
            <a:pPr algn="r"/>
            <a:r>
              <a:rPr lang="sv-SE" dirty="0">
                <a:solidFill>
                  <a:schemeClr val="bg1">
                    <a:lumMod val="85000"/>
                  </a:schemeClr>
                </a:solidFill>
              </a:rPr>
              <a:t>Separering</a:t>
            </a:r>
          </a:p>
        </p:txBody>
      </p:sp>
      <p:sp>
        <p:nvSpPr>
          <p:cNvPr id="54" name="Pil: böjd uppåt 53">
            <a:extLst>
              <a:ext uri="{FF2B5EF4-FFF2-40B4-BE49-F238E27FC236}">
                <a16:creationId xmlns:a16="http://schemas.microsoft.com/office/drawing/2014/main" id="{796181A8-737B-46B3-9730-DAAE593497BA}"/>
              </a:ext>
            </a:extLst>
          </p:cNvPr>
          <p:cNvSpPr/>
          <p:nvPr/>
        </p:nvSpPr>
        <p:spPr>
          <a:xfrm>
            <a:off x="6217595" y="150920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 name="textruta 4">
            <a:extLst>
              <a:ext uri="{FF2B5EF4-FFF2-40B4-BE49-F238E27FC236}">
                <a16:creationId xmlns:a16="http://schemas.microsoft.com/office/drawing/2014/main" id="{D7CB7DE5-18ED-4F2D-858F-E6985C62EA60}"/>
              </a:ext>
            </a:extLst>
          </p:cNvPr>
          <p:cNvSpPr txBox="1"/>
          <p:nvPr/>
        </p:nvSpPr>
        <p:spPr>
          <a:xfrm>
            <a:off x="430530" y="2054877"/>
            <a:ext cx="2860027" cy="584775"/>
          </a:xfrm>
          <a:prstGeom prst="rect">
            <a:avLst/>
          </a:prstGeom>
          <a:noFill/>
        </p:spPr>
        <p:txBody>
          <a:bodyPr wrap="square" rtlCol="0">
            <a:spAutoFit/>
          </a:bodyPr>
          <a:lstStyle/>
          <a:p>
            <a:r>
              <a:rPr lang="sv-SE" sz="1600" dirty="0"/>
              <a:t>Konflikten fokuserar på en motsättning.</a:t>
            </a:r>
          </a:p>
        </p:txBody>
      </p:sp>
      <p:sp>
        <p:nvSpPr>
          <p:cNvPr id="6" name="textruta 5">
            <a:extLst>
              <a:ext uri="{FF2B5EF4-FFF2-40B4-BE49-F238E27FC236}">
                <a16:creationId xmlns:a16="http://schemas.microsoft.com/office/drawing/2014/main" id="{B882DDF5-A514-44B0-9DB3-06E2F08AB49D}"/>
              </a:ext>
            </a:extLst>
          </p:cNvPr>
          <p:cNvSpPr txBox="1"/>
          <p:nvPr/>
        </p:nvSpPr>
        <p:spPr>
          <a:xfrm>
            <a:off x="4812372" y="4273501"/>
            <a:ext cx="3955708" cy="1323439"/>
          </a:xfrm>
          <a:prstGeom prst="rect">
            <a:avLst/>
          </a:prstGeom>
          <a:noFill/>
        </p:spPr>
        <p:txBody>
          <a:bodyPr wrap="square" rtlCol="0">
            <a:spAutoFit/>
          </a:bodyPr>
          <a:lstStyle/>
          <a:p>
            <a:r>
              <a:rPr lang="sv-SE" sz="1600" dirty="0"/>
              <a:t>Agera: </a:t>
            </a:r>
          </a:p>
          <a:p>
            <a:pPr marL="285750" indent="-285750">
              <a:buFont typeface="Arial" panose="020B0604020202020204" pitchFamily="34" charset="0"/>
              <a:buChar char="•"/>
            </a:pPr>
            <a:r>
              <a:rPr lang="sv-SE" sz="1600" dirty="0"/>
              <a:t>Definiera sakfrågan.</a:t>
            </a:r>
          </a:p>
          <a:p>
            <a:pPr marL="285750" indent="-285750">
              <a:buFont typeface="Arial" panose="020B0604020202020204" pitchFamily="34" charset="0"/>
              <a:buChar char="•"/>
            </a:pPr>
            <a:r>
              <a:rPr lang="sv-SE" sz="1600" dirty="0"/>
              <a:t>Olika upplevelser </a:t>
            </a:r>
          </a:p>
          <a:p>
            <a:pPr marL="285750" indent="-285750">
              <a:buFont typeface="Arial" panose="020B0604020202020204" pitchFamily="34" charset="0"/>
              <a:buChar char="•"/>
            </a:pPr>
            <a:r>
              <a:rPr lang="sv-SE" sz="1600" dirty="0"/>
              <a:t>Skilj på sakfrågan och person.</a:t>
            </a:r>
          </a:p>
          <a:p>
            <a:pPr marL="285750" indent="-285750">
              <a:buFont typeface="Arial" panose="020B0604020202020204" pitchFamily="34" charset="0"/>
              <a:buChar char="•"/>
            </a:pPr>
            <a:r>
              <a:rPr lang="sv-SE" sz="1600" dirty="0"/>
              <a:t>Prata klarspråk och utgå från dig själv.</a:t>
            </a:r>
          </a:p>
        </p:txBody>
      </p:sp>
    </p:spTree>
    <p:custDataLst>
      <p:tags r:id="rId1"/>
    </p:custDataLst>
    <p:extLst>
      <p:ext uri="{BB962C8B-B14F-4D97-AF65-F5344CB8AC3E}">
        <p14:creationId xmlns:p14="http://schemas.microsoft.com/office/powerpoint/2010/main" val="993742112"/>
      </p:ext>
    </p:extLst>
  </p:cSld>
  <p:clrMapOvr>
    <a:masterClrMapping/>
  </p:clrMapOvr>
  <mc:AlternateContent xmlns:mc="http://schemas.openxmlformats.org/markup-compatibility/2006" xmlns:p14="http://schemas.microsoft.com/office/powerpoint/2010/main">
    <mc:Choice Requires="p14">
      <p:transition spd="slow" p14:dur="2000" advTm="34597"/>
    </mc:Choice>
    <mc:Fallback xmlns="">
      <p:transition spd="slow" advTm="345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6C4172-3806-4E5F-B46B-2671EDCD01C5}"/>
              </a:ext>
            </a:extLst>
          </p:cNvPr>
          <p:cNvSpPr>
            <a:spLocks noGrp="1"/>
          </p:cNvSpPr>
          <p:nvPr>
            <p:ph type="title"/>
          </p:nvPr>
        </p:nvSpPr>
        <p:spPr>
          <a:xfrm>
            <a:off x="755651" y="766763"/>
            <a:ext cx="4300472" cy="1231904"/>
          </a:xfrm>
        </p:spPr>
        <p:txBody>
          <a:bodyPr anchor="ctr"/>
          <a:lstStyle/>
          <a:p>
            <a:r>
              <a:rPr lang="sv-SE" dirty="0"/>
              <a:t>Personifiering</a:t>
            </a:r>
          </a:p>
        </p:txBody>
      </p:sp>
      <p:sp>
        <p:nvSpPr>
          <p:cNvPr id="46" name="textruta 45">
            <a:extLst>
              <a:ext uri="{FF2B5EF4-FFF2-40B4-BE49-F238E27FC236}">
                <a16:creationId xmlns:a16="http://schemas.microsoft.com/office/drawing/2014/main" id="{70904E72-97FF-48DE-8D3A-E067955C4B6A}"/>
              </a:ext>
            </a:extLst>
          </p:cNvPr>
          <p:cNvSpPr txBox="1"/>
          <p:nvPr/>
        </p:nvSpPr>
        <p:spPr>
          <a:xfrm>
            <a:off x="174172" y="5123369"/>
            <a:ext cx="1907079" cy="369332"/>
          </a:xfrm>
          <a:prstGeom prst="rect">
            <a:avLst/>
          </a:prstGeom>
          <a:noFill/>
        </p:spPr>
        <p:txBody>
          <a:bodyPr wrap="square" rIns="0" rtlCol="0">
            <a:spAutoFit/>
          </a:bodyPr>
          <a:lstStyle/>
          <a:p>
            <a:pPr algn="r"/>
            <a:r>
              <a:rPr lang="sv-SE" dirty="0">
                <a:solidFill>
                  <a:schemeClr val="bg1">
                    <a:lumMod val="85000"/>
                  </a:schemeClr>
                </a:solidFill>
              </a:rPr>
              <a:t>Motsättning</a:t>
            </a:r>
          </a:p>
        </p:txBody>
      </p:sp>
      <p:sp>
        <p:nvSpPr>
          <p:cNvPr id="3" name="Pil: böjd uppåt 2">
            <a:extLst>
              <a:ext uri="{FF2B5EF4-FFF2-40B4-BE49-F238E27FC236}">
                <a16:creationId xmlns:a16="http://schemas.microsoft.com/office/drawing/2014/main" id="{16A02FEB-282A-4F09-9148-7EF2412B78AA}"/>
              </a:ext>
            </a:extLst>
          </p:cNvPr>
          <p:cNvSpPr/>
          <p:nvPr/>
        </p:nvSpPr>
        <p:spPr>
          <a:xfrm>
            <a:off x="315686" y="51233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28" name="textruta 27">
            <a:extLst>
              <a:ext uri="{FF2B5EF4-FFF2-40B4-BE49-F238E27FC236}">
                <a16:creationId xmlns:a16="http://schemas.microsoft.com/office/drawing/2014/main" id="{DF4EE416-D838-4E70-BE0E-5BB3CF292DF9}"/>
              </a:ext>
            </a:extLst>
          </p:cNvPr>
          <p:cNvSpPr txBox="1"/>
          <p:nvPr/>
        </p:nvSpPr>
        <p:spPr>
          <a:xfrm>
            <a:off x="1194466" y="4513769"/>
            <a:ext cx="1907079" cy="369332"/>
          </a:xfrm>
          <a:prstGeom prst="rect">
            <a:avLst/>
          </a:prstGeom>
          <a:noFill/>
        </p:spPr>
        <p:txBody>
          <a:bodyPr wrap="square" rIns="0" rtlCol="0">
            <a:spAutoFit/>
          </a:bodyPr>
          <a:lstStyle/>
          <a:p>
            <a:pPr algn="r"/>
            <a:r>
              <a:rPr lang="sv-SE" dirty="0"/>
              <a:t>Personifiering</a:t>
            </a:r>
          </a:p>
        </p:txBody>
      </p:sp>
      <p:sp>
        <p:nvSpPr>
          <p:cNvPr id="29" name="Pil: böjd uppåt 28">
            <a:extLst>
              <a:ext uri="{FF2B5EF4-FFF2-40B4-BE49-F238E27FC236}">
                <a16:creationId xmlns:a16="http://schemas.microsoft.com/office/drawing/2014/main" id="{2D74D418-7F48-4F48-B1EC-4C1AB304CA4D}"/>
              </a:ext>
            </a:extLst>
          </p:cNvPr>
          <p:cNvSpPr/>
          <p:nvPr/>
        </p:nvSpPr>
        <p:spPr>
          <a:xfrm>
            <a:off x="1324867" y="4513769"/>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3" name="textruta 32">
            <a:extLst>
              <a:ext uri="{FF2B5EF4-FFF2-40B4-BE49-F238E27FC236}">
                <a16:creationId xmlns:a16="http://schemas.microsoft.com/office/drawing/2014/main" id="{EE01829A-9329-44B3-A521-44D28FB77FE7}"/>
              </a:ext>
            </a:extLst>
          </p:cNvPr>
          <p:cNvSpPr txBox="1"/>
          <p:nvPr/>
        </p:nvSpPr>
        <p:spPr>
          <a:xfrm>
            <a:off x="2176259" y="3904169"/>
            <a:ext cx="1907079" cy="369332"/>
          </a:xfrm>
          <a:prstGeom prst="rect">
            <a:avLst/>
          </a:prstGeom>
          <a:noFill/>
        </p:spPr>
        <p:txBody>
          <a:bodyPr wrap="square" rIns="0" rtlCol="0">
            <a:spAutoFit/>
          </a:bodyPr>
          <a:lstStyle/>
          <a:p>
            <a:pPr algn="r"/>
            <a:r>
              <a:rPr lang="sv-SE" dirty="0">
                <a:solidFill>
                  <a:schemeClr val="bg1">
                    <a:lumMod val="85000"/>
                  </a:schemeClr>
                </a:solidFill>
              </a:rPr>
              <a:t>Konflikten växer</a:t>
            </a:r>
          </a:p>
        </p:txBody>
      </p:sp>
      <p:sp>
        <p:nvSpPr>
          <p:cNvPr id="34" name="Pil: böjd uppåt 33">
            <a:extLst>
              <a:ext uri="{FF2B5EF4-FFF2-40B4-BE49-F238E27FC236}">
                <a16:creationId xmlns:a16="http://schemas.microsoft.com/office/drawing/2014/main" id="{7D4EA64C-2A40-4C36-B0BE-4D7DF8A4B2D0}"/>
              </a:ext>
            </a:extLst>
          </p:cNvPr>
          <p:cNvSpPr/>
          <p:nvPr/>
        </p:nvSpPr>
        <p:spPr>
          <a:xfrm>
            <a:off x="2317773" y="39041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5" name="textruta 34">
            <a:extLst>
              <a:ext uri="{FF2B5EF4-FFF2-40B4-BE49-F238E27FC236}">
                <a16:creationId xmlns:a16="http://schemas.microsoft.com/office/drawing/2014/main" id="{65AA38C3-292F-442C-B380-E64CEEC544D2}"/>
              </a:ext>
            </a:extLst>
          </p:cNvPr>
          <p:cNvSpPr txBox="1"/>
          <p:nvPr/>
        </p:nvSpPr>
        <p:spPr>
          <a:xfrm>
            <a:off x="3149044" y="3316341"/>
            <a:ext cx="1907079" cy="369332"/>
          </a:xfrm>
          <a:prstGeom prst="rect">
            <a:avLst/>
          </a:prstGeom>
          <a:noFill/>
        </p:spPr>
        <p:txBody>
          <a:bodyPr wrap="square" rIns="0" rtlCol="0">
            <a:spAutoFit/>
          </a:bodyPr>
          <a:lstStyle/>
          <a:p>
            <a:pPr algn="r"/>
            <a:r>
              <a:rPr lang="sv-SE" dirty="0">
                <a:solidFill>
                  <a:schemeClr val="bg1">
                    <a:lumMod val="85000"/>
                  </a:schemeClr>
                </a:solidFill>
              </a:rPr>
              <a:t>Handling</a:t>
            </a:r>
          </a:p>
        </p:txBody>
      </p:sp>
      <p:sp>
        <p:nvSpPr>
          <p:cNvPr id="36" name="Pil: böjd uppåt 35">
            <a:extLst>
              <a:ext uri="{FF2B5EF4-FFF2-40B4-BE49-F238E27FC236}">
                <a16:creationId xmlns:a16="http://schemas.microsoft.com/office/drawing/2014/main" id="{89097EFC-B99C-4506-A27A-608DD1BB3522}"/>
              </a:ext>
            </a:extLst>
          </p:cNvPr>
          <p:cNvSpPr/>
          <p:nvPr/>
        </p:nvSpPr>
        <p:spPr>
          <a:xfrm>
            <a:off x="3290558" y="33163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7" name="textruta 36">
            <a:extLst>
              <a:ext uri="{FF2B5EF4-FFF2-40B4-BE49-F238E27FC236}">
                <a16:creationId xmlns:a16="http://schemas.microsoft.com/office/drawing/2014/main" id="{6E920690-B876-4C38-BF87-C6A9EEA707CD}"/>
              </a:ext>
            </a:extLst>
          </p:cNvPr>
          <p:cNvSpPr txBox="1"/>
          <p:nvPr/>
        </p:nvSpPr>
        <p:spPr>
          <a:xfrm>
            <a:off x="4175273" y="2706741"/>
            <a:ext cx="1907079" cy="369332"/>
          </a:xfrm>
          <a:prstGeom prst="rect">
            <a:avLst/>
          </a:prstGeom>
          <a:noFill/>
        </p:spPr>
        <p:txBody>
          <a:bodyPr wrap="square" rIns="0" rtlCol="0">
            <a:spAutoFit/>
          </a:bodyPr>
          <a:lstStyle/>
          <a:p>
            <a:pPr algn="r"/>
            <a:r>
              <a:rPr lang="sv-SE" dirty="0">
                <a:solidFill>
                  <a:schemeClr val="bg1">
                    <a:lumMod val="85000"/>
                  </a:schemeClr>
                </a:solidFill>
              </a:rPr>
              <a:t>Fiendebilder</a:t>
            </a:r>
          </a:p>
        </p:txBody>
      </p:sp>
      <p:sp>
        <p:nvSpPr>
          <p:cNvPr id="38" name="Pil: böjd uppåt 37">
            <a:extLst>
              <a:ext uri="{FF2B5EF4-FFF2-40B4-BE49-F238E27FC236}">
                <a16:creationId xmlns:a16="http://schemas.microsoft.com/office/drawing/2014/main" id="{88B683C1-F50D-43C7-8E4D-CDD6D125F960}"/>
              </a:ext>
            </a:extLst>
          </p:cNvPr>
          <p:cNvSpPr/>
          <p:nvPr/>
        </p:nvSpPr>
        <p:spPr>
          <a:xfrm>
            <a:off x="4305674" y="27067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9" name="textruta 38">
            <a:extLst>
              <a:ext uri="{FF2B5EF4-FFF2-40B4-BE49-F238E27FC236}">
                <a16:creationId xmlns:a16="http://schemas.microsoft.com/office/drawing/2014/main" id="{710787C6-B5FC-47BA-B78A-E1F7C09C8473}"/>
              </a:ext>
            </a:extLst>
          </p:cNvPr>
          <p:cNvSpPr txBox="1"/>
          <p:nvPr/>
        </p:nvSpPr>
        <p:spPr>
          <a:xfrm>
            <a:off x="5168941" y="2097141"/>
            <a:ext cx="1907079" cy="369332"/>
          </a:xfrm>
          <a:prstGeom prst="rect">
            <a:avLst/>
          </a:prstGeom>
          <a:noFill/>
        </p:spPr>
        <p:txBody>
          <a:bodyPr wrap="square" rIns="0" rtlCol="0">
            <a:spAutoFit/>
          </a:bodyPr>
          <a:lstStyle/>
          <a:p>
            <a:pPr algn="r"/>
            <a:r>
              <a:rPr lang="sv-SE" dirty="0">
                <a:solidFill>
                  <a:schemeClr val="bg1">
                    <a:lumMod val="85000"/>
                  </a:schemeClr>
                </a:solidFill>
              </a:rPr>
              <a:t>Öppen fientlighet</a:t>
            </a:r>
          </a:p>
        </p:txBody>
      </p:sp>
      <p:sp>
        <p:nvSpPr>
          <p:cNvPr id="40" name="Pil: böjd uppåt 39">
            <a:extLst>
              <a:ext uri="{FF2B5EF4-FFF2-40B4-BE49-F238E27FC236}">
                <a16:creationId xmlns:a16="http://schemas.microsoft.com/office/drawing/2014/main" id="{D6D37727-FA66-4ECE-AD74-3ACAE2F4B3CA}"/>
              </a:ext>
            </a:extLst>
          </p:cNvPr>
          <p:cNvSpPr/>
          <p:nvPr/>
        </p:nvSpPr>
        <p:spPr>
          <a:xfrm>
            <a:off x="5310455" y="20971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3" name="textruta 52">
            <a:extLst>
              <a:ext uri="{FF2B5EF4-FFF2-40B4-BE49-F238E27FC236}">
                <a16:creationId xmlns:a16="http://schemas.microsoft.com/office/drawing/2014/main" id="{66B95B5A-F9FF-4051-AA45-59A32BB70282}"/>
              </a:ext>
            </a:extLst>
          </p:cNvPr>
          <p:cNvSpPr txBox="1"/>
          <p:nvPr/>
        </p:nvSpPr>
        <p:spPr>
          <a:xfrm>
            <a:off x="6076081" y="1509201"/>
            <a:ext cx="1907079" cy="369332"/>
          </a:xfrm>
          <a:prstGeom prst="rect">
            <a:avLst/>
          </a:prstGeom>
          <a:noFill/>
        </p:spPr>
        <p:txBody>
          <a:bodyPr wrap="square" rIns="0" rtlCol="0">
            <a:spAutoFit/>
          </a:bodyPr>
          <a:lstStyle/>
          <a:p>
            <a:pPr algn="r"/>
            <a:r>
              <a:rPr lang="sv-SE" dirty="0">
                <a:solidFill>
                  <a:schemeClr val="bg1">
                    <a:lumMod val="85000"/>
                  </a:schemeClr>
                </a:solidFill>
              </a:rPr>
              <a:t>Separering</a:t>
            </a:r>
          </a:p>
        </p:txBody>
      </p:sp>
      <p:sp>
        <p:nvSpPr>
          <p:cNvPr id="54" name="Pil: böjd uppåt 53">
            <a:extLst>
              <a:ext uri="{FF2B5EF4-FFF2-40B4-BE49-F238E27FC236}">
                <a16:creationId xmlns:a16="http://schemas.microsoft.com/office/drawing/2014/main" id="{796181A8-737B-46B3-9730-DAAE593497BA}"/>
              </a:ext>
            </a:extLst>
          </p:cNvPr>
          <p:cNvSpPr/>
          <p:nvPr/>
        </p:nvSpPr>
        <p:spPr>
          <a:xfrm>
            <a:off x="6217595" y="150920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 name="textruta 4">
            <a:extLst>
              <a:ext uri="{FF2B5EF4-FFF2-40B4-BE49-F238E27FC236}">
                <a16:creationId xmlns:a16="http://schemas.microsoft.com/office/drawing/2014/main" id="{D7CB7DE5-18ED-4F2D-858F-E6985C62EA60}"/>
              </a:ext>
            </a:extLst>
          </p:cNvPr>
          <p:cNvSpPr txBox="1"/>
          <p:nvPr/>
        </p:nvSpPr>
        <p:spPr>
          <a:xfrm>
            <a:off x="430530" y="1934417"/>
            <a:ext cx="3216910" cy="1569660"/>
          </a:xfrm>
          <a:prstGeom prst="rect">
            <a:avLst/>
          </a:prstGeom>
          <a:noFill/>
        </p:spPr>
        <p:txBody>
          <a:bodyPr wrap="square" rtlCol="0">
            <a:spAutoFit/>
          </a:bodyPr>
          <a:lstStyle/>
          <a:p>
            <a:pPr marL="285750" indent="-285750" fontAlgn="base">
              <a:buFont typeface="Arial" panose="020B0604020202020204" pitchFamily="34" charset="0"/>
              <a:buChar char="•"/>
            </a:pPr>
            <a:r>
              <a:rPr lang="sv-SE" sz="1600" dirty="0"/>
              <a:t>Personen blir viktigare än motsättningen.</a:t>
            </a:r>
          </a:p>
          <a:p>
            <a:pPr marL="285750" indent="-285750" fontAlgn="base">
              <a:buFont typeface="Arial" panose="020B0604020202020204" pitchFamily="34" charset="0"/>
              <a:buChar char="•"/>
            </a:pPr>
            <a:r>
              <a:rPr lang="sv-SE" sz="1600" dirty="0"/>
              <a:t>Personangrepp och försvar </a:t>
            </a:r>
          </a:p>
          <a:p>
            <a:pPr marL="285750" indent="-285750" fontAlgn="base">
              <a:buFont typeface="Arial" panose="020B0604020202020204" pitchFamily="34" charset="0"/>
              <a:buChar char="•"/>
            </a:pPr>
            <a:r>
              <a:rPr lang="sv-SE" sz="1600" dirty="0"/>
              <a:t>Attitydförändring</a:t>
            </a:r>
          </a:p>
          <a:p>
            <a:pPr marL="285750" indent="-285750" fontAlgn="base">
              <a:buFont typeface="Arial" panose="020B0604020202020204" pitchFamily="34" charset="0"/>
              <a:buChar char="•"/>
            </a:pPr>
            <a:r>
              <a:rPr lang="sv-SE" sz="1600" dirty="0"/>
              <a:t>Tilliten minskar.</a:t>
            </a:r>
          </a:p>
          <a:p>
            <a:pPr marL="285750" indent="-285750" fontAlgn="base">
              <a:buFont typeface="Arial" panose="020B0604020202020204" pitchFamily="34" charset="0"/>
              <a:buChar char="•"/>
            </a:pPr>
            <a:r>
              <a:rPr lang="sv-SE" sz="1600" dirty="0"/>
              <a:t>Prestigen växer.</a:t>
            </a:r>
          </a:p>
        </p:txBody>
      </p:sp>
      <p:sp>
        <p:nvSpPr>
          <p:cNvPr id="6" name="textruta 5">
            <a:extLst>
              <a:ext uri="{FF2B5EF4-FFF2-40B4-BE49-F238E27FC236}">
                <a16:creationId xmlns:a16="http://schemas.microsoft.com/office/drawing/2014/main" id="{B882DDF5-A514-44B0-9DB3-06E2F08AB49D}"/>
              </a:ext>
            </a:extLst>
          </p:cNvPr>
          <p:cNvSpPr txBox="1"/>
          <p:nvPr/>
        </p:nvSpPr>
        <p:spPr>
          <a:xfrm>
            <a:off x="4989887" y="3975160"/>
            <a:ext cx="3955708" cy="1815882"/>
          </a:xfrm>
          <a:prstGeom prst="rect">
            <a:avLst/>
          </a:prstGeom>
          <a:noFill/>
        </p:spPr>
        <p:txBody>
          <a:bodyPr wrap="square" rtlCol="0">
            <a:spAutoFit/>
          </a:bodyPr>
          <a:lstStyle/>
          <a:p>
            <a:r>
              <a:rPr lang="sv-SE" sz="1600" dirty="0"/>
              <a:t>Agera: </a:t>
            </a:r>
          </a:p>
          <a:p>
            <a:pPr marL="285750" indent="-285750">
              <a:buFont typeface="Arial" panose="020B0604020202020204" pitchFamily="34" charset="0"/>
              <a:buChar char="•"/>
            </a:pPr>
            <a:r>
              <a:rPr lang="sv-SE" sz="1600" dirty="0"/>
              <a:t>Sakfrågan </a:t>
            </a:r>
          </a:p>
          <a:p>
            <a:pPr marL="285750" indent="-285750">
              <a:buFont typeface="Arial" panose="020B0604020202020204" pitchFamily="34" charset="0"/>
              <a:buChar char="•"/>
            </a:pPr>
            <a:r>
              <a:rPr lang="sv-SE" sz="1600" dirty="0"/>
              <a:t>Be om ursäkt och backa om du har gjort personangrepp.</a:t>
            </a:r>
          </a:p>
          <a:p>
            <a:pPr marL="285750" indent="-285750">
              <a:buFont typeface="Arial" panose="020B0604020202020204" pitchFamily="34" charset="0"/>
              <a:buChar char="•"/>
            </a:pPr>
            <a:r>
              <a:rPr lang="sv-SE" sz="1600" dirty="0"/>
              <a:t>Fokusera på dig själv.</a:t>
            </a:r>
          </a:p>
          <a:p>
            <a:pPr marL="285750" indent="-285750">
              <a:buFont typeface="Arial" panose="020B0604020202020204" pitchFamily="34" charset="0"/>
              <a:buChar char="•"/>
            </a:pPr>
            <a:r>
              <a:rPr lang="sv-SE" sz="1600" dirty="0"/>
              <a:t>Undvik generaliseringar.</a:t>
            </a:r>
          </a:p>
          <a:p>
            <a:pPr marL="285750" indent="-285750">
              <a:buFont typeface="Arial" panose="020B0604020202020204" pitchFamily="34" charset="0"/>
              <a:buChar char="•"/>
            </a:pPr>
            <a:r>
              <a:rPr lang="sv-SE" sz="1600" dirty="0"/>
              <a:t>Acceptera varandras olikheter.</a:t>
            </a:r>
          </a:p>
        </p:txBody>
      </p:sp>
    </p:spTree>
    <p:custDataLst>
      <p:tags r:id="rId1"/>
    </p:custDataLst>
    <p:extLst>
      <p:ext uri="{BB962C8B-B14F-4D97-AF65-F5344CB8AC3E}">
        <p14:creationId xmlns:p14="http://schemas.microsoft.com/office/powerpoint/2010/main" val="4016706445"/>
      </p:ext>
    </p:extLst>
  </p:cSld>
  <p:clrMapOvr>
    <a:masterClrMapping/>
  </p:clrMapOvr>
  <mc:AlternateContent xmlns:mc="http://schemas.openxmlformats.org/markup-compatibility/2006" xmlns:p14="http://schemas.microsoft.com/office/powerpoint/2010/main">
    <mc:Choice Requires="p14">
      <p:transition spd="slow" p14:dur="2000" advTm="56865"/>
    </mc:Choice>
    <mc:Fallback xmlns="">
      <p:transition spd="slow" advTm="568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6C4172-3806-4E5F-B46B-2671EDCD01C5}"/>
              </a:ext>
            </a:extLst>
          </p:cNvPr>
          <p:cNvSpPr>
            <a:spLocks noGrp="1"/>
          </p:cNvSpPr>
          <p:nvPr>
            <p:ph type="title"/>
          </p:nvPr>
        </p:nvSpPr>
        <p:spPr>
          <a:xfrm>
            <a:off x="755651" y="766763"/>
            <a:ext cx="4300472" cy="1231904"/>
          </a:xfrm>
        </p:spPr>
        <p:txBody>
          <a:bodyPr anchor="ctr"/>
          <a:lstStyle/>
          <a:p>
            <a:r>
              <a:rPr lang="sv-SE" dirty="0"/>
              <a:t>Konflikten växer</a:t>
            </a:r>
          </a:p>
        </p:txBody>
      </p:sp>
      <p:sp>
        <p:nvSpPr>
          <p:cNvPr id="46" name="textruta 45">
            <a:extLst>
              <a:ext uri="{FF2B5EF4-FFF2-40B4-BE49-F238E27FC236}">
                <a16:creationId xmlns:a16="http://schemas.microsoft.com/office/drawing/2014/main" id="{70904E72-97FF-48DE-8D3A-E067955C4B6A}"/>
              </a:ext>
            </a:extLst>
          </p:cNvPr>
          <p:cNvSpPr txBox="1"/>
          <p:nvPr/>
        </p:nvSpPr>
        <p:spPr>
          <a:xfrm>
            <a:off x="174172" y="5123369"/>
            <a:ext cx="1907079" cy="369332"/>
          </a:xfrm>
          <a:prstGeom prst="rect">
            <a:avLst/>
          </a:prstGeom>
          <a:noFill/>
        </p:spPr>
        <p:txBody>
          <a:bodyPr wrap="square" rIns="0" rtlCol="0">
            <a:spAutoFit/>
          </a:bodyPr>
          <a:lstStyle/>
          <a:p>
            <a:pPr algn="r"/>
            <a:r>
              <a:rPr lang="sv-SE" dirty="0">
                <a:solidFill>
                  <a:schemeClr val="bg1">
                    <a:lumMod val="85000"/>
                  </a:schemeClr>
                </a:solidFill>
              </a:rPr>
              <a:t>Motsättning</a:t>
            </a:r>
          </a:p>
        </p:txBody>
      </p:sp>
      <p:sp>
        <p:nvSpPr>
          <p:cNvPr id="3" name="Pil: böjd uppåt 2">
            <a:extLst>
              <a:ext uri="{FF2B5EF4-FFF2-40B4-BE49-F238E27FC236}">
                <a16:creationId xmlns:a16="http://schemas.microsoft.com/office/drawing/2014/main" id="{16A02FEB-282A-4F09-9148-7EF2412B78AA}"/>
              </a:ext>
            </a:extLst>
          </p:cNvPr>
          <p:cNvSpPr/>
          <p:nvPr/>
        </p:nvSpPr>
        <p:spPr>
          <a:xfrm>
            <a:off x="315686" y="51233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28" name="textruta 27">
            <a:extLst>
              <a:ext uri="{FF2B5EF4-FFF2-40B4-BE49-F238E27FC236}">
                <a16:creationId xmlns:a16="http://schemas.microsoft.com/office/drawing/2014/main" id="{DF4EE416-D838-4E70-BE0E-5BB3CF292DF9}"/>
              </a:ext>
            </a:extLst>
          </p:cNvPr>
          <p:cNvSpPr txBox="1"/>
          <p:nvPr/>
        </p:nvSpPr>
        <p:spPr>
          <a:xfrm>
            <a:off x="1194466" y="4513769"/>
            <a:ext cx="1907079" cy="369332"/>
          </a:xfrm>
          <a:prstGeom prst="rect">
            <a:avLst/>
          </a:prstGeom>
          <a:noFill/>
        </p:spPr>
        <p:txBody>
          <a:bodyPr wrap="square" rIns="0" rtlCol="0">
            <a:spAutoFit/>
          </a:bodyPr>
          <a:lstStyle/>
          <a:p>
            <a:pPr algn="r"/>
            <a:r>
              <a:rPr lang="sv-SE" dirty="0">
                <a:solidFill>
                  <a:schemeClr val="bg1">
                    <a:lumMod val="85000"/>
                  </a:schemeClr>
                </a:solidFill>
              </a:rPr>
              <a:t>Personifiering</a:t>
            </a:r>
          </a:p>
        </p:txBody>
      </p:sp>
      <p:sp>
        <p:nvSpPr>
          <p:cNvPr id="29" name="Pil: böjd uppåt 28">
            <a:extLst>
              <a:ext uri="{FF2B5EF4-FFF2-40B4-BE49-F238E27FC236}">
                <a16:creationId xmlns:a16="http://schemas.microsoft.com/office/drawing/2014/main" id="{2D74D418-7F48-4F48-B1EC-4C1AB304CA4D}"/>
              </a:ext>
            </a:extLst>
          </p:cNvPr>
          <p:cNvSpPr/>
          <p:nvPr/>
        </p:nvSpPr>
        <p:spPr>
          <a:xfrm>
            <a:off x="1324867" y="45137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3" name="textruta 32">
            <a:extLst>
              <a:ext uri="{FF2B5EF4-FFF2-40B4-BE49-F238E27FC236}">
                <a16:creationId xmlns:a16="http://schemas.microsoft.com/office/drawing/2014/main" id="{EE01829A-9329-44B3-A521-44D28FB77FE7}"/>
              </a:ext>
            </a:extLst>
          </p:cNvPr>
          <p:cNvSpPr txBox="1"/>
          <p:nvPr/>
        </p:nvSpPr>
        <p:spPr>
          <a:xfrm>
            <a:off x="2176259" y="3904169"/>
            <a:ext cx="1907079" cy="369332"/>
          </a:xfrm>
          <a:prstGeom prst="rect">
            <a:avLst/>
          </a:prstGeom>
          <a:noFill/>
        </p:spPr>
        <p:txBody>
          <a:bodyPr wrap="square" rIns="0" rtlCol="0">
            <a:spAutoFit/>
          </a:bodyPr>
          <a:lstStyle/>
          <a:p>
            <a:pPr algn="r"/>
            <a:r>
              <a:rPr lang="sv-SE" dirty="0"/>
              <a:t>Konflikten växer.</a:t>
            </a:r>
          </a:p>
        </p:txBody>
      </p:sp>
      <p:sp>
        <p:nvSpPr>
          <p:cNvPr id="34" name="Pil: böjd uppåt 33">
            <a:extLst>
              <a:ext uri="{FF2B5EF4-FFF2-40B4-BE49-F238E27FC236}">
                <a16:creationId xmlns:a16="http://schemas.microsoft.com/office/drawing/2014/main" id="{7D4EA64C-2A40-4C36-B0BE-4D7DF8A4B2D0}"/>
              </a:ext>
            </a:extLst>
          </p:cNvPr>
          <p:cNvSpPr/>
          <p:nvPr/>
        </p:nvSpPr>
        <p:spPr>
          <a:xfrm>
            <a:off x="2317773" y="3904169"/>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5" name="textruta 34">
            <a:extLst>
              <a:ext uri="{FF2B5EF4-FFF2-40B4-BE49-F238E27FC236}">
                <a16:creationId xmlns:a16="http://schemas.microsoft.com/office/drawing/2014/main" id="{65AA38C3-292F-442C-B380-E64CEEC544D2}"/>
              </a:ext>
            </a:extLst>
          </p:cNvPr>
          <p:cNvSpPr txBox="1"/>
          <p:nvPr/>
        </p:nvSpPr>
        <p:spPr>
          <a:xfrm>
            <a:off x="3149044" y="3316341"/>
            <a:ext cx="1907079" cy="369332"/>
          </a:xfrm>
          <a:prstGeom prst="rect">
            <a:avLst/>
          </a:prstGeom>
          <a:noFill/>
        </p:spPr>
        <p:txBody>
          <a:bodyPr wrap="square" rIns="0" rtlCol="0">
            <a:spAutoFit/>
          </a:bodyPr>
          <a:lstStyle/>
          <a:p>
            <a:pPr algn="r"/>
            <a:r>
              <a:rPr lang="sv-SE" dirty="0">
                <a:solidFill>
                  <a:schemeClr val="bg1">
                    <a:lumMod val="85000"/>
                  </a:schemeClr>
                </a:solidFill>
              </a:rPr>
              <a:t>Handling</a:t>
            </a:r>
          </a:p>
        </p:txBody>
      </p:sp>
      <p:sp>
        <p:nvSpPr>
          <p:cNvPr id="36" name="Pil: böjd uppåt 35">
            <a:extLst>
              <a:ext uri="{FF2B5EF4-FFF2-40B4-BE49-F238E27FC236}">
                <a16:creationId xmlns:a16="http://schemas.microsoft.com/office/drawing/2014/main" id="{89097EFC-B99C-4506-A27A-608DD1BB3522}"/>
              </a:ext>
            </a:extLst>
          </p:cNvPr>
          <p:cNvSpPr/>
          <p:nvPr/>
        </p:nvSpPr>
        <p:spPr>
          <a:xfrm>
            <a:off x="3290558" y="33163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7" name="textruta 36">
            <a:extLst>
              <a:ext uri="{FF2B5EF4-FFF2-40B4-BE49-F238E27FC236}">
                <a16:creationId xmlns:a16="http://schemas.microsoft.com/office/drawing/2014/main" id="{6E920690-B876-4C38-BF87-C6A9EEA707CD}"/>
              </a:ext>
            </a:extLst>
          </p:cNvPr>
          <p:cNvSpPr txBox="1"/>
          <p:nvPr/>
        </p:nvSpPr>
        <p:spPr>
          <a:xfrm>
            <a:off x="4175273" y="2706741"/>
            <a:ext cx="1907079" cy="369332"/>
          </a:xfrm>
          <a:prstGeom prst="rect">
            <a:avLst/>
          </a:prstGeom>
          <a:noFill/>
        </p:spPr>
        <p:txBody>
          <a:bodyPr wrap="square" rIns="0" rtlCol="0">
            <a:spAutoFit/>
          </a:bodyPr>
          <a:lstStyle/>
          <a:p>
            <a:pPr algn="r"/>
            <a:r>
              <a:rPr lang="sv-SE" dirty="0">
                <a:solidFill>
                  <a:schemeClr val="bg1">
                    <a:lumMod val="85000"/>
                  </a:schemeClr>
                </a:solidFill>
              </a:rPr>
              <a:t>Fiendebilder</a:t>
            </a:r>
          </a:p>
        </p:txBody>
      </p:sp>
      <p:sp>
        <p:nvSpPr>
          <p:cNvPr id="38" name="Pil: böjd uppåt 37">
            <a:extLst>
              <a:ext uri="{FF2B5EF4-FFF2-40B4-BE49-F238E27FC236}">
                <a16:creationId xmlns:a16="http://schemas.microsoft.com/office/drawing/2014/main" id="{88B683C1-F50D-43C7-8E4D-CDD6D125F960}"/>
              </a:ext>
            </a:extLst>
          </p:cNvPr>
          <p:cNvSpPr/>
          <p:nvPr/>
        </p:nvSpPr>
        <p:spPr>
          <a:xfrm>
            <a:off x="4305674" y="27067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9" name="textruta 38">
            <a:extLst>
              <a:ext uri="{FF2B5EF4-FFF2-40B4-BE49-F238E27FC236}">
                <a16:creationId xmlns:a16="http://schemas.microsoft.com/office/drawing/2014/main" id="{710787C6-B5FC-47BA-B78A-E1F7C09C8473}"/>
              </a:ext>
            </a:extLst>
          </p:cNvPr>
          <p:cNvSpPr txBox="1"/>
          <p:nvPr/>
        </p:nvSpPr>
        <p:spPr>
          <a:xfrm>
            <a:off x="5168941" y="2097141"/>
            <a:ext cx="1907079" cy="369332"/>
          </a:xfrm>
          <a:prstGeom prst="rect">
            <a:avLst/>
          </a:prstGeom>
          <a:noFill/>
        </p:spPr>
        <p:txBody>
          <a:bodyPr wrap="square" rIns="0" rtlCol="0">
            <a:spAutoFit/>
          </a:bodyPr>
          <a:lstStyle/>
          <a:p>
            <a:pPr algn="r"/>
            <a:r>
              <a:rPr lang="sv-SE" dirty="0">
                <a:solidFill>
                  <a:schemeClr val="bg1">
                    <a:lumMod val="85000"/>
                  </a:schemeClr>
                </a:solidFill>
              </a:rPr>
              <a:t>Öppen fientlighet</a:t>
            </a:r>
          </a:p>
        </p:txBody>
      </p:sp>
      <p:sp>
        <p:nvSpPr>
          <p:cNvPr id="40" name="Pil: böjd uppåt 39">
            <a:extLst>
              <a:ext uri="{FF2B5EF4-FFF2-40B4-BE49-F238E27FC236}">
                <a16:creationId xmlns:a16="http://schemas.microsoft.com/office/drawing/2014/main" id="{D6D37727-FA66-4ECE-AD74-3ACAE2F4B3CA}"/>
              </a:ext>
            </a:extLst>
          </p:cNvPr>
          <p:cNvSpPr/>
          <p:nvPr/>
        </p:nvSpPr>
        <p:spPr>
          <a:xfrm>
            <a:off x="5310455" y="20971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3" name="textruta 52">
            <a:extLst>
              <a:ext uri="{FF2B5EF4-FFF2-40B4-BE49-F238E27FC236}">
                <a16:creationId xmlns:a16="http://schemas.microsoft.com/office/drawing/2014/main" id="{66B95B5A-F9FF-4051-AA45-59A32BB70282}"/>
              </a:ext>
            </a:extLst>
          </p:cNvPr>
          <p:cNvSpPr txBox="1"/>
          <p:nvPr/>
        </p:nvSpPr>
        <p:spPr>
          <a:xfrm>
            <a:off x="6076081" y="1509201"/>
            <a:ext cx="1907079" cy="369332"/>
          </a:xfrm>
          <a:prstGeom prst="rect">
            <a:avLst/>
          </a:prstGeom>
          <a:noFill/>
        </p:spPr>
        <p:txBody>
          <a:bodyPr wrap="square" rIns="0" rtlCol="0">
            <a:spAutoFit/>
          </a:bodyPr>
          <a:lstStyle/>
          <a:p>
            <a:pPr algn="r"/>
            <a:r>
              <a:rPr lang="sv-SE" dirty="0">
                <a:solidFill>
                  <a:schemeClr val="bg1">
                    <a:lumMod val="85000"/>
                  </a:schemeClr>
                </a:solidFill>
              </a:rPr>
              <a:t>Separering</a:t>
            </a:r>
          </a:p>
        </p:txBody>
      </p:sp>
      <p:sp>
        <p:nvSpPr>
          <p:cNvPr id="54" name="Pil: böjd uppåt 53">
            <a:extLst>
              <a:ext uri="{FF2B5EF4-FFF2-40B4-BE49-F238E27FC236}">
                <a16:creationId xmlns:a16="http://schemas.microsoft.com/office/drawing/2014/main" id="{796181A8-737B-46B3-9730-DAAE593497BA}"/>
              </a:ext>
            </a:extLst>
          </p:cNvPr>
          <p:cNvSpPr/>
          <p:nvPr/>
        </p:nvSpPr>
        <p:spPr>
          <a:xfrm>
            <a:off x="6217595" y="150920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 name="textruta 4">
            <a:extLst>
              <a:ext uri="{FF2B5EF4-FFF2-40B4-BE49-F238E27FC236}">
                <a16:creationId xmlns:a16="http://schemas.microsoft.com/office/drawing/2014/main" id="{D7CB7DE5-18ED-4F2D-858F-E6985C62EA60}"/>
              </a:ext>
            </a:extLst>
          </p:cNvPr>
          <p:cNvSpPr txBox="1"/>
          <p:nvPr/>
        </p:nvSpPr>
        <p:spPr>
          <a:xfrm>
            <a:off x="430530" y="2054877"/>
            <a:ext cx="3264001" cy="1077218"/>
          </a:xfrm>
          <a:prstGeom prst="rect">
            <a:avLst/>
          </a:prstGeom>
          <a:noFill/>
        </p:spPr>
        <p:txBody>
          <a:bodyPr wrap="square" rtlCol="0">
            <a:spAutoFit/>
          </a:bodyPr>
          <a:lstStyle/>
          <a:p>
            <a:pPr marL="285750" indent="-285750" fontAlgn="base">
              <a:buFont typeface="Arial" panose="020B0604020202020204" pitchFamily="34" charset="0"/>
              <a:buChar char="•"/>
            </a:pPr>
            <a:r>
              <a:rPr lang="sv-SE" sz="1600" dirty="0"/>
              <a:t>Fokus lämnar ursprungliga motsättningen.</a:t>
            </a:r>
          </a:p>
          <a:p>
            <a:pPr marL="285750" indent="-285750" fontAlgn="base">
              <a:buFont typeface="Arial" panose="020B0604020202020204" pitchFamily="34" charset="0"/>
              <a:buChar char="•"/>
            </a:pPr>
            <a:r>
              <a:rPr lang="sv-SE" sz="1600" dirty="0"/>
              <a:t>Motparten som person</a:t>
            </a:r>
          </a:p>
          <a:p>
            <a:pPr marL="285750" indent="-285750" fontAlgn="base">
              <a:buFont typeface="Arial" panose="020B0604020202020204" pitchFamily="34" charset="0"/>
              <a:buChar char="•"/>
            </a:pPr>
            <a:r>
              <a:rPr lang="sv-SE" sz="1600" dirty="0"/>
              <a:t>Fler problem dras in.</a:t>
            </a:r>
          </a:p>
        </p:txBody>
      </p:sp>
      <p:sp>
        <p:nvSpPr>
          <p:cNvPr id="6" name="textruta 5">
            <a:extLst>
              <a:ext uri="{FF2B5EF4-FFF2-40B4-BE49-F238E27FC236}">
                <a16:creationId xmlns:a16="http://schemas.microsoft.com/office/drawing/2014/main" id="{B882DDF5-A514-44B0-9DB3-06E2F08AB49D}"/>
              </a:ext>
            </a:extLst>
          </p:cNvPr>
          <p:cNvSpPr txBox="1"/>
          <p:nvPr/>
        </p:nvSpPr>
        <p:spPr>
          <a:xfrm>
            <a:off x="4989887" y="4464738"/>
            <a:ext cx="3955708" cy="1077218"/>
          </a:xfrm>
          <a:prstGeom prst="rect">
            <a:avLst/>
          </a:prstGeom>
          <a:noFill/>
        </p:spPr>
        <p:txBody>
          <a:bodyPr wrap="square" rtlCol="0">
            <a:spAutoFit/>
          </a:bodyPr>
          <a:lstStyle/>
          <a:p>
            <a:r>
              <a:rPr lang="sv-SE" sz="1600" dirty="0"/>
              <a:t>Agera: </a:t>
            </a:r>
          </a:p>
          <a:p>
            <a:pPr marL="285750" lvl="0" indent="-285750" fontAlgn="base">
              <a:buFont typeface="Arial" panose="020B0604020202020204" pitchFamily="34" charset="0"/>
              <a:buChar char="•"/>
            </a:pPr>
            <a:r>
              <a:rPr lang="sv-SE" sz="1600" dirty="0"/>
              <a:t>ursprungliga sakfrågan</a:t>
            </a:r>
          </a:p>
          <a:p>
            <a:pPr marL="285750" lvl="0" indent="-285750" fontAlgn="base">
              <a:buFont typeface="Arial" panose="020B0604020202020204" pitchFamily="34" charset="0"/>
              <a:buChar char="•"/>
            </a:pPr>
            <a:r>
              <a:rPr lang="sv-SE" sz="1600" dirty="0"/>
              <a:t>ett konfliktområde</a:t>
            </a:r>
          </a:p>
          <a:p>
            <a:pPr marL="285750" lvl="0" indent="-285750" fontAlgn="base">
              <a:buFont typeface="Arial" panose="020B0604020202020204" pitchFamily="34" charset="0"/>
              <a:buChar char="•"/>
            </a:pPr>
            <a:r>
              <a:rPr lang="sv-SE" sz="1600" dirty="0"/>
              <a:t>neutral part.</a:t>
            </a:r>
          </a:p>
        </p:txBody>
      </p:sp>
    </p:spTree>
    <p:custDataLst>
      <p:tags r:id="rId1"/>
    </p:custDataLst>
    <p:extLst>
      <p:ext uri="{BB962C8B-B14F-4D97-AF65-F5344CB8AC3E}">
        <p14:creationId xmlns:p14="http://schemas.microsoft.com/office/powerpoint/2010/main" val="1801602261"/>
      </p:ext>
    </p:extLst>
  </p:cSld>
  <p:clrMapOvr>
    <a:masterClrMapping/>
  </p:clrMapOvr>
  <mc:AlternateContent xmlns:mc="http://schemas.openxmlformats.org/markup-compatibility/2006" xmlns:p14="http://schemas.microsoft.com/office/powerpoint/2010/main">
    <mc:Choice Requires="p14">
      <p:transition spd="slow" p14:dur="2000" advTm="43049"/>
    </mc:Choice>
    <mc:Fallback xmlns="">
      <p:transition spd="slow" advTm="430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6C4172-3806-4E5F-B46B-2671EDCD01C5}"/>
              </a:ext>
            </a:extLst>
          </p:cNvPr>
          <p:cNvSpPr>
            <a:spLocks noGrp="1"/>
          </p:cNvSpPr>
          <p:nvPr>
            <p:ph type="title"/>
          </p:nvPr>
        </p:nvSpPr>
        <p:spPr>
          <a:xfrm>
            <a:off x="755651" y="766763"/>
            <a:ext cx="4300472" cy="1231904"/>
          </a:xfrm>
        </p:spPr>
        <p:txBody>
          <a:bodyPr anchor="ctr"/>
          <a:lstStyle/>
          <a:p>
            <a:r>
              <a:rPr lang="sv-SE" dirty="0"/>
              <a:t>Handling</a:t>
            </a:r>
          </a:p>
        </p:txBody>
      </p:sp>
      <p:sp>
        <p:nvSpPr>
          <p:cNvPr id="46" name="textruta 45">
            <a:extLst>
              <a:ext uri="{FF2B5EF4-FFF2-40B4-BE49-F238E27FC236}">
                <a16:creationId xmlns:a16="http://schemas.microsoft.com/office/drawing/2014/main" id="{70904E72-97FF-48DE-8D3A-E067955C4B6A}"/>
              </a:ext>
            </a:extLst>
          </p:cNvPr>
          <p:cNvSpPr txBox="1"/>
          <p:nvPr/>
        </p:nvSpPr>
        <p:spPr>
          <a:xfrm>
            <a:off x="174172" y="5123369"/>
            <a:ext cx="1907079" cy="369332"/>
          </a:xfrm>
          <a:prstGeom prst="rect">
            <a:avLst/>
          </a:prstGeom>
          <a:noFill/>
        </p:spPr>
        <p:txBody>
          <a:bodyPr wrap="square" rIns="0" rtlCol="0">
            <a:spAutoFit/>
          </a:bodyPr>
          <a:lstStyle/>
          <a:p>
            <a:pPr algn="r"/>
            <a:r>
              <a:rPr lang="sv-SE" dirty="0">
                <a:solidFill>
                  <a:schemeClr val="bg1">
                    <a:lumMod val="85000"/>
                  </a:schemeClr>
                </a:solidFill>
              </a:rPr>
              <a:t>Motsättning</a:t>
            </a:r>
          </a:p>
        </p:txBody>
      </p:sp>
      <p:sp>
        <p:nvSpPr>
          <p:cNvPr id="3" name="Pil: böjd uppåt 2">
            <a:extLst>
              <a:ext uri="{FF2B5EF4-FFF2-40B4-BE49-F238E27FC236}">
                <a16:creationId xmlns:a16="http://schemas.microsoft.com/office/drawing/2014/main" id="{16A02FEB-282A-4F09-9148-7EF2412B78AA}"/>
              </a:ext>
            </a:extLst>
          </p:cNvPr>
          <p:cNvSpPr/>
          <p:nvPr/>
        </p:nvSpPr>
        <p:spPr>
          <a:xfrm>
            <a:off x="315686" y="51233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28" name="textruta 27">
            <a:extLst>
              <a:ext uri="{FF2B5EF4-FFF2-40B4-BE49-F238E27FC236}">
                <a16:creationId xmlns:a16="http://schemas.microsoft.com/office/drawing/2014/main" id="{DF4EE416-D838-4E70-BE0E-5BB3CF292DF9}"/>
              </a:ext>
            </a:extLst>
          </p:cNvPr>
          <p:cNvSpPr txBox="1"/>
          <p:nvPr/>
        </p:nvSpPr>
        <p:spPr>
          <a:xfrm>
            <a:off x="1194466" y="4513769"/>
            <a:ext cx="1907079" cy="369332"/>
          </a:xfrm>
          <a:prstGeom prst="rect">
            <a:avLst/>
          </a:prstGeom>
          <a:noFill/>
        </p:spPr>
        <p:txBody>
          <a:bodyPr wrap="square" rIns="0" rtlCol="0">
            <a:spAutoFit/>
          </a:bodyPr>
          <a:lstStyle/>
          <a:p>
            <a:pPr algn="r"/>
            <a:r>
              <a:rPr lang="sv-SE" dirty="0">
                <a:solidFill>
                  <a:schemeClr val="bg1">
                    <a:lumMod val="85000"/>
                  </a:schemeClr>
                </a:solidFill>
              </a:rPr>
              <a:t>Personifiering</a:t>
            </a:r>
          </a:p>
        </p:txBody>
      </p:sp>
      <p:sp>
        <p:nvSpPr>
          <p:cNvPr id="29" name="Pil: böjd uppåt 28">
            <a:extLst>
              <a:ext uri="{FF2B5EF4-FFF2-40B4-BE49-F238E27FC236}">
                <a16:creationId xmlns:a16="http://schemas.microsoft.com/office/drawing/2014/main" id="{2D74D418-7F48-4F48-B1EC-4C1AB304CA4D}"/>
              </a:ext>
            </a:extLst>
          </p:cNvPr>
          <p:cNvSpPr/>
          <p:nvPr/>
        </p:nvSpPr>
        <p:spPr>
          <a:xfrm>
            <a:off x="1324867" y="45137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3" name="textruta 32">
            <a:extLst>
              <a:ext uri="{FF2B5EF4-FFF2-40B4-BE49-F238E27FC236}">
                <a16:creationId xmlns:a16="http://schemas.microsoft.com/office/drawing/2014/main" id="{EE01829A-9329-44B3-A521-44D28FB77FE7}"/>
              </a:ext>
            </a:extLst>
          </p:cNvPr>
          <p:cNvSpPr txBox="1"/>
          <p:nvPr/>
        </p:nvSpPr>
        <p:spPr>
          <a:xfrm>
            <a:off x="2176259" y="3904169"/>
            <a:ext cx="1907079" cy="369332"/>
          </a:xfrm>
          <a:prstGeom prst="rect">
            <a:avLst/>
          </a:prstGeom>
          <a:noFill/>
        </p:spPr>
        <p:txBody>
          <a:bodyPr wrap="square" rIns="0" rtlCol="0">
            <a:spAutoFit/>
          </a:bodyPr>
          <a:lstStyle/>
          <a:p>
            <a:pPr algn="r"/>
            <a:r>
              <a:rPr lang="sv-SE" dirty="0">
                <a:solidFill>
                  <a:schemeClr val="bg1">
                    <a:lumMod val="85000"/>
                  </a:schemeClr>
                </a:solidFill>
              </a:rPr>
              <a:t>Konflikten växer</a:t>
            </a:r>
          </a:p>
        </p:txBody>
      </p:sp>
      <p:sp>
        <p:nvSpPr>
          <p:cNvPr id="34" name="Pil: böjd uppåt 33">
            <a:extLst>
              <a:ext uri="{FF2B5EF4-FFF2-40B4-BE49-F238E27FC236}">
                <a16:creationId xmlns:a16="http://schemas.microsoft.com/office/drawing/2014/main" id="{7D4EA64C-2A40-4C36-B0BE-4D7DF8A4B2D0}"/>
              </a:ext>
            </a:extLst>
          </p:cNvPr>
          <p:cNvSpPr/>
          <p:nvPr/>
        </p:nvSpPr>
        <p:spPr>
          <a:xfrm>
            <a:off x="2317773" y="39041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5" name="textruta 34">
            <a:extLst>
              <a:ext uri="{FF2B5EF4-FFF2-40B4-BE49-F238E27FC236}">
                <a16:creationId xmlns:a16="http://schemas.microsoft.com/office/drawing/2014/main" id="{65AA38C3-292F-442C-B380-E64CEEC544D2}"/>
              </a:ext>
            </a:extLst>
          </p:cNvPr>
          <p:cNvSpPr txBox="1"/>
          <p:nvPr/>
        </p:nvSpPr>
        <p:spPr>
          <a:xfrm>
            <a:off x="3149044" y="3316341"/>
            <a:ext cx="1907079" cy="369332"/>
          </a:xfrm>
          <a:prstGeom prst="rect">
            <a:avLst/>
          </a:prstGeom>
          <a:noFill/>
        </p:spPr>
        <p:txBody>
          <a:bodyPr wrap="square" rIns="0" rtlCol="0">
            <a:spAutoFit/>
          </a:bodyPr>
          <a:lstStyle/>
          <a:p>
            <a:pPr algn="r"/>
            <a:r>
              <a:rPr lang="sv-SE" dirty="0"/>
              <a:t>Handling</a:t>
            </a:r>
          </a:p>
        </p:txBody>
      </p:sp>
      <p:sp>
        <p:nvSpPr>
          <p:cNvPr id="36" name="Pil: böjd uppåt 35">
            <a:extLst>
              <a:ext uri="{FF2B5EF4-FFF2-40B4-BE49-F238E27FC236}">
                <a16:creationId xmlns:a16="http://schemas.microsoft.com/office/drawing/2014/main" id="{89097EFC-B99C-4506-A27A-608DD1BB3522}"/>
              </a:ext>
            </a:extLst>
          </p:cNvPr>
          <p:cNvSpPr/>
          <p:nvPr/>
        </p:nvSpPr>
        <p:spPr>
          <a:xfrm>
            <a:off x="3290558" y="3316341"/>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7" name="textruta 36">
            <a:extLst>
              <a:ext uri="{FF2B5EF4-FFF2-40B4-BE49-F238E27FC236}">
                <a16:creationId xmlns:a16="http://schemas.microsoft.com/office/drawing/2014/main" id="{6E920690-B876-4C38-BF87-C6A9EEA707CD}"/>
              </a:ext>
            </a:extLst>
          </p:cNvPr>
          <p:cNvSpPr txBox="1"/>
          <p:nvPr/>
        </p:nvSpPr>
        <p:spPr>
          <a:xfrm>
            <a:off x="4175273" y="2706741"/>
            <a:ext cx="1907079" cy="369332"/>
          </a:xfrm>
          <a:prstGeom prst="rect">
            <a:avLst/>
          </a:prstGeom>
          <a:noFill/>
        </p:spPr>
        <p:txBody>
          <a:bodyPr wrap="square" rIns="0" rtlCol="0">
            <a:spAutoFit/>
          </a:bodyPr>
          <a:lstStyle/>
          <a:p>
            <a:pPr algn="r"/>
            <a:r>
              <a:rPr lang="sv-SE" dirty="0">
                <a:solidFill>
                  <a:schemeClr val="bg1">
                    <a:lumMod val="85000"/>
                  </a:schemeClr>
                </a:solidFill>
              </a:rPr>
              <a:t>Fiendebilder</a:t>
            </a:r>
          </a:p>
        </p:txBody>
      </p:sp>
      <p:sp>
        <p:nvSpPr>
          <p:cNvPr id="38" name="Pil: böjd uppåt 37">
            <a:extLst>
              <a:ext uri="{FF2B5EF4-FFF2-40B4-BE49-F238E27FC236}">
                <a16:creationId xmlns:a16="http://schemas.microsoft.com/office/drawing/2014/main" id="{88B683C1-F50D-43C7-8E4D-CDD6D125F960}"/>
              </a:ext>
            </a:extLst>
          </p:cNvPr>
          <p:cNvSpPr/>
          <p:nvPr/>
        </p:nvSpPr>
        <p:spPr>
          <a:xfrm>
            <a:off x="4305674" y="27067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9" name="textruta 38">
            <a:extLst>
              <a:ext uri="{FF2B5EF4-FFF2-40B4-BE49-F238E27FC236}">
                <a16:creationId xmlns:a16="http://schemas.microsoft.com/office/drawing/2014/main" id="{710787C6-B5FC-47BA-B78A-E1F7C09C8473}"/>
              </a:ext>
            </a:extLst>
          </p:cNvPr>
          <p:cNvSpPr txBox="1"/>
          <p:nvPr/>
        </p:nvSpPr>
        <p:spPr>
          <a:xfrm>
            <a:off x="5168941" y="2097141"/>
            <a:ext cx="1907079" cy="369332"/>
          </a:xfrm>
          <a:prstGeom prst="rect">
            <a:avLst/>
          </a:prstGeom>
          <a:noFill/>
        </p:spPr>
        <p:txBody>
          <a:bodyPr wrap="square" rIns="0" rtlCol="0">
            <a:spAutoFit/>
          </a:bodyPr>
          <a:lstStyle/>
          <a:p>
            <a:pPr algn="r"/>
            <a:r>
              <a:rPr lang="sv-SE" dirty="0">
                <a:solidFill>
                  <a:schemeClr val="bg1">
                    <a:lumMod val="85000"/>
                  </a:schemeClr>
                </a:solidFill>
              </a:rPr>
              <a:t>Öppen fientlighet</a:t>
            </a:r>
          </a:p>
        </p:txBody>
      </p:sp>
      <p:sp>
        <p:nvSpPr>
          <p:cNvPr id="40" name="Pil: böjd uppåt 39">
            <a:extLst>
              <a:ext uri="{FF2B5EF4-FFF2-40B4-BE49-F238E27FC236}">
                <a16:creationId xmlns:a16="http://schemas.microsoft.com/office/drawing/2014/main" id="{D6D37727-FA66-4ECE-AD74-3ACAE2F4B3CA}"/>
              </a:ext>
            </a:extLst>
          </p:cNvPr>
          <p:cNvSpPr/>
          <p:nvPr/>
        </p:nvSpPr>
        <p:spPr>
          <a:xfrm>
            <a:off x="5310455" y="20971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3" name="textruta 52">
            <a:extLst>
              <a:ext uri="{FF2B5EF4-FFF2-40B4-BE49-F238E27FC236}">
                <a16:creationId xmlns:a16="http://schemas.microsoft.com/office/drawing/2014/main" id="{66B95B5A-F9FF-4051-AA45-59A32BB70282}"/>
              </a:ext>
            </a:extLst>
          </p:cNvPr>
          <p:cNvSpPr txBox="1"/>
          <p:nvPr/>
        </p:nvSpPr>
        <p:spPr>
          <a:xfrm>
            <a:off x="6076081" y="1509201"/>
            <a:ext cx="1907079" cy="369332"/>
          </a:xfrm>
          <a:prstGeom prst="rect">
            <a:avLst/>
          </a:prstGeom>
          <a:noFill/>
        </p:spPr>
        <p:txBody>
          <a:bodyPr wrap="square" rIns="0" rtlCol="0">
            <a:spAutoFit/>
          </a:bodyPr>
          <a:lstStyle/>
          <a:p>
            <a:pPr algn="r"/>
            <a:r>
              <a:rPr lang="sv-SE" dirty="0">
                <a:solidFill>
                  <a:schemeClr val="bg1">
                    <a:lumMod val="85000"/>
                  </a:schemeClr>
                </a:solidFill>
              </a:rPr>
              <a:t>Separering</a:t>
            </a:r>
          </a:p>
        </p:txBody>
      </p:sp>
      <p:sp>
        <p:nvSpPr>
          <p:cNvPr id="54" name="Pil: böjd uppåt 53">
            <a:extLst>
              <a:ext uri="{FF2B5EF4-FFF2-40B4-BE49-F238E27FC236}">
                <a16:creationId xmlns:a16="http://schemas.microsoft.com/office/drawing/2014/main" id="{796181A8-737B-46B3-9730-DAAE593497BA}"/>
              </a:ext>
            </a:extLst>
          </p:cNvPr>
          <p:cNvSpPr/>
          <p:nvPr/>
        </p:nvSpPr>
        <p:spPr>
          <a:xfrm>
            <a:off x="6217595" y="150920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 name="textruta 4">
            <a:extLst>
              <a:ext uri="{FF2B5EF4-FFF2-40B4-BE49-F238E27FC236}">
                <a16:creationId xmlns:a16="http://schemas.microsoft.com/office/drawing/2014/main" id="{D7CB7DE5-18ED-4F2D-858F-E6985C62EA60}"/>
              </a:ext>
            </a:extLst>
          </p:cNvPr>
          <p:cNvSpPr txBox="1"/>
          <p:nvPr/>
        </p:nvSpPr>
        <p:spPr>
          <a:xfrm>
            <a:off x="430530" y="2054877"/>
            <a:ext cx="2860027" cy="1323439"/>
          </a:xfrm>
          <a:prstGeom prst="rect">
            <a:avLst/>
          </a:prstGeom>
          <a:noFill/>
        </p:spPr>
        <p:txBody>
          <a:bodyPr wrap="square" rtlCol="0">
            <a:spAutoFit/>
          </a:bodyPr>
          <a:lstStyle/>
          <a:p>
            <a:pPr marL="285750" indent="-285750">
              <a:buFont typeface="Arial" panose="020B0604020202020204" pitchFamily="34" charset="0"/>
              <a:buChar char="•"/>
            </a:pPr>
            <a:r>
              <a:rPr lang="sv-SE" sz="1600" dirty="0"/>
              <a:t>Kommunikation upplevs som meningslös</a:t>
            </a:r>
          </a:p>
          <a:p>
            <a:pPr marL="285750" indent="-285750">
              <a:buFont typeface="Arial" panose="020B0604020202020204" pitchFamily="34" charset="0"/>
              <a:buChar char="•"/>
            </a:pPr>
            <a:r>
              <a:rPr lang="sv-SE" sz="1600" dirty="0"/>
              <a:t>Kroppsspråk och beteende</a:t>
            </a:r>
          </a:p>
          <a:p>
            <a:pPr marL="285750" indent="-285750">
              <a:buFont typeface="Arial" panose="020B0604020202020204" pitchFamily="34" charset="0"/>
              <a:buChar char="•"/>
            </a:pPr>
            <a:r>
              <a:rPr lang="sv-SE" sz="1600"/>
              <a:t>Missförstånd och </a:t>
            </a:r>
            <a:r>
              <a:rPr lang="sv-SE" sz="1600" dirty="0"/>
              <a:t>negativa tolkningar</a:t>
            </a:r>
          </a:p>
        </p:txBody>
      </p:sp>
      <p:sp>
        <p:nvSpPr>
          <p:cNvPr id="6" name="textruta 5">
            <a:extLst>
              <a:ext uri="{FF2B5EF4-FFF2-40B4-BE49-F238E27FC236}">
                <a16:creationId xmlns:a16="http://schemas.microsoft.com/office/drawing/2014/main" id="{B882DDF5-A514-44B0-9DB3-06E2F08AB49D}"/>
              </a:ext>
            </a:extLst>
          </p:cNvPr>
          <p:cNvSpPr txBox="1"/>
          <p:nvPr/>
        </p:nvSpPr>
        <p:spPr>
          <a:xfrm>
            <a:off x="4804231" y="4144437"/>
            <a:ext cx="3955708" cy="1323439"/>
          </a:xfrm>
          <a:prstGeom prst="rect">
            <a:avLst/>
          </a:prstGeom>
          <a:noFill/>
        </p:spPr>
        <p:txBody>
          <a:bodyPr wrap="square" rtlCol="0">
            <a:spAutoFit/>
          </a:bodyPr>
          <a:lstStyle/>
          <a:p>
            <a:r>
              <a:rPr lang="sv-SE" sz="1600" dirty="0"/>
              <a:t>Agera: </a:t>
            </a:r>
          </a:p>
          <a:p>
            <a:pPr marL="285750" lvl="0" indent="-285750" fontAlgn="base">
              <a:buFont typeface="Arial" panose="020B0604020202020204" pitchFamily="34" charset="0"/>
              <a:buChar char="•"/>
            </a:pPr>
            <a:r>
              <a:rPr lang="sv-SE" sz="1600" dirty="0"/>
              <a:t>kommunikation</a:t>
            </a:r>
          </a:p>
          <a:p>
            <a:pPr marL="285750" lvl="0" indent="-285750" fontAlgn="base">
              <a:buFont typeface="Arial" panose="020B0604020202020204" pitchFamily="34" charset="0"/>
              <a:buChar char="•"/>
            </a:pPr>
            <a:r>
              <a:rPr lang="sv-SE" sz="1600" dirty="0"/>
              <a:t>intentioner</a:t>
            </a:r>
          </a:p>
          <a:p>
            <a:pPr marL="285750" lvl="0" indent="-285750" fontAlgn="base">
              <a:buFont typeface="Arial" panose="020B0604020202020204" pitchFamily="34" charset="0"/>
              <a:buChar char="•"/>
            </a:pPr>
            <a:r>
              <a:rPr lang="sv-SE" sz="1600" dirty="0"/>
              <a:t>begränsa feltolkningarna</a:t>
            </a:r>
          </a:p>
          <a:p>
            <a:pPr marL="285750" lvl="0" indent="-285750" fontAlgn="base">
              <a:buFont typeface="Arial" panose="020B0604020202020204" pitchFamily="34" charset="0"/>
              <a:buChar char="•"/>
            </a:pPr>
            <a:r>
              <a:rPr lang="sv-SE" sz="1600" dirty="0"/>
              <a:t>neutral part.</a:t>
            </a:r>
          </a:p>
        </p:txBody>
      </p:sp>
    </p:spTree>
    <p:custDataLst>
      <p:tags r:id="rId1"/>
    </p:custDataLst>
    <p:extLst>
      <p:ext uri="{BB962C8B-B14F-4D97-AF65-F5344CB8AC3E}">
        <p14:creationId xmlns:p14="http://schemas.microsoft.com/office/powerpoint/2010/main" val="2566932453"/>
      </p:ext>
    </p:extLst>
  </p:cSld>
  <p:clrMapOvr>
    <a:masterClrMapping/>
  </p:clrMapOvr>
  <mc:AlternateContent xmlns:mc="http://schemas.openxmlformats.org/markup-compatibility/2006" xmlns:p14="http://schemas.microsoft.com/office/powerpoint/2010/main">
    <mc:Choice Requires="p14">
      <p:transition spd="slow" p14:dur="2000" advTm="61858"/>
    </mc:Choice>
    <mc:Fallback xmlns="">
      <p:transition spd="slow" advTm="618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6C4172-3806-4E5F-B46B-2671EDCD01C5}"/>
              </a:ext>
            </a:extLst>
          </p:cNvPr>
          <p:cNvSpPr>
            <a:spLocks noGrp="1"/>
          </p:cNvSpPr>
          <p:nvPr>
            <p:ph type="title"/>
          </p:nvPr>
        </p:nvSpPr>
        <p:spPr>
          <a:xfrm>
            <a:off x="755651" y="766763"/>
            <a:ext cx="4300472" cy="1231904"/>
          </a:xfrm>
        </p:spPr>
        <p:txBody>
          <a:bodyPr anchor="ctr"/>
          <a:lstStyle/>
          <a:p>
            <a:r>
              <a:rPr lang="sv-SE" dirty="0"/>
              <a:t>Handling</a:t>
            </a:r>
          </a:p>
        </p:txBody>
      </p:sp>
      <p:sp>
        <p:nvSpPr>
          <p:cNvPr id="46" name="textruta 45">
            <a:extLst>
              <a:ext uri="{FF2B5EF4-FFF2-40B4-BE49-F238E27FC236}">
                <a16:creationId xmlns:a16="http://schemas.microsoft.com/office/drawing/2014/main" id="{70904E72-97FF-48DE-8D3A-E067955C4B6A}"/>
              </a:ext>
            </a:extLst>
          </p:cNvPr>
          <p:cNvSpPr txBox="1"/>
          <p:nvPr/>
        </p:nvSpPr>
        <p:spPr>
          <a:xfrm>
            <a:off x="174172" y="5123369"/>
            <a:ext cx="1907079" cy="369332"/>
          </a:xfrm>
          <a:prstGeom prst="rect">
            <a:avLst/>
          </a:prstGeom>
          <a:noFill/>
        </p:spPr>
        <p:txBody>
          <a:bodyPr wrap="square" rIns="0" rtlCol="0">
            <a:spAutoFit/>
          </a:bodyPr>
          <a:lstStyle/>
          <a:p>
            <a:pPr algn="r"/>
            <a:r>
              <a:rPr lang="sv-SE" dirty="0">
                <a:solidFill>
                  <a:schemeClr val="bg1">
                    <a:lumMod val="85000"/>
                  </a:schemeClr>
                </a:solidFill>
              </a:rPr>
              <a:t>Motsättning</a:t>
            </a:r>
          </a:p>
        </p:txBody>
      </p:sp>
      <p:sp>
        <p:nvSpPr>
          <p:cNvPr id="3" name="Pil: böjd uppåt 2">
            <a:extLst>
              <a:ext uri="{FF2B5EF4-FFF2-40B4-BE49-F238E27FC236}">
                <a16:creationId xmlns:a16="http://schemas.microsoft.com/office/drawing/2014/main" id="{16A02FEB-282A-4F09-9148-7EF2412B78AA}"/>
              </a:ext>
            </a:extLst>
          </p:cNvPr>
          <p:cNvSpPr/>
          <p:nvPr/>
        </p:nvSpPr>
        <p:spPr>
          <a:xfrm>
            <a:off x="315686" y="51233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28" name="textruta 27">
            <a:extLst>
              <a:ext uri="{FF2B5EF4-FFF2-40B4-BE49-F238E27FC236}">
                <a16:creationId xmlns:a16="http://schemas.microsoft.com/office/drawing/2014/main" id="{DF4EE416-D838-4E70-BE0E-5BB3CF292DF9}"/>
              </a:ext>
            </a:extLst>
          </p:cNvPr>
          <p:cNvSpPr txBox="1"/>
          <p:nvPr/>
        </p:nvSpPr>
        <p:spPr>
          <a:xfrm>
            <a:off x="1194466" y="4513769"/>
            <a:ext cx="1907079" cy="369332"/>
          </a:xfrm>
          <a:prstGeom prst="rect">
            <a:avLst/>
          </a:prstGeom>
          <a:noFill/>
        </p:spPr>
        <p:txBody>
          <a:bodyPr wrap="square" rIns="0" rtlCol="0">
            <a:spAutoFit/>
          </a:bodyPr>
          <a:lstStyle/>
          <a:p>
            <a:pPr algn="r"/>
            <a:r>
              <a:rPr lang="sv-SE" dirty="0">
                <a:solidFill>
                  <a:schemeClr val="bg1">
                    <a:lumMod val="85000"/>
                  </a:schemeClr>
                </a:solidFill>
              </a:rPr>
              <a:t>Personifiering</a:t>
            </a:r>
          </a:p>
        </p:txBody>
      </p:sp>
      <p:sp>
        <p:nvSpPr>
          <p:cNvPr id="29" name="Pil: böjd uppåt 28">
            <a:extLst>
              <a:ext uri="{FF2B5EF4-FFF2-40B4-BE49-F238E27FC236}">
                <a16:creationId xmlns:a16="http://schemas.microsoft.com/office/drawing/2014/main" id="{2D74D418-7F48-4F48-B1EC-4C1AB304CA4D}"/>
              </a:ext>
            </a:extLst>
          </p:cNvPr>
          <p:cNvSpPr/>
          <p:nvPr/>
        </p:nvSpPr>
        <p:spPr>
          <a:xfrm>
            <a:off x="1324867" y="45137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3" name="textruta 32">
            <a:extLst>
              <a:ext uri="{FF2B5EF4-FFF2-40B4-BE49-F238E27FC236}">
                <a16:creationId xmlns:a16="http://schemas.microsoft.com/office/drawing/2014/main" id="{EE01829A-9329-44B3-A521-44D28FB77FE7}"/>
              </a:ext>
            </a:extLst>
          </p:cNvPr>
          <p:cNvSpPr txBox="1"/>
          <p:nvPr/>
        </p:nvSpPr>
        <p:spPr>
          <a:xfrm>
            <a:off x="2176259" y="3904169"/>
            <a:ext cx="1907079" cy="369332"/>
          </a:xfrm>
          <a:prstGeom prst="rect">
            <a:avLst/>
          </a:prstGeom>
          <a:noFill/>
        </p:spPr>
        <p:txBody>
          <a:bodyPr wrap="square" rIns="0" rtlCol="0">
            <a:spAutoFit/>
          </a:bodyPr>
          <a:lstStyle/>
          <a:p>
            <a:pPr algn="r"/>
            <a:r>
              <a:rPr lang="sv-SE" dirty="0">
                <a:solidFill>
                  <a:schemeClr val="bg1">
                    <a:lumMod val="85000"/>
                  </a:schemeClr>
                </a:solidFill>
              </a:rPr>
              <a:t>Konflikten växer</a:t>
            </a:r>
          </a:p>
        </p:txBody>
      </p:sp>
      <p:sp>
        <p:nvSpPr>
          <p:cNvPr id="34" name="Pil: böjd uppåt 33">
            <a:extLst>
              <a:ext uri="{FF2B5EF4-FFF2-40B4-BE49-F238E27FC236}">
                <a16:creationId xmlns:a16="http://schemas.microsoft.com/office/drawing/2014/main" id="{7D4EA64C-2A40-4C36-B0BE-4D7DF8A4B2D0}"/>
              </a:ext>
            </a:extLst>
          </p:cNvPr>
          <p:cNvSpPr/>
          <p:nvPr/>
        </p:nvSpPr>
        <p:spPr>
          <a:xfrm>
            <a:off x="2317773" y="39041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5" name="textruta 34">
            <a:extLst>
              <a:ext uri="{FF2B5EF4-FFF2-40B4-BE49-F238E27FC236}">
                <a16:creationId xmlns:a16="http://schemas.microsoft.com/office/drawing/2014/main" id="{65AA38C3-292F-442C-B380-E64CEEC544D2}"/>
              </a:ext>
            </a:extLst>
          </p:cNvPr>
          <p:cNvSpPr txBox="1"/>
          <p:nvPr/>
        </p:nvSpPr>
        <p:spPr>
          <a:xfrm>
            <a:off x="3149044" y="3316341"/>
            <a:ext cx="1907079" cy="369332"/>
          </a:xfrm>
          <a:prstGeom prst="rect">
            <a:avLst/>
          </a:prstGeom>
          <a:noFill/>
        </p:spPr>
        <p:txBody>
          <a:bodyPr wrap="square" rIns="0" rtlCol="0">
            <a:spAutoFit/>
          </a:bodyPr>
          <a:lstStyle/>
          <a:p>
            <a:pPr algn="r"/>
            <a:r>
              <a:rPr lang="sv-SE" dirty="0"/>
              <a:t>Handling</a:t>
            </a:r>
          </a:p>
        </p:txBody>
      </p:sp>
      <p:sp>
        <p:nvSpPr>
          <p:cNvPr id="36" name="Pil: böjd uppåt 35">
            <a:extLst>
              <a:ext uri="{FF2B5EF4-FFF2-40B4-BE49-F238E27FC236}">
                <a16:creationId xmlns:a16="http://schemas.microsoft.com/office/drawing/2014/main" id="{89097EFC-B99C-4506-A27A-608DD1BB3522}"/>
              </a:ext>
            </a:extLst>
          </p:cNvPr>
          <p:cNvSpPr/>
          <p:nvPr/>
        </p:nvSpPr>
        <p:spPr>
          <a:xfrm>
            <a:off x="3290558" y="3316341"/>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7" name="textruta 36">
            <a:extLst>
              <a:ext uri="{FF2B5EF4-FFF2-40B4-BE49-F238E27FC236}">
                <a16:creationId xmlns:a16="http://schemas.microsoft.com/office/drawing/2014/main" id="{6E920690-B876-4C38-BF87-C6A9EEA707CD}"/>
              </a:ext>
            </a:extLst>
          </p:cNvPr>
          <p:cNvSpPr txBox="1"/>
          <p:nvPr/>
        </p:nvSpPr>
        <p:spPr>
          <a:xfrm>
            <a:off x="4175273" y="2706741"/>
            <a:ext cx="1907079" cy="369332"/>
          </a:xfrm>
          <a:prstGeom prst="rect">
            <a:avLst/>
          </a:prstGeom>
          <a:noFill/>
        </p:spPr>
        <p:txBody>
          <a:bodyPr wrap="square" rIns="0" rtlCol="0">
            <a:spAutoFit/>
          </a:bodyPr>
          <a:lstStyle/>
          <a:p>
            <a:pPr algn="r"/>
            <a:r>
              <a:rPr lang="sv-SE" dirty="0">
                <a:solidFill>
                  <a:schemeClr val="bg1">
                    <a:lumMod val="85000"/>
                  </a:schemeClr>
                </a:solidFill>
              </a:rPr>
              <a:t>Fiendebilder</a:t>
            </a:r>
          </a:p>
        </p:txBody>
      </p:sp>
      <p:sp>
        <p:nvSpPr>
          <p:cNvPr id="38" name="Pil: böjd uppåt 37">
            <a:extLst>
              <a:ext uri="{FF2B5EF4-FFF2-40B4-BE49-F238E27FC236}">
                <a16:creationId xmlns:a16="http://schemas.microsoft.com/office/drawing/2014/main" id="{88B683C1-F50D-43C7-8E4D-CDD6D125F960}"/>
              </a:ext>
            </a:extLst>
          </p:cNvPr>
          <p:cNvSpPr/>
          <p:nvPr/>
        </p:nvSpPr>
        <p:spPr>
          <a:xfrm>
            <a:off x="4305674" y="27067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9" name="textruta 38">
            <a:extLst>
              <a:ext uri="{FF2B5EF4-FFF2-40B4-BE49-F238E27FC236}">
                <a16:creationId xmlns:a16="http://schemas.microsoft.com/office/drawing/2014/main" id="{710787C6-B5FC-47BA-B78A-E1F7C09C8473}"/>
              </a:ext>
            </a:extLst>
          </p:cNvPr>
          <p:cNvSpPr txBox="1"/>
          <p:nvPr/>
        </p:nvSpPr>
        <p:spPr>
          <a:xfrm>
            <a:off x="5168941" y="2097141"/>
            <a:ext cx="1907079" cy="369332"/>
          </a:xfrm>
          <a:prstGeom prst="rect">
            <a:avLst/>
          </a:prstGeom>
          <a:noFill/>
        </p:spPr>
        <p:txBody>
          <a:bodyPr wrap="square" rIns="0" rtlCol="0">
            <a:spAutoFit/>
          </a:bodyPr>
          <a:lstStyle/>
          <a:p>
            <a:pPr algn="r"/>
            <a:r>
              <a:rPr lang="sv-SE" dirty="0">
                <a:solidFill>
                  <a:schemeClr val="bg1">
                    <a:lumMod val="85000"/>
                  </a:schemeClr>
                </a:solidFill>
              </a:rPr>
              <a:t>Öppen fientlighet</a:t>
            </a:r>
          </a:p>
        </p:txBody>
      </p:sp>
      <p:sp>
        <p:nvSpPr>
          <p:cNvPr id="40" name="Pil: böjd uppåt 39">
            <a:extLst>
              <a:ext uri="{FF2B5EF4-FFF2-40B4-BE49-F238E27FC236}">
                <a16:creationId xmlns:a16="http://schemas.microsoft.com/office/drawing/2014/main" id="{D6D37727-FA66-4ECE-AD74-3ACAE2F4B3CA}"/>
              </a:ext>
            </a:extLst>
          </p:cNvPr>
          <p:cNvSpPr/>
          <p:nvPr/>
        </p:nvSpPr>
        <p:spPr>
          <a:xfrm>
            <a:off x="5310455" y="20971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3" name="textruta 52">
            <a:extLst>
              <a:ext uri="{FF2B5EF4-FFF2-40B4-BE49-F238E27FC236}">
                <a16:creationId xmlns:a16="http://schemas.microsoft.com/office/drawing/2014/main" id="{66B95B5A-F9FF-4051-AA45-59A32BB70282}"/>
              </a:ext>
            </a:extLst>
          </p:cNvPr>
          <p:cNvSpPr txBox="1"/>
          <p:nvPr/>
        </p:nvSpPr>
        <p:spPr>
          <a:xfrm>
            <a:off x="6076081" y="1509201"/>
            <a:ext cx="1907079" cy="369332"/>
          </a:xfrm>
          <a:prstGeom prst="rect">
            <a:avLst/>
          </a:prstGeom>
          <a:noFill/>
        </p:spPr>
        <p:txBody>
          <a:bodyPr wrap="square" rIns="0" rtlCol="0">
            <a:spAutoFit/>
          </a:bodyPr>
          <a:lstStyle/>
          <a:p>
            <a:pPr algn="r"/>
            <a:r>
              <a:rPr lang="sv-SE" dirty="0">
                <a:solidFill>
                  <a:schemeClr val="bg1">
                    <a:lumMod val="85000"/>
                  </a:schemeClr>
                </a:solidFill>
              </a:rPr>
              <a:t>Separering</a:t>
            </a:r>
          </a:p>
        </p:txBody>
      </p:sp>
      <p:sp>
        <p:nvSpPr>
          <p:cNvPr id="54" name="Pil: böjd uppåt 53">
            <a:extLst>
              <a:ext uri="{FF2B5EF4-FFF2-40B4-BE49-F238E27FC236}">
                <a16:creationId xmlns:a16="http://schemas.microsoft.com/office/drawing/2014/main" id="{796181A8-737B-46B3-9730-DAAE593497BA}"/>
              </a:ext>
            </a:extLst>
          </p:cNvPr>
          <p:cNvSpPr/>
          <p:nvPr/>
        </p:nvSpPr>
        <p:spPr>
          <a:xfrm>
            <a:off x="6217595" y="150920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 name="textruta 4">
            <a:extLst>
              <a:ext uri="{FF2B5EF4-FFF2-40B4-BE49-F238E27FC236}">
                <a16:creationId xmlns:a16="http://schemas.microsoft.com/office/drawing/2014/main" id="{D7CB7DE5-18ED-4F2D-858F-E6985C62EA60}"/>
              </a:ext>
            </a:extLst>
          </p:cNvPr>
          <p:cNvSpPr txBox="1"/>
          <p:nvPr/>
        </p:nvSpPr>
        <p:spPr>
          <a:xfrm>
            <a:off x="430530" y="2054877"/>
            <a:ext cx="2860027" cy="1323439"/>
          </a:xfrm>
          <a:prstGeom prst="rect">
            <a:avLst/>
          </a:prstGeom>
          <a:noFill/>
        </p:spPr>
        <p:txBody>
          <a:bodyPr wrap="square" rtlCol="0">
            <a:spAutoFit/>
          </a:bodyPr>
          <a:lstStyle/>
          <a:p>
            <a:pPr marL="285750" indent="-285750">
              <a:buFont typeface="Arial" panose="020B0604020202020204" pitchFamily="34" charset="0"/>
              <a:buChar char="•"/>
            </a:pPr>
            <a:r>
              <a:rPr lang="sv-SE" sz="1600" dirty="0"/>
              <a:t>Kommunikation upplevs som meningslös.</a:t>
            </a:r>
          </a:p>
          <a:p>
            <a:pPr marL="285750" indent="-285750">
              <a:buFont typeface="Arial" panose="020B0604020202020204" pitchFamily="34" charset="0"/>
              <a:buChar char="•"/>
            </a:pPr>
            <a:r>
              <a:rPr lang="sv-SE" sz="1600" dirty="0"/>
              <a:t>Kroppsspråk och beteende</a:t>
            </a:r>
          </a:p>
          <a:p>
            <a:pPr marL="285750" indent="-285750">
              <a:buFont typeface="Arial" panose="020B0604020202020204" pitchFamily="34" charset="0"/>
              <a:buChar char="•"/>
            </a:pPr>
            <a:r>
              <a:rPr lang="sv-SE" sz="1600" dirty="0"/>
              <a:t>Missförstånd och negativa tolkningar.</a:t>
            </a:r>
          </a:p>
        </p:txBody>
      </p:sp>
      <p:sp>
        <p:nvSpPr>
          <p:cNvPr id="6" name="textruta 5">
            <a:extLst>
              <a:ext uri="{FF2B5EF4-FFF2-40B4-BE49-F238E27FC236}">
                <a16:creationId xmlns:a16="http://schemas.microsoft.com/office/drawing/2014/main" id="{B882DDF5-A514-44B0-9DB3-06E2F08AB49D}"/>
              </a:ext>
            </a:extLst>
          </p:cNvPr>
          <p:cNvSpPr txBox="1"/>
          <p:nvPr/>
        </p:nvSpPr>
        <p:spPr>
          <a:xfrm>
            <a:off x="4804231" y="4371975"/>
            <a:ext cx="3955708" cy="1077218"/>
          </a:xfrm>
          <a:prstGeom prst="rect">
            <a:avLst/>
          </a:prstGeom>
          <a:noFill/>
        </p:spPr>
        <p:txBody>
          <a:bodyPr wrap="square" rtlCol="0">
            <a:spAutoFit/>
          </a:bodyPr>
          <a:lstStyle/>
          <a:p>
            <a:r>
              <a:rPr lang="sv-SE" sz="1600" dirty="0"/>
              <a:t>Hjälpa personer som är i konflikt</a:t>
            </a:r>
          </a:p>
          <a:p>
            <a:endParaRPr lang="sv-SE" sz="1600" dirty="0"/>
          </a:p>
          <a:p>
            <a:pPr marL="285750" indent="-285750">
              <a:buFont typeface="Arial" panose="020B0604020202020204" pitchFamily="34" charset="0"/>
              <a:buChar char="•"/>
            </a:pPr>
            <a:r>
              <a:rPr lang="sv-SE" sz="1600" dirty="0"/>
              <a:t>Neutralitet</a:t>
            </a:r>
          </a:p>
          <a:p>
            <a:pPr marL="285750" indent="-285750">
              <a:buFont typeface="Arial" panose="020B0604020202020204" pitchFamily="34" charset="0"/>
              <a:buChar char="•"/>
            </a:pPr>
            <a:r>
              <a:rPr lang="sv-SE" sz="1600" dirty="0"/>
              <a:t>Kommunicera</a:t>
            </a:r>
          </a:p>
        </p:txBody>
      </p:sp>
    </p:spTree>
    <p:custDataLst>
      <p:tags r:id="rId1"/>
    </p:custDataLst>
    <p:extLst>
      <p:ext uri="{BB962C8B-B14F-4D97-AF65-F5344CB8AC3E}">
        <p14:creationId xmlns:p14="http://schemas.microsoft.com/office/powerpoint/2010/main" val="2534063704"/>
      </p:ext>
    </p:extLst>
  </p:cSld>
  <p:clrMapOvr>
    <a:masterClrMapping/>
  </p:clrMapOvr>
  <mc:AlternateContent xmlns:mc="http://schemas.openxmlformats.org/markup-compatibility/2006" xmlns:p14="http://schemas.microsoft.com/office/powerpoint/2010/main">
    <mc:Choice Requires="p14">
      <p:transition spd="slow" p14:dur="2000" advTm="14512"/>
    </mc:Choice>
    <mc:Fallback xmlns="">
      <p:transition spd="slow" advTm="145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015F4D-7F24-4861-80B5-1CA3BB9278BA}"/>
              </a:ext>
            </a:extLst>
          </p:cNvPr>
          <p:cNvSpPr>
            <a:spLocks noGrp="1"/>
          </p:cNvSpPr>
          <p:nvPr>
            <p:ph type="title"/>
          </p:nvPr>
        </p:nvSpPr>
        <p:spPr/>
        <p:txBody>
          <a:bodyPr/>
          <a:lstStyle/>
          <a:p>
            <a:r>
              <a:rPr lang="sv-SE" dirty="0"/>
              <a:t>Innehåll</a:t>
            </a:r>
          </a:p>
        </p:txBody>
      </p:sp>
      <p:sp>
        <p:nvSpPr>
          <p:cNvPr id="3" name="Platshållare för innehåll 2">
            <a:extLst>
              <a:ext uri="{FF2B5EF4-FFF2-40B4-BE49-F238E27FC236}">
                <a16:creationId xmlns:a16="http://schemas.microsoft.com/office/drawing/2014/main" id="{6F0DF870-F77F-4B39-81A2-8017B092A2ED}"/>
              </a:ext>
            </a:extLst>
          </p:cNvPr>
          <p:cNvSpPr>
            <a:spLocks noGrp="1"/>
          </p:cNvSpPr>
          <p:nvPr>
            <p:ph idx="1"/>
          </p:nvPr>
        </p:nvSpPr>
        <p:spPr/>
        <p:txBody>
          <a:bodyPr>
            <a:normAutofit/>
          </a:bodyPr>
          <a:lstStyle/>
          <a:p>
            <a:pPr fontAlgn="base"/>
            <a:r>
              <a:rPr lang="sv-SE" dirty="0"/>
              <a:t>Introduktion till avsnittet: Varför konflikthantering?  </a:t>
            </a:r>
          </a:p>
          <a:p>
            <a:pPr fontAlgn="base"/>
            <a:r>
              <a:rPr lang="sv-SE" dirty="0"/>
              <a:t>Definiera konflikt: konstruktiva och negativa konflikter.   </a:t>
            </a:r>
          </a:p>
          <a:p>
            <a:pPr fontAlgn="base"/>
            <a:r>
              <a:rPr lang="sv-SE" dirty="0"/>
              <a:t>Källor till konflikt </a:t>
            </a:r>
          </a:p>
          <a:p>
            <a:pPr fontAlgn="base"/>
            <a:r>
              <a:rPr lang="sv-SE" dirty="0"/>
              <a:t>Konfliktens beståndsdelar – konflikttriangeln  </a:t>
            </a:r>
          </a:p>
          <a:p>
            <a:pPr fontAlgn="base"/>
            <a:r>
              <a:rPr lang="sv-SE" dirty="0"/>
              <a:t>Konfliktens faser – konflikteskalering    </a:t>
            </a:r>
          </a:p>
          <a:p>
            <a:pPr fontAlgn="base"/>
            <a:r>
              <a:rPr lang="sv-SE" dirty="0"/>
              <a:t>Strategier för konflikthantering </a:t>
            </a:r>
          </a:p>
        </p:txBody>
      </p:sp>
    </p:spTree>
    <p:extLst>
      <p:ext uri="{BB962C8B-B14F-4D97-AF65-F5344CB8AC3E}">
        <p14:creationId xmlns:p14="http://schemas.microsoft.com/office/powerpoint/2010/main" val="3467621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6C4172-3806-4E5F-B46B-2671EDCD01C5}"/>
              </a:ext>
            </a:extLst>
          </p:cNvPr>
          <p:cNvSpPr>
            <a:spLocks noGrp="1"/>
          </p:cNvSpPr>
          <p:nvPr>
            <p:ph type="title"/>
          </p:nvPr>
        </p:nvSpPr>
        <p:spPr>
          <a:xfrm>
            <a:off x="755651" y="766763"/>
            <a:ext cx="4300472" cy="1231904"/>
          </a:xfrm>
        </p:spPr>
        <p:txBody>
          <a:bodyPr anchor="ctr"/>
          <a:lstStyle/>
          <a:p>
            <a:r>
              <a:rPr lang="sv-SE" dirty="0"/>
              <a:t>Fiendebilder</a:t>
            </a:r>
          </a:p>
        </p:txBody>
      </p:sp>
      <p:sp>
        <p:nvSpPr>
          <p:cNvPr id="46" name="textruta 45">
            <a:extLst>
              <a:ext uri="{FF2B5EF4-FFF2-40B4-BE49-F238E27FC236}">
                <a16:creationId xmlns:a16="http://schemas.microsoft.com/office/drawing/2014/main" id="{70904E72-97FF-48DE-8D3A-E067955C4B6A}"/>
              </a:ext>
            </a:extLst>
          </p:cNvPr>
          <p:cNvSpPr txBox="1"/>
          <p:nvPr/>
        </p:nvSpPr>
        <p:spPr>
          <a:xfrm>
            <a:off x="174172" y="5123369"/>
            <a:ext cx="1907079" cy="369332"/>
          </a:xfrm>
          <a:prstGeom prst="rect">
            <a:avLst/>
          </a:prstGeom>
          <a:noFill/>
        </p:spPr>
        <p:txBody>
          <a:bodyPr wrap="square" rIns="0" rtlCol="0">
            <a:spAutoFit/>
          </a:bodyPr>
          <a:lstStyle/>
          <a:p>
            <a:pPr algn="r"/>
            <a:r>
              <a:rPr lang="sv-SE" dirty="0">
                <a:solidFill>
                  <a:schemeClr val="bg1">
                    <a:lumMod val="85000"/>
                  </a:schemeClr>
                </a:solidFill>
              </a:rPr>
              <a:t>Motsättning</a:t>
            </a:r>
          </a:p>
        </p:txBody>
      </p:sp>
      <p:sp>
        <p:nvSpPr>
          <p:cNvPr id="3" name="Pil: böjd uppåt 2">
            <a:extLst>
              <a:ext uri="{FF2B5EF4-FFF2-40B4-BE49-F238E27FC236}">
                <a16:creationId xmlns:a16="http://schemas.microsoft.com/office/drawing/2014/main" id="{16A02FEB-282A-4F09-9148-7EF2412B78AA}"/>
              </a:ext>
            </a:extLst>
          </p:cNvPr>
          <p:cNvSpPr/>
          <p:nvPr/>
        </p:nvSpPr>
        <p:spPr>
          <a:xfrm>
            <a:off x="315686" y="51233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28" name="textruta 27">
            <a:extLst>
              <a:ext uri="{FF2B5EF4-FFF2-40B4-BE49-F238E27FC236}">
                <a16:creationId xmlns:a16="http://schemas.microsoft.com/office/drawing/2014/main" id="{DF4EE416-D838-4E70-BE0E-5BB3CF292DF9}"/>
              </a:ext>
            </a:extLst>
          </p:cNvPr>
          <p:cNvSpPr txBox="1"/>
          <p:nvPr/>
        </p:nvSpPr>
        <p:spPr>
          <a:xfrm>
            <a:off x="1194466" y="4513769"/>
            <a:ext cx="1907079" cy="369332"/>
          </a:xfrm>
          <a:prstGeom prst="rect">
            <a:avLst/>
          </a:prstGeom>
          <a:noFill/>
        </p:spPr>
        <p:txBody>
          <a:bodyPr wrap="square" rIns="0" rtlCol="0">
            <a:spAutoFit/>
          </a:bodyPr>
          <a:lstStyle/>
          <a:p>
            <a:pPr algn="r"/>
            <a:r>
              <a:rPr lang="sv-SE" dirty="0">
                <a:solidFill>
                  <a:schemeClr val="bg1">
                    <a:lumMod val="85000"/>
                  </a:schemeClr>
                </a:solidFill>
              </a:rPr>
              <a:t>Personifiering</a:t>
            </a:r>
          </a:p>
        </p:txBody>
      </p:sp>
      <p:sp>
        <p:nvSpPr>
          <p:cNvPr id="29" name="Pil: böjd uppåt 28">
            <a:extLst>
              <a:ext uri="{FF2B5EF4-FFF2-40B4-BE49-F238E27FC236}">
                <a16:creationId xmlns:a16="http://schemas.microsoft.com/office/drawing/2014/main" id="{2D74D418-7F48-4F48-B1EC-4C1AB304CA4D}"/>
              </a:ext>
            </a:extLst>
          </p:cNvPr>
          <p:cNvSpPr/>
          <p:nvPr/>
        </p:nvSpPr>
        <p:spPr>
          <a:xfrm>
            <a:off x="1324867" y="45137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3" name="textruta 32">
            <a:extLst>
              <a:ext uri="{FF2B5EF4-FFF2-40B4-BE49-F238E27FC236}">
                <a16:creationId xmlns:a16="http://schemas.microsoft.com/office/drawing/2014/main" id="{EE01829A-9329-44B3-A521-44D28FB77FE7}"/>
              </a:ext>
            </a:extLst>
          </p:cNvPr>
          <p:cNvSpPr txBox="1"/>
          <p:nvPr/>
        </p:nvSpPr>
        <p:spPr>
          <a:xfrm>
            <a:off x="2176259" y="3904169"/>
            <a:ext cx="1907079" cy="369332"/>
          </a:xfrm>
          <a:prstGeom prst="rect">
            <a:avLst/>
          </a:prstGeom>
          <a:noFill/>
        </p:spPr>
        <p:txBody>
          <a:bodyPr wrap="square" rIns="0" rtlCol="0">
            <a:spAutoFit/>
          </a:bodyPr>
          <a:lstStyle/>
          <a:p>
            <a:pPr algn="r"/>
            <a:r>
              <a:rPr lang="sv-SE" dirty="0">
                <a:solidFill>
                  <a:schemeClr val="bg1">
                    <a:lumMod val="85000"/>
                  </a:schemeClr>
                </a:solidFill>
              </a:rPr>
              <a:t>Konflikten växer</a:t>
            </a:r>
          </a:p>
        </p:txBody>
      </p:sp>
      <p:sp>
        <p:nvSpPr>
          <p:cNvPr id="34" name="Pil: böjd uppåt 33">
            <a:extLst>
              <a:ext uri="{FF2B5EF4-FFF2-40B4-BE49-F238E27FC236}">
                <a16:creationId xmlns:a16="http://schemas.microsoft.com/office/drawing/2014/main" id="{7D4EA64C-2A40-4C36-B0BE-4D7DF8A4B2D0}"/>
              </a:ext>
            </a:extLst>
          </p:cNvPr>
          <p:cNvSpPr/>
          <p:nvPr/>
        </p:nvSpPr>
        <p:spPr>
          <a:xfrm>
            <a:off x="2317773" y="39041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5" name="textruta 34">
            <a:extLst>
              <a:ext uri="{FF2B5EF4-FFF2-40B4-BE49-F238E27FC236}">
                <a16:creationId xmlns:a16="http://schemas.microsoft.com/office/drawing/2014/main" id="{65AA38C3-292F-442C-B380-E64CEEC544D2}"/>
              </a:ext>
            </a:extLst>
          </p:cNvPr>
          <p:cNvSpPr txBox="1"/>
          <p:nvPr/>
        </p:nvSpPr>
        <p:spPr>
          <a:xfrm>
            <a:off x="3149044" y="3316341"/>
            <a:ext cx="1907079" cy="369332"/>
          </a:xfrm>
          <a:prstGeom prst="rect">
            <a:avLst/>
          </a:prstGeom>
          <a:noFill/>
        </p:spPr>
        <p:txBody>
          <a:bodyPr wrap="square" rIns="0" rtlCol="0">
            <a:spAutoFit/>
          </a:bodyPr>
          <a:lstStyle/>
          <a:p>
            <a:pPr algn="r"/>
            <a:r>
              <a:rPr lang="sv-SE" dirty="0">
                <a:solidFill>
                  <a:schemeClr val="bg1">
                    <a:lumMod val="85000"/>
                  </a:schemeClr>
                </a:solidFill>
              </a:rPr>
              <a:t>Handling</a:t>
            </a:r>
          </a:p>
        </p:txBody>
      </p:sp>
      <p:sp>
        <p:nvSpPr>
          <p:cNvPr id="36" name="Pil: böjd uppåt 35">
            <a:extLst>
              <a:ext uri="{FF2B5EF4-FFF2-40B4-BE49-F238E27FC236}">
                <a16:creationId xmlns:a16="http://schemas.microsoft.com/office/drawing/2014/main" id="{89097EFC-B99C-4506-A27A-608DD1BB3522}"/>
              </a:ext>
            </a:extLst>
          </p:cNvPr>
          <p:cNvSpPr/>
          <p:nvPr/>
        </p:nvSpPr>
        <p:spPr>
          <a:xfrm>
            <a:off x="3290558" y="33163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7" name="textruta 36">
            <a:extLst>
              <a:ext uri="{FF2B5EF4-FFF2-40B4-BE49-F238E27FC236}">
                <a16:creationId xmlns:a16="http://schemas.microsoft.com/office/drawing/2014/main" id="{6E920690-B876-4C38-BF87-C6A9EEA707CD}"/>
              </a:ext>
            </a:extLst>
          </p:cNvPr>
          <p:cNvSpPr txBox="1"/>
          <p:nvPr/>
        </p:nvSpPr>
        <p:spPr>
          <a:xfrm>
            <a:off x="4175273" y="2706741"/>
            <a:ext cx="1907079" cy="369332"/>
          </a:xfrm>
          <a:prstGeom prst="rect">
            <a:avLst/>
          </a:prstGeom>
          <a:noFill/>
        </p:spPr>
        <p:txBody>
          <a:bodyPr wrap="square" rIns="0" rtlCol="0">
            <a:spAutoFit/>
          </a:bodyPr>
          <a:lstStyle/>
          <a:p>
            <a:pPr algn="r"/>
            <a:r>
              <a:rPr lang="sv-SE" dirty="0"/>
              <a:t>Fiendebilder</a:t>
            </a:r>
          </a:p>
        </p:txBody>
      </p:sp>
      <p:sp>
        <p:nvSpPr>
          <p:cNvPr id="38" name="Pil: böjd uppåt 37">
            <a:extLst>
              <a:ext uri="{FF2B5EF4-FFF2-40B4-BE49-F238E27FC236}">
                <a16:creationId xmlns:a16="http://schemas.microsoft.com/office/drawing/2014/main" id="{88B683C1-F50D-43C7-8E4D-CDD6D125F960}"/>
              </a:ext>
            </a:extLst>
          </p:cNvPr>
          <p:cNvSpPr/>
          <p:nvPr/>
        </p:nvSpPr>
        <p:spPr>
          <a:xfrm>
            <a:off x="4305674" y="2706741"/>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9" name="textruta 38">
            <a:extLst>
              <a:ext uri="{FF2B5EF4-FFF2-40B4-BE49-F238E27FC236}">
                <a16:creationId xmlns:a16="http://schemas.microsoft.com/office/drawing/2014/main" id="{710787C6-B5FC-47BA-B78A-E1F7C09C8473}"/>
              </a:ext>
            </a:extLst>
          </p:cNvPr>
          <p:cNvSpPr txBox="1"/>
          <p:nvPr/>
        </p:nvSpPr>
        <p:spPr>
          <a:xfrm>
            <a:off x="5168941" y="2097141"/>
            <a:ext cx="1907079" cy="369332"/>
          </a:xfrm>
          <a:prstGeom prst="rect">
            <a:avLst/>
          </a:prstGeom>
          <a:noFill/>
        </p:spPr>
        <p:txBody>
          <a:bodyPr wrap="square" rIns="0" rtlCol="0">
            <a:spAutoFit/>
          </a:bodyPr>
          <a:lstStyle/>
          <a:p>
            <a:pPr algn="r"/>
            <a:r>
              <a:rPr lang="sv-SE" dirty="0">
                <a:solidFill>
                  <a:schemeClr val="bg1">
                    <a:lumMod val="85000"/>
                  </a:schemeClr>
                </a:solidFill>
              </a:rPr>
              <a:t>Öppen fientlighet</a:t>
            </a:r>
          </a:p>
        </p:txBody>
      </p:sp>
      <p:sp>
        <p:nvSpPr>
          <p:cNvPr id="40" name="Pil: böjd uppåt 39">
            <a:extLst>
              <a:ext uri="{FF2B5EF4-FFF2-40B4-BE49-F238E27FC236}">
                <a16:creationId xmlns:a16="http://schemas.microsoft.com/office/drawing/2014/main" id="{D6D37727-FA66-4ECE-AD74-3ACAE2F4B3CA}"/>
              </a:ext>
            </a:extLst>
          </p:cNvPr>
          <p:cNvSpPr/>
          <p:nvPr/>
        </p:nvSpPr>
        <p:spPr>
          <a:xfrm>
            <a:off x="5310455" y="20971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3" name="textruta 52">
            <a:extLst>
              <a:ext uri="{FF2B5EF4-FFF2-40B4-BE49-F238E27FC236}">
                <a16:creationId xmlns:a16="http://schemas.microsoft.com/office/drawing/2014/main" id="{66B95B5A-F9FF-4051-AA45-59A32BB70282}"/>
              </a:ext>
            </a:extLst>
          </p:cNvPr>
          <p:cNvSpPr txBox="1"/>
          <p:nvPr/>
        </p:nvSpPr>
        <p:spPr>
          <a:xfrm>
            <a:off x="6076081" y="1509201"/>
            <a:ext cx="1907079" cy="369332"/>
          </a:xfrm>
          <a:prstGeom prst="rect">
            <a:avLst/>
          </a:prstGeom>
          <a:noFill/>
        </p:spPr>
        <p:txBody>
          <a:bodyPr wrap="square" rIns="0" rtlCol="0">
            <a:spAutoFit/>
          </a:bodyPr>
          <a:lstStyle/>
          <a:p>
            <a:pPr algn="r"/>
            <a:r>
              <a:rPr lang="sv-SE" dirty="0">
                <a:solidFill>
                  <a:schemeClr val="bg1">
                    <a:lumMod val="85000"/>
                  </a:schemeClr>
                </a:solidFill>
              </a:rPr>
              <a:t>Separering</a:t>
            </a:r>
          </a:p>
        </p:txBody>
      </p:sp>
      <p:sp>
        <p:nvSpPr>
          <p:cNvPr id="54" name="Pil: böjd uppåt 53">
            <a:extLst>
              <a:ext uri="{FF2B5EF4-FFF2-40B4-BE49-F238E27FC236}">
                <a16:creationId xmlns:a16="http://schemas.microsoft.com/office/drawing/2014/main" id="{796181A8-737B-46B3-9730-DAAE593497BA}"/>
              </a:ext>
            </a:extLst>
          </p:cNvPr>
          <p:cNvSpPr/>
          <p:nvPr/>
        </p:nvSpPr>
        <p:spPr>
          <a:xfrm>
            <a:off x="6217595" y="150920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 name="textruta 4">
            <a:extLst>
              <a:ext uri="{FF2B5EF4-FFF2-40B4-BE49-F238E27FC236}">
                <a16:creationId xmlns:a16="http://schemas.microsoft.com/office/drawing/2014/main" id="{D7CB7DE5-18ED-4F2D-858F-E6985C62EA60}"/>
              </a:ext>
            </a:extLst>
          </p:cNvPr>
          <p:cNvSpPr txBox="1"/>
          <p:nvPr/>
        </p:nvSpPr>
        <p:spPr>
          <a:xfrm>
            <a:off x="375920" y="1757565"/>
            <a:ext cx="4219108" cy="1815882"/>
          </a:xfrm>
          <a:prstGeom prst="rect">
            <a:avLst/>
          </a:prstGeom>
          <a:noFill/>
        </p:spPr>
        <p:txBody>
          <a:bodyPr wrap="square" rtlCol="0">
            <a:spAutoFit/>
          </a:bodyPr>
          <a:lstStyle/>
          <a:p>
            <a:pPr marL="285750" indent="-285750" fontAlgn="base">
              <a:buFont typeface="Arial" panose="020B0604020202020204" pitchFamily="34" charset="0"/>
              <a:buChar char="•"/>
            </a:pPr>
            <a:r>
              <a:rPr lang="sv-SE" sz="1600" dirty="0"/>
              <a:t>Negativa bild av motparten = sanning</a:t>
            </a:r>
          </a:p>
          <a:p>
            <a:pPr marL="285750" indent="-285750" fontAlgn="base">
              <a:buFont typeface="Arial" panose="020B0604020202020204" pitchFamily="34" charset="0"/>
              <a:buChar char="•"/>
            </a:pPr>
            <a:r>
              <a:rPr lang="sv-SE" sz="1600" dirty="0"/>
              <a:t>Onyanserad och överdriven</a:t>
            </a:r>
          </a:p>
          <a:p>
            <a:pPr marL="285750" indent="-285750" fontAlgn="base">
              <a:buFont typeface="Arial" panose="020B0604020202020204" pitchFamily="34" charset="0"/>
              <a:buChar char="•"/>
            </a:pPr>
            <a:r>
              <a:rPr lang="sv-SE" sz="1600" dirty="0"/>
              <a:t>Attitydförändring</a:t>
            </a:r>
          </a:p>
          <a:p>
            <a:pPr marL="285750" indent="-285750" fontAlgn="base">
              <a:buFont typeface="Arial" panose="020B0604020202020204" pitchFamily="34" charset="0"/>
              <a:buChar char="•"/>
            </a:pPr>
            <a:r>
              <a:rPr lang="sv-SE" sz="1600" dirty="0"/>
              <a:t>Konflikten måste vinnas.</a:t>
            </a:r>
          </a:p>
          <a:p>
            <a:pPr marL="285750" indent="-285750" fontAlgn="base">
              <a:buFont typeface="Arial" panose="020B0604020202020204" pitchFamily="34" charset="0"/>
              <a:buChar char="•"/>
            </a:pPr>
            <a:r>
              <a:rPr lang="sv-SE" sz="1600" dirty="0"/>
              <a:t>Tilliten och hoppet om samförstånd och gemenskap är borta.</a:t>
            </a:r>
          </a:p>
          <a:p>
            <a:pPr marL="285750" indent="-285750" fontAlgn="base">
              <a:buFont typeface="Arial" panose="020B0604020202020204" pitchFamily="34" charset="0"/>
              <a:buChar char="•"/>
            </a:pPr>
            <a:r>
              <a:rPr lang="sv-SE" sz="1600" dirty="0"/>
              <a:t>Energidränerande </a:t>
            </a:r>
          </a:p>
        </p:txBody>
      </p:sp>
      <p:sp>
        <p:nvSpPr>
          <p:cNvPr id="6" name="textruta 5">
            <a:extLst>
              <a:ext uri="{FF2B5EF4-FFF2-40B4-BE49-F238E27FC236}">
                <a16:creationId xmlns:a16="http://schemas.microsoft.com/office/drawing/2014/main" id="{B882DDF5-A514-44B0-9DB3-06E2F08AB49D}"/>
              </a:ext>
            </a:extLst>
          </p:cNvPr>
          <p:cNvSpPr txBox="1"/>
          <p:nvPr/>
        </p:nvSpPr>
        <p:spPr>
          <a:xfrm>
            <a:off x="4812372" y="4590713"/>
            <a:ext cx="3955708" cy="584775"/>
          </a:xfrm>
          <a:prstGeom prst="rect">
            <a:avLst/>
          </a:prstGeom>
          <a:noFill/>
        </p:spPr>
        <p:txBody>
          <a:bodyPr wrap="square" rtlCol="0">
            <a:spAutoFit/>
          </a:bodyPr>
          <a:lstStyle/>
          <a:p>
            <a:r>
              <a:rPr lang="sv-SE" sz="1600" dirty="0"/>
              <a:t>Agera: </a:t>
            </a:r>
          </a:p>
          <a:p>
            <a:pPr marL="285750" indent="-285750">
              <a:buFont typeface="Arial" panose="020B0604020202020204" pitchFamily="34" charset="0"/>
              <a:buChar char="•"/>
            </a:pPr>
            <a:r>
              <a:rPr lang="sv-SE" sz="1600" dirty="0"/>
              <a:t>Beroende av hjälp av en neutral part.   </a:t>
            </a:r>
          </a:p>
        </p:txBody>
      </p:sp>
    </p:spTree>
    <p:custDataLst>
      <p:tags r:id="rId1"/>
    </p:custDataLst>
    <p:extLst>
      <p:ext uri="{BB962C8B-B14F-4D97-AF65-F5344CB8AC3E}">
        <p14:creationId xmlns:p14="http://schemas.microsoft.com/office/powerpoint/2010/main" val="561061024"/>
      </p:ext>
    </p:extLst>
  </p:cSld>
  <p:clrMapOvr>
    <a:masterClrMapping/>
  </p:clrMapOvr>
  <mc:AlternateContent xmlns:mc="http://schemas.openxmlformats.org/markup-compatibility/2006" xmlns:p14="http://schemas.microsoft.com/office/powerpoint/2010/main">
    <mc:Choice Requires="p14">
      <p:transition spd="slow" p14:dur="2000" advTm="55077"/>
    </mc:Choice>
    <mc:Fallback xmlns="">
      <p:transition spd="slow" advTm="550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6C4172-3806-4E5F-B46B-2671EDCD01C5}"/>
              </a:ext>
            </a:extLst>
          </p:cNvPr>
          <p:cNvSpPr>
            <a:spLocks noGrp="1"/>
          </p:cNvSpPr>
          <p:nvPr>
            <p:ph type="title"/>
          </p:nvPr>
        </p:nvSpPr>
        <p:spPr>
          <a:xfrm>
            <a:off x="755651" y="766763"/>
            <a:ext cx="4300472" cy="1231904"/>
          </a:xfrm>
        </p:spPr>
        <p:txBody>
          <a:bodyPr anchor="ctr"/>
          <a:lstStyle/>
          <a:p>
            <a:r>
              <a:rPr lang="sv-SE" dirty="0"/>
              <a:t>Öppen fientlighet</a:t>
            </a:r>
          </a:p>
        </p:txBody>
      </p:sp>
      <p:sp>
        <p:nvSpPr>
          <p:cNvPr id="46" name="textruta 45">
            <a:extLst>
              <a:ext uri="{FF2B5EF4-FFF2-40B4-BE49-F238E27FC236}">
                <a16:creationId xmlns:a16="http://schemas.microsoft.com/office/drawing/2014/main" id="{70904E72-97FF-48DE-8D3A-E067955C4B6A}"/>
              </a:ext>
            </a:extLst>
          </p:cNvPr>
          <p:cNvSpPr txBox="1"/>
          <p:nvPr/>
        </p:nvSpPr>
        <p:spPr>
          <a:xfrm>
            <a:off x="174172" y="5123369"/>
            <a:ext cx="1907079" cy="369332"/>
          </a:xfrm>
          <a:prstGeom prst="rect">
            <a:avLst/>
          </a:prstGeom>
          <a:noFill/>
        </p:spPr>
        <p:txBody>
          <a:bodyPr wrap="square" rIns="0" rtlCol="0">
            <a:spAutoFit/>
          </a:bodyPr>
          <a:lstStyle/>
          <a:p>
            <a:pPr algn="r"/>
            <a:r>
              <a:rPr lang="sv-SE" dirty="0">
                <a:solidFill>
                  <a:schemeClr val="bg1">
                    <a:lumMod val="85000"/>
                  </a:schemeClr>
                </a:solidFill>
              </a:rPr>
              <a:t>Motsättning</a:t>
            </a:r>
          </a:p>
        </p:txBody>
      </p:sp>
      <p:sp>
        <p:nvSpPr>
          <p:cNvPr id="3" name="Pil: böjd uppåt 2">
            <a:extLst>
              <a:ext uri="{FF2B5EF4-FFF2-40B4-BE49-F238E27FC236}">
                <a16:creationId xmlns:a16="http://schemas.microsoft.com/office/drawing/2014/main" id="{16A02FEB-282A-4F09-9148-7EF2412B78AA}"/>
              </a:ext>
            </a:extLst>
          </p:cNvPr>
          <p:cNvSpPr/>
          <p:nvPr/>
        </p:nvSpPr>
        <p:spPr>
          <a:xfrm>
            <a:off x="315686" y="51233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28" name="textruta 27">
            <a:extLst>
              <a:ext uri="{FF2B5EF4-FFF2-40B4-BE49-F238E27FC236}">
                <a16:creationId xmlns:a16="http://schemas.microsoft.com/office/drawing/2014/main" id="{DF4EE416-D838-4E70-BE0E-5BB3CF292DF9}"/>
              </a:ext>
            </a:extLst>
          </p:cNvPr>
          <p:cNvSpPr txBox="1"/>
          <p:nvPr/>
        </p:nvSpPr>
        <p:spPr>
          <a:xfrm>
            <a:off x="1194466" y="4513769"/>
            <a:ext cx="1907079" cy="369332"/>
          </a:xfrm>
          <a:prstGeom prst="rect">
            <a:avLst/>
          </a:prstGeom>
          <a:noFill/>
        </p:spPr>
        <p:txBody>
          <a:bodyPr wrap="square" rIns="0" rtlCol="0">
            <a:spAutoFit/>
          </a:bodyPr>
          <a:lstStyle/>
          <a:p>
            <a:pPr algn="r"/>
            <a:r>
              <a:rPr lang="sv-SE" dirty="0">
                <a:solidFill>
                  <a:schemeClr val="bg1">
                    <a:lumMod val="85000"/>
                  </a:schemeClr>
                </a:solidFill>
              </a:rPr>
              <a:t>Personifiering</a:t>
            </a:r>
          </a:p>
        </p:txBody>
      </p:sp>
      <p:sp>
        <p:nvSpPr>
          <p:cNvPr id="29" name="Pil: böjd uppåt 28">
            <a:extLst>
              <a:ext uri="{FF2B5EF4-FFF2-40B4-BE49-F238E27FC236}">
                <a16:creationId xmlns:a16="http://schemas.microsoft.com/office/drawing/2014/main" id="{2D74D418-7F48-4F48-B1EC-4C1AB304CA4D}"/>
              </a:ext>
            </a:extLst>
          </p:cNvPr>
          <p:cNvSpPr/>
          <p:nvPr/>
        </p:nvSpPr>
        <p:spPr>
          <a:xfrm>
            <a:off x="1324867" y="45137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3" name="textruta 32">
            <a:extLst>
              <a:ext uri="{FF2B5EF4-FFF2-40B4-BE49-F238E27FC236}">
                <a16:creationId xmlns:a16="http://schemas.microsoft.com/office/drawing/2014/main" id="{EE01829A-9329-44B3-A521-44D28FB77FE7}"/>
              </a:ext>
            </a:extLst>
          </p:cNvPr>
          <p:cNvSpPr txBox="1"/>
          <p:nvPr/>
        </p:nvSpPr>
        <p:spPr>
          <a:xfrm>
            <a:off x="2176259" y="3904169"/>
            <a:ext cx="1907079" cy="369332"/>
          </a:xfrm>
          <a:prstGeom prst="rect">
            <a:avLst/>
          </a:prstGeom>
          <a:noFill/>
        </p:spPr>
        <p:txBody>
          <a:bodyPr wrap="square" rIns="0" rtlCol="0">
            <a:spAutoFit/>
          </a:bodyPr>
          <a:lstStyle/>
          <a:p>
            <a:pPr algn="r"/>
            <a:r>
              <a:rPr lang="sv-SE" dirty="0">
                <a:solidFill>
                  <a:schemeClr val="bg1">
                    <a:lumMod val="85000"/>
                  </a:schemeClr>
                </a:solidFill>
              </a:rPr>
              <a:t>Konflikten växer</a:t>
            </a:r>
          </a:p>
        </p:txBody>
      </p:sp>
      <p:sp>
        <p:nvSpPr>
          <p:cNvPr id="34" name="Pil: böjd uppåt 33">
            <a:extLst>
              <a:ext uri="{FF2B5EF4-FFF2-40B4-BE49-F238E27FC236}">
                <a16:creationId xmlns:a16="http://schemas.microsoft.com/office/drawing/2014/main" id="{7D4EA64C-2A40-4C36-B0BE-4D7DF8A4B2D0}"/>
              </a:ext>
            </a:extLst>
          </p:cNvPr>
          <p:cNvSpPr/>
          <p:nvPr/>
        </p:nvSpPr>
        <p:spPr>
          <a:xfrm>
            <a:off x="2317773" y="39041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5" name="textruta 34">
            <a:extLst>
              <a:ext uri="{FF2B5EF4-FFF2-40B4-BE49-F238E27FC236}">
                <a16:creationId xmlns:a16="http://schemas.microsoft.com/office/drawing/2014/main" id="{65AA38C3-292F-442C-B380-E64CEEC544D2}"/>
              </a:ext>
            </a:extLst>
          </p:cNvPr>
          <p:cNvSpPr txBox="1"/>
          <p:nvPr/>
        </p:nvSpPr>
        <p:spPr>
          <a:xfrm>
            <a:off x="3149044" y="3316341"/>
            <a:ext cx="1907079" cy="369332"/>
          </a:xfrm>
          <a:prstGeom prst="rect">
            <a:avLst/>
          </a:prstGeom>
          <a:noFill/>
        </p:spPr>
        <p:txBody>
          <a:bodyPr wrap="square" rIns="0" rtlCol="0">
            <a:spAutoFit/>
          </a:bodyPr>
          <a:lstStyle/>
          <a:p>
            <a:pPr algn="r"/>
            <a:r>
              <a:rPr lang="sv-SE" dirty="0">
                <a:solidFill>
                  <a:schemeClr val="bg1">
                    <a:lumMod val="85000"/>
                  </a:schemeClr>
                </a:solidFill>
              </a:rPr>
              <a:t>Handling</a:t>
            </a:r>
          </a:p>
        </p:txBody>
      </p:sp>
      <p:sp>
        <p:nvSpPr>
          <p:cNvPr id="36" name="Pil: böjd uppåt 35">
            <a:extLst>
              <a:ext uri="{FF2B5EF4-FFF2-40B4-BE49-F238E27FC236}">
                <a16:creationId xmlns:a16="http://schemas.microsoft.com/office/drawing/2014/main" id="{89097EFC-B99C-4506-A27A-608DD1BB3522}"/>
              </a:ext>
            </a:extLst>
          </p:cNvPr>
          <p:cNvSpPr/>
          <p:nvPr/>
        </p:nvSpPr>
        <p:spPr>
          <a:xfrm>
            <a:off x="3290558" y="33163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7" name="textruta 36">
            <a:extLst>
              <a:ext uri="{FF2B5EF4-FFF2-40B4-BE49-F238E27FC236}">
                <a16:creationId xmlns:a16="http://schemas.microsoft.com/office/drawing/2014/main" id="{6E920690-B876-4C38-BF87-C6A9EEA707CD}"/>
              </a:ext>
            </a:extLst>
          </p:cNvPr>
          <p:cNvSpPr txBox="1"/>
          <p:nvPr/>
        </p:nvSpPr>
        <p:spPr>
          <a:xfrm>
            <a:off x="4175273" y="2706741"/>
            <a:ext cx="1907079" cy="369332"/>
          </a:xfrm>
          <a:prstGeom prst="rect">
            <a:avLst/>
          </a:prstGeom>
          <a:noFill/>
        </p:spPr>
        <p:txBody>
          <a:bodyPr wrap="square" rIns="0" rtlCol="0">
            <a:spAutoFit/>
          </a:bodyPr>
          <a:lstStyle/>
          <a:p>
            <a:pPr algn="r"/>
            <a:r>
              <a:rPr lang="sv-SE" dirty="0">
                <a:solidFill>
                  <a:schemeClr val="bg1">
                    <a:lumMod val="85000"/>
                  </a:schemeClr>
                </a:solidFill>
              </a:rPr>
              <a:t>Fiendebilder</a:t>
            </a:r>
          </a:p>
        </p:txBody>
      </p:sp>
      <p:sp>
        <p:nvSpPr>
          <p:cNvPr id="38" name="Pil: böjd uppåt 37">
            <a:extLst>
              <a:ext uri="{FF2B5EF4-FFF2-40B4-BE49-F238E27FC236}">
                <a16:creationId xmlns:a16="http://schemas.microsoft.com/office/drawing/2014/main" id="{88B683C1-F50D-43C7-8E4D-CDD6D125F960}"/>
              </a:ext>
            </a:extLst>
          </p:cNvPr>
          <p:cNvSpPr/>
          <p:nvPr/>
        </p:nvSpPr>
        <p:spPr>
          <a:xfrm>
            <a:off x="4305674" y="27067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9" name="textruta 38">
            <a:extLst>
              <a:ext uri="{FF2B5EF4-FFF2-40B4-BE49-F238E27FC236}">
                <a16:creationId xmlns:a16="http://schemas.microsoft.com/office/drawing/2014/main" id="{710787C6-B5FC-47BA-B78A-E1F7C09C8473}"/>
              </a:ext>
            </a:extLst>
          </p:cNvPr>
          <p:cNvSpPr txBox="1"/>
          <p:nvPr/>
        </p:nvSpPr>
        <p:spPr>
          <a:xfrm>
            <a:off x="5168941" y="2097141"/>
            <a:ext cx="1907079" cy="369332"/>
          </a:xfrm>
          <a:prstGeom prst="rect">
            <a:avLst/>
          </a:prstGeom>
          <a:noFill/>
        </p:spPr>
        <p:txBody>
          <a:bodyPr wrap="square" rIns="0" rtlCol="0">
            <a:spAutoFit/>
          </a:bodyPr>
          <a:lstStyle/>
          <a:p>
            <a:pPr algn="r"/>
            <a:r>
              <a:rPr lang="sv-SE" dirty="0"/>
              <a:t>Öppen fientlighet</a:t>
            </a:r>
          </a:p>
        </p:txBody>
      </p:sp>
      <p:sp>
        <p:nvSpPr>
          <p:cNvPr id="40" name="Pil: böjd uppåt 39">
            <a:extLst>
              <a:ext uri="{FF2B5EF4-FFF2-40B4-BE49-F238E27FC236}">
                <a16:creationId xmlns:a16="http://schemas.microsoft.com/office/drawing/2014/main" id="{D6D37727-FA66-4ECE-AD74-3ACAE2F4B3CA}"/>
              </a:ext>
            </a:extLst>
          </p:cNvPr>
          <p:cNvSpPr/>
          <p:nvPr/>
        </p:nvSpPr>
        <p:spPr>
          <a:xfrm>
            <a:off x="5310455" y="2097141"/>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3" name="textruta 52">
            <a:extLst>
              <a:ext uri="{FF2B5EF4-FFF2-40B4-BE49-F238E27FC236}">
                <a16:creationId xmlns:a16="http://schemas.microsoft.com/office/drawing/2014/main" id="{66B95B5A-F9FF-4051-AA45-59A32BB70282}"/>
              </a:ext>
            </a:extLst>
          </p:cNvPr>
          <p:cNvSpPr txBox="1"/>
          <p:nvPr/>
        </p:nvSpPr>
        <p:spPr>
          <a:xfrm>
            <a:off x="6076081" y="1509201"/>
            <a:ext cx="1907079" cy="369332"/>
          </a:xfrm>
          <a:prstGeom prst="rect">
            <a:avLst/>
          </a:prstGeom>
          <a:noFill/>
        </p:spPr>
        <p:txBody>
          <a:bodyPr wrap="square" rIns="0" rtlCol="0">
            <a:spAutoFit/>
          </a:bodyPr>
          <a:lstStyle/>
          <a:p>
            <a:pPr algn="r"/>
            <a:r>
              <a:rPr lang="sv-SE" dirty="0">
                <a:solidFill>
                  <a:schemeClr val="bg1">
                    <a:lumMod val="85000"/>
                  </a:schemeClr>
                </a:solidFill>
              </a:rPr>
              <a:t>Separering</a:t>
            </a:r>
          </a:p>
        </p:txBody>
      </p:sp>
      <p:sp>
        <p:nvSpPr>
          <p:cNvPr id="54" name="Pil: böjd uppåt 53">
            <a:extLst>
              <a:ext uri="{FF2B5EF4-FFF2-40B4-BE49-F238E27FC236}">
                <a16:creationId xmlns:a16="http://schemas.microsoft.com/office/drawing/2014/main" id="{796181A8-737B-46B3-9730-DAAE593497BA}"/>
              </a:ext>
            </a:extLst>
          </p:cNvPr>
          <p:cNvSpPr/>
          <p:nvPr/>
        </p:nvSpPr>
        <p:spPr>
          <a:xfrm>
            <a:off x="6217595" y="150920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 name="textruta 4">
            <a:extLst>
              <a:ext uri="{FF2B5EF4-FFF2-40B4-BE49-F238E27FC236}">
                <a16:creationId xmlns:a16="http://schemas.microsoft.com/office/drawing/2014/main" id="{D7CB7DE5-18ED-4F2D-858F-E6985C62EA60}"/>
              </a:ext>
            </a:extLst>
          </p:cNvPr>
          <p:cNvSpPr txBox="1"/>
          <p:nvPr/>
        </p:nvSpPr>
        <p:spPr>
          <a:xfrm>
            <a:off x="430530" y="2054877"/>
            <a:ext cx="3496451" cy="584775"/>
          </a:xfrm>
          <a:prstGeom prst="rect">
            <a:avLst/>
          </a:prstGeom>
          <a:noFill/>
        </p:spPr>
        <p:txBody>
          <a:bodyPr wrap="square" rtlCol="0">
            <a:spAutoFit/>
          </a:bodyPr>
          <a:lstStyle/>
          <a:p>
            <a:pPr marL="285750" indent="-285750" fontAlgn="base">
              <a:buFont typeface="Arial" panose="020B0604020202020204" pitchFamily="34" charset="0"/>
              <a:buChar char="•"/>
            </a:pPr>
            <a:r>
              <a:rPr lang="sv-SE" sz="1600" dirty="0"/>
              <a:t>Individ som lider av konflikten. </a:t>
            </a:r>
          </a:p>
          <a:p>
            <a:pPr marL="285750" indent="-285750" fontAlgn="base">
              <a:buFont typeface="Arial" panose="020B0604020202020204" pitchFamily="34" charset="0"/>
              <a:buChar char="•"/>
            </a:pPr>
            <a:r>
              <a:rPr lang="sv-SE" sz="1600" dirty="0"/>
              <a:t>Negativa attityder</a:t>
            </a:r>
          </a:p>
        </p:txBody>
      </p:sp>
      <p:sp>
        <p:nvSpPr>
          <p:cNvPr id="6" name="textruta 5">
            <a:extLst>
              <a:ext uri="{FF2B5EF4-FFF2-40B4-BE49-F238E27FC236}">
                <a16:creationId xmlns:a16="http://schemas.microsoft.com/office/drawing/2014/main" id="{B882DDF5-A514-44B0-9DB3-06E2F08AB49D}"/>
              </a:ext>
            </a:extLst>
          </p:cNvPr>
          <p:cNvSpPr txBox="1"/>
          <p:nvPr/>
        </p:nvSpPr>
        <p:spPr>
          <a:xfrm>
            <a:off x="4812372" y="4187721"/>
            <a:ext cx="3955708" cy="1323439"/>
          </a:xfrm>
          <a:prstGeom prst="rect">
            <a:avLst/>
          </a:prstGeom>
          <a:noFill/>
        </p:spPr>
        <p:txBody>
          <a:bodyPr wrap="square" rtlCol="0">
            <a:spAutoFit/>
          </a:bodyPr>
          <a:lstStyle/>
          <a:p>
            <a:r>
              <a:rPr lang="sv-SE" sz="1600" dirty="0"/>
              <a:t>Agera: </a:t>
            </a:r>
          </a:p>
          <a:p>
            <a:pPr marL="285750" lvl="0" indent="-285750" fontAlgn="base">
              <a:buFont typeface="Arial" panose="020B0604020202020204" pitchFamily="34" charset="0"/>
              <a:buChar char="•"/>
            </a:pPr>
            <a:r>
              <a:rPr lang="sv-SE" sz="1600" dirty="0"/>
              <a:t>Beroende av en neutral part </a:t>
            </a:r>
          </a:p>
          <a:p>
            <a:pPr marL="285750" lvl="0" indent="-285750" fontAlgn="base">
              <a:buFont typeface="Arial" panose="020B0604020202020204" pitchFamily="34" charset="0"/>
              <a:buChar char="•"/>
            </a:pPr>
            <a:r>
              <a:rPr lang="sv-SE" sz="1600" dirty="0"/>
              <a:t>Sista chansen till konflikthantering</a:t>
            </a:r>
          </a:p>
          <a:p>
            <a:pPr marL="285750" lvl="0" indent="-285750" fontAlgn="base">
              <a:buFont typeface="Arial" panose="020B0604020202020204" pitchFamily="34" charset="0"/>
              <a:buChar char="•"/>
            </a:pPr>
            <a:r>
              <a:rPr lang="sv-SE" sz="1600" dirty="0"/>
              <a:t>Bearbeta konfliktsituationen.</a:t>
            </a:r>
          </a:p>
          <a:p>
            <a:pPr marL="285750" lvl="0" indent="-285750" fontAlgn="base">
              <a:buFont typeface="Arial" panose="020B0604020202020204" pitchFamily="34" charset="0"/>
              <a:buChar char="•"/>
            </a:pPr>
            <a:r>
              <a:rPr lang="sv-SE" sz="1600" dirty="0"/>
              <a:t>Klargör positioner.</a:t>
            </a:r>
            <a:endParaRPr lang="sv-SE" dirty="0"/>
          </a:p>
        </p:txBody>
      </p:sp>
    </p:spTree>
    <p:custDataLst>
      <p:tags r:id="rId1"/>
    </p:custDataLst>
    <p:extLst>
      <p:ext uri="{BB962C8B-B14F-4D97-AF65-F5344CB8AC3E}">
        <p14:creationId xmlns:p14="http://schemas.microsoft.com/office/powerpoint/2010/main" val="4036983878"/>
      </p:ext>
    </p:extLst>
  </p:cSld>
  <p:clrMapOvr>
    <a:masterClrMapping/>
  </p:clrMapOvr>
  <mc:AlternateContent xmlns:mc="http://schemas.openxmlformats.org/markup-compatibility/2006" xmlns:p14="http://schemas.microsoft.com/office/powerpoint/2010/main">
    <mc:Choice Requires="p14">
      <p:transition spd="slow" p14:dur="2000" advTm="42956"/>
    </mc:Choice>
    <mc:Fallback xmlns="">
      <p:transition spd="slow" advTm="429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6C4172-3806-4E5F-B46B-2671EDCD01C5}"/>
              </a:ext>
            </a:extLst>
          </p:cNvPr>
          <p:cNvSpPr>
            <a:spLocks noGrp="1"/>
          </p:cNvSpPr>
          <p:nvPr>
            <p:ph type="title"/>
          </p:nvPr>
        </p:nvSpPr>
        <p:spPr>
          <a:xfrm>
            <a:off x="755651" y="766763"/>
            <a:ext cx="4300472" cy="1231904"/>
          </a:xfrm>
        </p:spPr>
        <p:txBody>
          <a:bodyPr anchor="ctr"/>
          <a:lstStyle/>
          <a:p>
            <a:r>
              <a:rPr lang="sv-SE" dirty="0"/>
              <a:t>Separering</a:t>
            </a:r>
          </a:p>
        </p:txBody>
      </p:sp>
      <p:sp>
        <p:nvSpPr>
          <p:cNvPr id="46" name="textruta 45">
            <a:extLst>
              <a:ext uri="{FF2B5EF4-FFF2-40B4-BE49-F238E27FC236}">
                <a16:creationId xmlns:a16="http://schemas.microsoft.com/office/drawing/2014/main" id="{70904E72-97FF-48DE-8D3A-E067955C4B6A}"/>
              </a:ext>
            </a:extLst>
          </p:cNvPr>
          <p:cNvSpPr txBox="1"/>
          <p:nvPr/>
        </p:nvSpPr>
        <p:spPr>
          <a:xfrm>
            <a:off x="174172" y="5123369"/>
            <a:ext cx="1907079" cy="369332"/>
          </a:xfrm>
          <a:prstGeom prst="rect">
            <a:avLst/>
          </a:prstGeom>
          <a:noFill/>
        </p:spPr>
        <p:txBody>
          <a:bodyPr wrap="square" rIns="0" rtlCol="0">
            <a:spAutoFit/>
          </a:bodyPr>
          <a:lstStyle/>
          <a:p>
            <a:pPr algn="r"/>
            <a:r>
              <a:rPr lang="sv-SE" dirty="0">
                <a:solidFill>
                  <a:schemeClr val="bg1">
                    <a:lumMod val="85000"/>
                  </a:schemeClr>
                </a:solidFill>
              </a:rPr>
              <a:t>Motsättning</a:t>
            </a:r>
          </a:p>
        </p:txBody>
      </p:sp>
      <p:sp>
        <p:nvSpPr>
          <p:cNvPr id="3" name="Pil: böjd uppåt 2">
            <a:extLst>
              <a:ext uri="{FF2B5EF4-FFF2-40B4-BE49-F238E27FC236}">
                <a16:creationId xmlns:a16="http://schemas.microsoft.com/office/drawing/2014/main" id="{16A02FEB-282A-4F09-9148-7EF2412B78AA}"/>
              </a:ext>
            </a:extLst>
          </p:cNvPr>
          <p:cNvSpPr/>
          <p:nvPr/>
        </p:nvSpPr>
        <p:spPr>
          <a:xfrm>
            <a:off x="315686" y="51233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28" name="textruta 27">
            <a:extLst>
              <a:ext uri="{FF2B5EF4-FFF2-40B4-BE49-F238E27FC236}">
                <a16:creationId xmlns:a16="http://schemas.microsoft.com/office/drawing/2014/main" id="{DF4EE416-D838-4E70-BE0E-5BB3CF292DF9}"/>
              </a:ext>
            </a:extLst>
          </p:cNvPr>
          <p:cNvSpPr txBox="1"/>
          <p:nvPr/>
        </p:nvSpPr>
        <p:spPr>
          <a:xfrm>
            <a:off x="1194466" y="4513769"/>
            <a:ext cx="1907079" cy="369332"/>
          </a:xfrm>
          <a:prstGeom prst="rect">
            <a:avLst/>
          </a:prstGeom>
          <a:noFill/>
        </p:spPr>
        <p:txBody>
          <a:bodyPr wrap="square" rIns="0" rtlCol="0">
            <a:spAutoFit/>
          </a:bodyPr>
          <a:lstStyle/>
          <a:p>
            <a:pPr algn="r"/>
            <a:r>
              <a:rPr lang="sv-SE" dirty="0">
                <a:solidFill>
                  <a:schemeClr val="bg1">
                    <a:lumMod val="85000"/>
                  </a:schemeClr>
                </a:solidFill>
              </a:rPr>
              <a:t>Personifiering</a:t>
            </a:r>
          </a:p>
        </p:txBody>
      </p:sp>
      <p:sp>
        <p:nvSpPr>
          <p:cNvPr id="29" name="Pil: böjd uppåt 28">
            <a:extLst>
              <a:ext uri="{FF2B5EF4-FFF2-40B4-BE49-F238E27FC236}">
                <a16:creationId xmlns:a16="http://schemas.microsoft.com/office/drawing/2014/main" id="{2D74D418-7F48-4F48-B1EC-4C1AB304CA4D}"/>
              </a:ext>
            </a:extLst>
          </p:cNvPr>
          <p:cNvSpPr/>
          <p:nvPr/>
        </p:nvSpPr>
        <p:spPr>
          <a:xfrm>
            <a:off x="1324867" y="45137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3" name="textruta 32">
            <a:extLst>
              <a:ext uri="{FF2B5EF4-FFF2-40B4-BE49-F238E27FC236}">
                <a16:creationId xmlns:a16="http://schemas.microsoft.com/office/drawing/2014/main" id="{EE01829A-9329-44B3-A521-44D28FB77FE7}"/>
              </a:ext>
            </a:extLst>
          </p:cNvPr>
          <p:cNvSpPr txBox="1"/>
          <p:nvPr/>
        </p:nvSpPr>
        <p:spPr>
          <a:xfrm>
            <a:off x="2176259" y="3904169"/>
            <a:ext cx="1907079" cy="369332"/>
          </a:xfrm>
          <a:prstGeom prst="rect">
            <a:avLst/>
          </a:prstGeom>
          <a:noFill/>
        </p:spPr>
        <p:txBody>
          <a:bodyPr wrap="square" rIns="0" rtlCol="0">
            <a:spAutoFit/>
          </a:bodyPr>
          <a:lstStyle/>
          <a:p>
            <a:pPr algn="r"/>
            <a:r>
              <a:rPr lang="sv-SE" dirty="0">
                <a:solidFill>
                  <a:schemeClr val="bg1">
                    <a:lumMod val="85000"/>
                  </a:schemeClr>
                </a:solidFill>
              </a:rPr>
              <a:t>Konflikten växer</a:t>
            </a:r>
          </a:p>
        </p:txBody>
      </p:sp>
      <p:sp>
        <p:nvSpPr>
          <p:cNvPr id="34" name="Pil: böjd uppåt 33">
            <a:extLst>
              <a:ext uri="{FF2B5EF4-FFF2-40B4-BE49-F238E27FC236}">
                <a16:creationId xmlns:a16="http://schemas.microsoft.com/office/drawing/2014/main" id="{7D4EA64C-2A40-4C36-B0BE-4D7DF8A4B2D0}"/>
              </a:ext>
            </a:extLst>
          </p:cNvPr>
          <p:cNvSpPr/>
          <p:nvPr/>
        </p:nvSpPr>
        <p:spPr>
          <a:xfrm>
            <a:off x="2317773" y="3904169"/>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5" name="textruta 34">
            <a:extLst>
              <a:ext uri="{FF2B5EF4-FFF2-40B4-BE49-F238E27FC236}">
                <a16:creationId xmlns:a16="http://schemas.microsoft.com/office/drawing/2014/main" id="{65AA38C3-292F-442C-B380-E64CEEC544D2}"/>
              </a:ext>
            </a:extLst>
          </p:cNvPr>
          <p:cNvSpPr txBox="1"/>
          <p:nvPr/>
        </p:nvSpPr>
        <p:spPr>
          <a:xfrm>
            <a:off x="3149044" y="3316341"/>
            <a:ext cx="1907079" cy="369332"/>
          </a:xfrm>
          <a:prstGeom prst="rect">
            <a:avLst/>
          </a:prstGeom>
          <a:noFill/>
        </p:spPr>
        <p:txBody>
          <a:bodyPr wrap="square" rIns="0" rtlCol="0">
            <a:spAutoFit/>
          </a:bodyPr>
          <a:lstStyle/>
          <a:p>
            <a:pPr algn="r"/>
            <a:r>
              <a:rPr lang="sv-SE" dirty="0">
                <a:solidFill>
                  <a:schemeClr val="bg1">
                    <a:lumMod val="85000"/>
                  </a:schemeClr>
                </a:solidFill>
              </a:rPr>
              <a:t>Handling</a:t>
            </a:r>
          </a:p>
        </p:txBody>
      </p:sp>
      <p:sp>
        <p:nvSpPr>
          <p:cNvPr id="36" name="Pil: böjd uppåt 35">
            <a:extLst>
              <a:ext uri="{FF2B5EF4-FFF2-40B4-BE49-F238E27FC236}">
                <a16:creationId xmlns:a16="http://schemas.microsoft.com/office/drawing/2014/main" id="{89097EFC-B99C-4506-A27A-608DD1BB3522}"/>
              </a:ext>
            </a:extLst>
          </p:cNvPr>
          <p:cNvSpPr/>
          <p:nvPr/>
        </p:nvSpPr>
        <p:spPr>
          <a:xfrm>
            <a:off x="3290558" y="33163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7" name="textruta 36">
            <a:extLst>
              <a:ext uri="{FF2B5EF4-FFF2-40B4-BE49-F238E27FC236}">
                <a16:creationId xmlns:a16="http://schemas.microsoft.com/office/drawing/2014/main" id="{6E920690-B876-4C38-BF87-C6A9EEA707CD}"/>
              </a:ext>
            </a:extLst>
          </p:cNvPr>
          <p:cNvSpPr txBox="1"/>
          <p:nvPr/>
        </p:nvSpPr>
        <p:spPr>
          <a:xfrm>
            <a:off x="4175273" y="2706741"/>
            <a:ext cx="1907079" cy="369332"/>
          </a:xfrm>
          <a:prstGeom prst="rect">
            <a:avLst/>
          </a:prstGeom>
          <a:noFill/>
        </p:spPr>
        <p:txBody>
          <a:bodyPr wrap="square" rIns="0" rtlCol="0">
            <a:spAutoFit/>
          </a:bodyPr>
          <a:lstStyle/>
          <a:p>
            <a:pPr algn="r"/>
            <a:r>
              <a:rPr lang="sv-SE" dirty="0">
                <a:solidFill>
                  <a:schemeClr val="bg1">
                    <a:lumMod val="85000"/>
                  </a:schemeClr>
                </a:solidFill>
              </a:rPr>
              <a:t>Fiendebilder</a:t>
            </a:r>
          </a:p>
        </p:txBody>
      </p:sp>
      <p:sp>
        <p:nvSpPr>
          <p:cNvPr id="38" name="Pil: böjd uppåt 37">
            <a:extLst>
              <a:ext uri="{FF2B5EF4-FFF2-40B4-BE49-F238E27FC236}">
                <a16:creationId xmlns:a16="http://schemas.microsoft.com/office/drawing/2014/main" id="{88B683C1-F50D-43C7-8E4D-CDD6D125F960}"/>
              </a:ext>
            </a:extLst>
          </p:cNvPr>
          <p:cNvSpPr/>
          <p:nvPr/>
        </p:nvSpPr>
        <p:spPr>
          <a:xfrm>
            <a:off x="4305674" y="27067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39" name="textruta 38">
            <a:extLst>
              <a:ext uri="{FF2B5EF4-FFF2-40B4-BE49-F238E27FC236}">
                <a16:creationId xmlns:a16="http://schemas.microsoft.com/office/drawing/2014/main" id="{710787C6-B5FC-47BA-B78A-E1F7C09C8473}"/>
              </a:ext>
            </a:extLst>
          </p:cNvPr>
          <p:cNvSpPr txBox="1"/>
          <p:nvPr/>
        </p:nvSpPr>
        <p:spPr>
          <a:xfrm>
            <a:off x="5168941" y="2097141"/>
            <a:ext cx="1907079" cy="369332"/>
          </a:xfrm>
          <a:prstGeom prst="rect">
            <a:avLst/>
          </a:prstGeom>
          <a:noFill/>
        </p:spPr>
        <p:txBody>
          <a:bodyPr wrap="square" rIns="0" rtlCol="0">
            <a:spAutoFit/>
          </a:bodyPr>
          <a:lstStyle/>
          <a:p>
            <a:pPr algn="r"/>
            <a:r>
              <a:rPr lang="sv-SE" dirty="0">
                <a:solidFill>
                  <a:schemeClr val="bg1">
                    <a:lumMod val="85000"/>
                  </a:schemeClr>
                </a:solidFill>
              </a:rPr>
              <a:t>Öppen fientlighet</a:t>
            </a:r>
          </a:p>
        </p:txBody>
      </p:sp>
      <p:sp>
        <p:nvSpPr>
          <p:cNvPr id="40" name="Pil: böjd uppåt 39">
            <a:extLst>
              <a:ext uri="{FF2B5EF4-FFF2-40B4-BE49-F238E27FC236}">
                <a16:creationId xmlns:a16="http://schemas.microsoft.com/office/drawing/2014/main" id="{D6D37727-FA66-4ECE-AD74-3ACAE2F4B3CA}"/>
              </a:ext>
            </a:extLst>
          </p:cNvPr>
          <p:cNvSpPr/>
          <p:nvPr/>
        </p:nvSpPr>
        <p:spPr>
          <a:xfrm>
            <a:off x="5310455" y="2097141"/>
            <a:ext cx="2013857" cy="467806"/>
          </a:xfrm>
          <a:prstGeom prst="bentUpArrow">
            <a:avLst>
              <a:gd name="adj1" fmla="val 25000"/>
              <a:gd name="adj2" fmla="val 25000"/>
              <a:gd name="adj3" fmla="val 2181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3" name="textruta 52">
            <a:extLst>
              <a:ext uri="{FF2B5EF4-FFF2-40B4-BE49-F238E27FC236}">
                <a16:creationId xmlns:a16="http://schemas.microsoft.com/office/drawing/2014/main" id="{66B95B5A-F9FF-4051-AA45-59A32BB70282}"/>
              </a:ext>
            </a:extLst>
          </p:cNvPr>
          <p:cNvSpPr txBox="1"/>
          <p:nvPr/>
        </p:nvSpPr>
        <p:spPr>
          <a:xfrm>
            <a:off x="6076081" y="1509201"/>
            <a:ext cx="1907079" cy="369332"/>
          </a:xfrm>
          <a:prstGeom prst="rect">
            <a:avLst/>
          </a:prstGeom>
          <a:noFill/>
        </p:spPr>
        <p:txBody>
          <a:bodyPr wrap="square" rIns="0" rtlCol="0">
            <a:spAutoFit/>
          </a:bodyPr>
          <a:lstStyle/>
          <a:p>
            <a:pPr algn="r"/>
            <a:r>
              <a:rPr lang="sv-SE" dirty="0"/>
              <a:t>Separering</a:t>
            </a:r>
          </a:p>
        </p:txBody>
      </p:sp>
      <p:sp>
        <p:nvSpPr>
          <p:cNvPr id="54" name="Pil: böjd uppåt 53">
            <a:extLst>
              <a:ext uri="{FF2B5EF4-FFF2-40B4-BE49-F238E27FC236}">
                <a16:creationId xmlns:a16="http://schemas.microsoft.com/office/drawing/2014/main" id="{796181A8-737B-46B3-9730-DAAE593497BA}"/>
              </a:ext>
            </a:extLst>
          </p:cNvPr>
          <p:cNvSpPr/>
          <p:nvPr/>
        </p:nvSpPr>
        <p:spPr>
          <a:xfrm>
            <a:off x="6217595" y="1509201"/>
            <a:ext cx="2013857" cy="467806"/>
          </a:xfrm>
          <a:prstGeom prst="bentUpArrow">
            <a:avLst>
              <a:gd name="adj1" fmla="val 25000"/>
              <a:gd name="adj2" fmla="val 25000"/>
              <a:gd name="adj3" fmla="val 21815"/>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Ins="0" rtlCol="0" anchor="ctr">
            <a:spAutoFit/>
          </a:bodyPr>
          <a:lstStyle/>
          <a:p>
            <a:pPr algn="ctr"/>
            <a:endParaRPr lang="sv-SE" dirty="0"/>
          </a:p>
        </p:txBody>
      </p:sp>
      <p:sp>
        <p:nvSpPr>
          <p:cNvPr id="5" name="textruta 4">
            <a:extLst>
              <a:ext uri="{FF2B5EF4-FFF2-40B4-BE49-F238E27FC236}">
                <a16:creationId xmlns:a16="http://schemas.microsoft.com/office/drawing/2014/main" id="{D7CB7DE5-18ED-4F2D-858F-E6985C62EA60}"/>
              </a:ext>
            </a:extLst>
          </p:cNvPr>
          <p:cNvSpPr txBox="1"/>
          <p:nvPr/>
        </p:nvSpPr>
        <p:spPr>
          <a:xfrm>
            <a:off x="430530" y="2054877"/>
            <a:ext cx="3313334" cy="1077218"/>
          </a:xfrm>
          <a:prstGeom prst="rect">
            <a:avLst/>
          </a:prstGeom>
          <a:noFill/>
        </p:spPr>
        <p:txBody>
          <a:bodyPr wrap="square" rtlCol="0">
            <a:spAutoFit/>
          </a:bodyPr>
          <a:lstStyle/>
          <a:p>
            <a:pPr marL="285750" indent="-285750" fontAlgn="base">
              <a:buFont typeface="Arial" panose="020B0604020202020204" pitchFamily="34" charset="0"/>
              <a:buChar char="•"/>
            </a:pPr>
            <a:r>
              <a:rPr lang="sv-SE" sz="1600" dirty="0"/>
              <a:t>Parterna kan inte längre vistas i samma miljö.</a:t>
            </a:r>
          </a:p>
          <a:p>
            <a:pPr fontAlgn="base"/>
            <a:endParaRPr lang="sv-SE" sz="1600" dirty="0"/>
          </a:p>
          <a:p>
            <a:pPr marL="285750" indent="-285750" fontAlgn="base">
              <a:buFont typeface="Arial" panose="020B0604020202020204" pitchFamily="34" charset="0"/>
              <a:buChar char="•"/>
            </a:pPr>
            <a:r>
              <a:rPr lang="sv-SE" sz="1600" dirty="0"/>
              <a:t>Någon part flyr eller drivs iväg. </a:t>
            </a:r>
          </a:p>
        </p:txBody>
      </p:sp>
    </p:spTree>
    <p:extLst>
      <p:ext uri="{BB962C8B-B14F-4D97-AF65-F5344CB8AC3E}">
        <p14:creationId xmlns:p14="http://schemas.microsoft.com/office/powerpoint/2010/main" val="3341417309"/>
      </p:ext>
    </p:extLst>
  </p:cSld>
  <p:clrMapOvr>
    <a:masterClrMapping/>
  </p:clrMapOvr>
  <mc:AlternateContent xmlns:mc="http://schemas.openxmlformats.org/markup-compatibility/2006" xmlns:p14="http://schemas.microsoft.com/office/powerpoint/2010/main">
    <mc:Choice Requires="p14">
      <p:transition spd="slow" p14:dur="2000" advTm="26441"/>
    </mc:Choice>
    <mc:Fallback xmlns="">
      <p:transition spd="slow" advTm="26441"/>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C7DE50-D3BE-4356-89EB-E0F267C15177}"/>
              </a:ext>
            </a:extLst>
          </p:cNvPr>
          <p:cNvSpPr>
            <a:spLocks noGrp="1"/>
          </p:cNvSpPr>
          <p:nvPr>
            <p:ph type="title"/>
          </p:nvPr>
        </p:nvSpPr>
        <p:spPr/>
        <p:txBody>
          <a:bodyPr/>
          <a:lstStyle/>
          <a:p>
            <a:r>
              <a:rPr lang="sv-SE" dirty="0"/>
              <a:t>Konstruktiv konflikthantering</a:t>
            </a:r>
          </a:p>
        </p:txBody>
      </p:sp>
      <p:sp>
        <p:nvSpPr>
          <p:cNvPr id="3" name="Platshållare för innehåll 2">
            <a:extLst>
              <a:ext uri="{FF2B5EF4-FFF2-40B4-BE49-F238E27FC236}">
                <a16:creationId xmlns:a16="http://schemas.microsoft.com/office/drawing/2014/main" id="{D6620FF5-44D9-45EF-9721-86AA9351D4DC}"/>
              </a:ext>
            </a:extLst>
          </p:cNvPr>
          <p:cNvSpPr>
            <a:spLocks noGrp="1"/>
          </p:cNvSpPr>
          <p:nvPr>
            <p:ph idx="1"/>
          </p:nvPr>
        </p:nvSpPr>
        <p:spPr/>
        <p:txBody>
          <a:bodyPr>
            <a:normAutofit/>
          </a:bodyPr>
          <a:lstStyle/>
          <a:p>
            <a:r>
              <a:rPr lang="sv-SE" dirty="0"/>
              <a:t>Konstruktiv konflikthantering leder till en bra gruppklimat.</a:t>
            </a:r>
          </a:p>
          <a:p>
            <a:r>
              <a:rPr lang="sv-SE" dirty="0"/>
              <a:t>Potentiell kreativ kraft </a:t>
            </a:r>
          </a:p>
          <a:p>
            <a:r>
              <a:rPr lang="sv-SE" dirty="0"/>
              <a:t>Förebygger stress och psykisk ohälsa.</a:t>
            </a:r>
          </a:p>
          <a:p>
            <a:pPr marL="0" indent="0">
              <a:buNone/>
            </a:pPr>
            <a:endParaRPr lang="sv-SE" dirty="0"/>
          </a:p>
          <a:p>
            <a:r>
              <a:rPr lang="sv-SE" dirty="0"/>
              <a:t>Lär sig av konflikten.</a:t>
            </a:r>
          </a:p>
          <a:p>
            <a:r>
              <a:rPr lang="sv-SE" dirty="0"/>
              <a:t>Nödvändiga åtgärder</a:t>
            </a:r>
          </a:p>
          <a:p>
            <a:r>
              <a:rPr lang="sv-SE" dirty="0"/>
              <a:t>Underliggande problem</a:t>
            </a:r>
          </a:p>
          <a:p>
            <a:endParaRPr lang="sv-SE" dirty="0"/>
          </a:p>
        </p:txBody>
      </p:sp>
    </p:spTree>
    <p:extLst>
      <p:ext uri="{BB962C8B-B14F-4D97-AF65-F5344CB8AC3E}">
        <p14:creationId xmlns:p14="http://schemas.microsoft.com/office/powerpoint/2010/main" val="355990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E10221-F999-4B79-99B4-700657A4D6C9}"/>
              </a:ext>
            </a:extLst>
          </p:cNvPr>
          <p:cNvSpPr>
            <a:spLocks noGrp="1"/>
          </p:cNvSpPr>
          <p:nvPr>
            <p:ph type="title"/>
          </p:nvPr>
        </p:nvSpPr>
        <p:spPr>
          <a:xfrm>
            <a:off x="755651" y="766763"/>
            <a:ext cx="7632698" cy="1270613"/>
          </a:xfrm>
        </p:spPr>
        <p:txBody>
          <a:bodyPr anchor="ctr"/>
          <a:lstStyle/>
          <a:p>
            <a:r>
              <a:rPr lang="sv-SE" dirty="0"/>
              <a:t>Konflikthantering med hjälp av ABC-modellen</a:t>
            </a:r>
          </a:p>
        </p:txBody>
      </p:sp>
      <p:sp>
        <p:nvSpPr>
          <p:cNvPr id="3" name="Platshållare för innehåll 2">
            <a:extLst>
              <a:ext uri="{FF2B5EF4-FFF2-40B4-BE49-F238E27FC236}">
                <a16:creationId xmlns:a16="http://schemas.microsoft.com/office/drawing/2014/main" id="{AD9380FD-E69B-466D-AFA7-33AD3C753953}"/>
              </a:ext>
            </a:extLst>
          </p:cNvPr>
          <p:cNvSpPr>
            <a:spLocks noGrp="1"/>
          </p:cNvSpPr>
          <p:nvPr>
            <p:ph idx="1"/>
          </p:nvPr>
        </p:nvSpPr>
        <p:spPr>
          <a:xfrm>
            <a:off x="4285170" y="2167037"/>
            <a:ext cx="3886200" cy="461665"/>
          </a:xfrm>
        </p:spPr>
        <p:txBody>
          <a:bodyPr/>
          <a:lstStyle/>
          <a:p>
            <a:pPr marL="0" indent="0">
              <a:buNone/>
            </a:pPr>
            <a:r>
              <a:rPr lang="sv-SE" dirty="0"/>
              <a:t>A – Attityder, känslor och tankar</a:t>
            </a:r>
          </a:p>
        </p:txBody>
      </p:sp>
      <p:sp>
        <p:nvSpPr>
          <p:cNvPr id="5" name="Likbent triangel 4">
            <a:extLst>
              <a:ext uri="{FF2B5EF4-FFF2-40B4-BE49-F238E27FC236}">
                <a16:creationId xmlns:a16="http://schemas.microsoft.com/office/drawing/2014/main" id="{E5E2C65A-7405-448F-824F-3F8281B70005}"/>
              </a:ext>
            </a:extLst>
          </p:cNvPr>
          <p:cNvSpPr/>
          <p:nvPr/>
        </p:nvSpPr>
        <p:spPr>
          <a:xfrm>
            <a:off x="990918" y="2552735"/>
            <a:ext cx="2491740" cy="20422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6EAECA77-2A3D-4442-86DB-93DE958E652F}"/>
              </a:ext>
            </a:extLst>
          </p:cNvPr>
          <p:cNvSpPr txBox="1"/>
          <p:nvPr/>
        </p:nvSpPr>
        <p:spPr>
          <a:xfrm>
            <a:off x="3510090" y="4594990"/>
            <a:ext cx="347472" cy="461665"/>
          </a:xfrm>
          <a:prstGeom prst="rect">
            <a:avLst/>
          </a:prstGeom>
          <a:noFill/>
        </p:spPr>
        <p:txBody>
          <a:bodyPr wrap="square" rtlCol="0">
            <a:spAutoFit/>
          </a:bodyPr>
          <a:lstStyle/>
          <a:p>
            <a:r>
              <a:rPr lang="sv-SE" sz="2400" dirty="0"/>
              <a:t>B</a:t>
            </a:r>
          </a:p>
        </p:txBody>
      </p:sp>
      <p:sp>
        <p:nvSpPr>
          <p:cNvPr id="8" name="textruta 7">
            <a:extLst>
              <a:ext uri="{FF2B5EF4-FFF2-40B4-BE49-F238E27FC236}">
                <a16:creationId xmlns:a16="http://schemas.microsoft.com/office/drawing/2014/main" id="{B71ED991-EF23-4660-9473-2F4961A50ED2}"/>
              </a:ext>
            </a:extLst>
          </p:cNvPr>
          <p:cNvSpPr txBox="1"/>
          <p:nvPr/>
        </p:nvSpPr>
        <p:spPr>
          <a:xfrm>
            <a:off x="616014" y="4594990"/>
            <a:ext cx="347472" cy="461665"/>
          </a:xfrm>
          <a:prstGeom prst="rect">
            <a:avLst/>
          </a:prstGeom>
          <a:noFill/>
        </p:spPr>
        <p:txBody>
          <a:bodyPr wrap="square" rtlCol="0">
            <a:spAutoFit/>
          </a:bodyPr>
          <a:lstStyle/>
          <a:p>
            <a:r>
              <a:rPr lang="sv-SE" sz="2400" dirty="0"/>
              <a:t>C</a:t>
            </a:r>
          </a:p>
        </p:txBody>
      </p:sp>
      <p:sp>
        <p:nvSpPr>
          <p:cNvPr id="9" name="textruta 8">
            <a:extLst>
              <a:ext uri="{FF2B5EF4-FFF2-40B4-BE49-F238E27FC236}">
                <a16:creationId xmlns:a16="http://schemas.microsoft.com/office/drawing/2014/main" id="{3F5ED32F-D990-4F3A-BA3E-4DBD45270C13}"/>
              </a:ext>
            </a:extLst>
          </p:cNvPr>
          <p:cNvSpPr txBox="1"/>
          <p:nvPr/>
        </p:nvSpPr>
        <p:spPr>
          <a:xfrm>
            <a:off x="2055488" y="2037376"/>
            <a:ext cx="362600" cy="461665"/>
          </a:xfrm>
          <a:prstGeom prst="rect">
            <a:avLst/>
          </a:prstGeom>
          <a:noFill/>
        </p:spPr>
        <p:txBody>
          <a:bodyPr wrap="none" rtlCol="0">
            <a:spAutoFit/>
          </a:bodyPr>
          <a:lstStyle/>
          <a:p>
            <a:r>
              <a:rPr lang="sv-SE" sz="2400" dirty="0"/>
              <a:t>A</a:t>
            </a:r>
          </a:p>
        </p:txBody>
      </p:sp>
      <p:sp>
        <p:nvSpPr>
          <p:cNvPr id="10" name="textruta 9">
            <a:extLst>
              <a:ext uri="{FF2B5EF4-FFF2-40B4-BE49-F238E27FC236}">
                <a16:creationId xmlns:a16="http://schemas.microsoft.com/office/drawing/2014/main" id="{671CF828-A327-4687-A3B3-7AD3D0927B57}"/>
              </a:ext>
            </a:extLst>
          </p:cNvPr>
          <p:cNvSpPr txBox="1"/>
          <p:nvPr/>
        </p:nvSpPr>
        <p:spPr>
          <a:xfrm>
            <a:off x="4786752" y="3071261"/>
            <a:ext cx="1556323" cy="369332"/>
          </a:xfrm>
          <a:prstGeom prst="rect">
            <a:avLst/>
          </a:prstGeom>
          <a:noFill/>
        </p:spPr>
        <p:txBody>
          <a:bodyPr wrap="none" rtlCol="0">
            <a:spAutoFit/>
          </a:bodyPr>
          <a:lstStyle/>
          <a:p>
            <a:r>
              <a:rPr lang="sv-SE" dirty="0"/>
              <a:t>B – Beteenden</a:t>
            </a:r>
          </a:p>
        </p:txBody>
      </p:sp>
      <p:sp>
        <p:nvSpPr>
          <p:cNvPr id="11" name="textruta 10">
            <a:extLst>
              <a:ext uri="{FF2B5EF4-FFF2-40B4-BE49-F238E27FC236}">
                <a16:creationId xmlns:a16="http://schemas.microsoft.com/office/drawing/2014/main" id="{26AA2163-ADA6-4043-A6F1-67FF173277FD}"/>
              </a:ext>
            </a:extLst>
          </p:cNvPr>
          <p:cNvSpPr txBox="1"/>
          <p:nvPr/>
        </p:nvSpPr>
        <p:spPr>
          <a:xfrm>
            <a:off x="5302815" y="4023360"/>
            <a:ext cx="2379690" cy="369332"/>
          </a:xfrm>
          <a:prstGeom prst="rect">
            <a:avLst/>
          </a:prstGeom>
          <a:noFill/>
        </p:spPr>
        <p:txBody>
          <a:bodyPr wrap="none" rtlCol="0">
            <a:spAutoFit/>
          </a:bodyPr>
          <a:lstStyle/>
          <a:p>
            <a:r>
              <a:rPr lang="sv-SE" dirty="0"/>
              <a:t>C – Sakfrågan (</a:t>
            </a:r>
            <a:r>
              <a:rPr lang="sv-SE" i="1" dirty="0" err="1"/>
              <a:t>conflict</a:t>
            </a:r>
            <a:r>
              <a:rPr lang="sv-SE" dirty="0"/>
              <a:t>) </a:t>
            </a:r>
          </a:p>
        </p:txBody>
      </p:sp>
    </p:spTree>
    <p:extLst>
      <p:ext uri="{BB962C8B-B14F-4D97-AF65-F5344CB8AC3E}">
        <p14:creationId xmlns:p14="http://schemas.microsoft.com/office/powerpoint/2010/main" val="320849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E10221-F999-4B79-99B4-700657A4D6C9}"/>
              </a:ext>
            </a:extLst>
          </p:cNvPr>
          <p:cNvSpPr>
            <a:spLocks noGrp="1"/>
          </p:cNvSpPr>
          <p:nvPr>
            <p:ph type="title"/>
          </p:nvPr>
        </p:nvSpPr>
        <p:spPr>
          <a:xfrm>
            <a:off x="755651" y="766763"/>
            <a:ext cx="7632698" cy="1270613"/>
          </a:xfrm>
        </p:spPr>
        <p:txBody>
          <a:bodyPr anchor="ctr"/>
          <a:lstStyle/>
          <a:p>
            <a:r>
              <a:rPr lang="sv-SE" dirty="0"/>
              <a:t>Konflikten fokuserar på attityder</a:t>
            </a:r>
          </a:p>
        </p:txBody>
      </p:sp>
      <p:sp>
        <p:nvSpPr>
          <p:cNvPr id="3" name="Platshållare för innehåll 2">
            <a:extLst>
              <a:ext uri="{FF2B5EF4-FFF2-40B4-BE49-F238E27FC236}">
                <a16:creationId xmlns:a16="http://schemas.microsoft.com/office/drawing/2014/main" id="{AD9380FD-E69B-466D-AFA7-33AD3C753953}"/>
              </a:ext>
            </a:extLst>
          </p:cNvPr>
          <p:cNvSpPr>
            <a:spLocks noGrp="1"/>
          </p:cNvSpPr>
          <p:nvPr>
            <p:ph idx="1"/>
          </p:nvPr>
        </p:nvSpPr>
        <p:spPr>
          <a:xfrm>
            <a:off x="4285170" y="2167037"/>
            <a:ext cx="3886200" cy="3839563"/>
          </a:xfrm>
        </p:spPr>
        <p:txBody>
          <a:bodyPr>
            <a:normAutofit/>
          </a:bodyPr>
          <a:lstStyle/>
          <a:p>
            <a:pPr fontAlgn="base"/>
            <a:r>
              <a:rPr lang="sv-SE" dirty="0"/>
              <a:t>Gemensamt problem </a:t>
            </a:r>
          </a:p>
          <a:p>
            <a:pPr fontAlgn="base"/>
            <a:r>
              <a:rPr lang="sv-SE" dirty="0"/>
              <a:t>Trygg och tillåtande atmosfär innan </a:t>
            </a:r>
            <a:r>
              <a:rPr lang="sv-SE" u="sng" dirty="0"/>
              <a:t>sakfrågan</a:t>
            </a:r>
            <a:r>
              <a:rPr lang="sv-SE" dirty="0"/>
              <a:t> diskuteras.</a:t>
            </a:r>
          </a:p>
          <a:p>
            <a:pPr fontAlgn="base"/>
            <a:r>
              <a:rPr lang="sv-SE" dirty="0"/>
              <a:t>Lyssna och förstå.</a:t>
            </a:r>
          </a:p>
          <a:p>
            <a:pPr fontAlgn="base"/>
            <a:r>
              <a:rPr lang="sv-SE" dirty="0"/>
              <a:t>Ifrågasätt, försök att sätta ord.</a:t>
            </a:r>
          </a:p>
        </p:txBody>
      </p:sp>
      <p:sp>
        <p:nvSpPr>
          <p:cNvPr id="5" name="Likbent triangel 4">
            <a:extLst>
              <a:ext uri="{FF2B5EF4-FFF2-40B4-BE49-F238E27FC236}">
                <a16:creationId xmlns:a16="http://schemas.microsoft.com/office/drawing/2014/main" id="{E5E2C65A-7405-448F-824F-3F8281B70005}"/>
              </a:ext>
            </a:extLst>
          </p:cNvPr>
          <p:cNvSpPr/>
          <p:nvPr/>
        </p:nvSpPr>
        <p:spPr>
          <a:xfrm>
            <a:off x="990918" y="2552735"/>
            <a:ext cx="2491740" cy="20422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6EAECA77-2A3D-4442-86DB-93DE958E652F}"/>
              </a:ext>
            </a:extLst>
          </p:cNvPr>
          <p:cNvSpPr txBox="1"/>
          <p:nvPr/>
        </p:nvSpPr>
        <p:spPr>
          <a:xfrm>
            <a:off x="3510090" y="4594990"/>
            <a:ext cx="347472" cy="461665"/>
          </a:xfrm>
          <a:prstGeom prst="rect">
            <a:avLst/>
          </a:prstGeom>
          <a:noFill/>
        </p:spPr>
        <p:txBody>
          <a:bodyPr wrap="square" rtlCol="0">
            <a:spAutoFit/>
          </a:bodyPr>
          <a:lstStyle/>
          <a:p>
            <a:r>
              <a:rPr lang="sv-SE" sz="2400" dirty="0">
                <a:solidFill>
                  <a:schemeClr val="bg1">
                    <a:lumMod val="85000"/>
                  </a:schemeClr>
                </a:solidFill>
              </a:rPr>
              <a:t>B</a:t>
            </a:r>
          </a:p>
        </p:txBody>
      </p:sp>
      <p:sp>
        <p:nvSpPr>
          <p:cNvPr id="8" name="textruta 7">
            <a:extLst>
              <a:ext uri="{FF2B5EF4-FFF2-40B4-BE49-F238E27FC236}">
                <a16:creationId xmlns:a16="http://schemas.microsoft.com/office/drawing/2014/main" id="{B71ED991-EF23-4660-9473-2F4961A50ED2}"/>
              </a:ext>
            </a:extLst>
          </p:cNvPr>
          <p:cNvSpPr txBox="1"/>
          <p:nvPr/>
        </p:nvSpPr>
        <p:spPr>
          <a:xfrm>
            <a:off x="616014" y="4594990"/>
            <a:ext cx="347472" cy="461665"/>
          </a:xfrm>
          <a:prstGeom prst="rect">
            <a:avLst/>
          </a:prstGeom>
          <a:noFill/>
        </p:spPr>
        <p:txBody>
          <a:bodyPr wrap="square" rtlCol="0">
            <a:spAutoFit/>
          </a:bodyPr>
          <a:lstStyle/>
          <a:p>
            <a:r>
              <a:rPr lang="sv-SE" sz="2400" dirty="0">
                <a:solidFill>
                  <a:schemeClr val="bg1">
                    <a:lumMod val="85000"/>
                  </a:schemeClr>
                </a:solidFill>
              </a:rPr>
              <a:t>C</a:t>
            </a:r>
          </a:p>
        </p:txBody>
      </p:sp>
      <p:sp>
        <p:nvSpPr>
          <p:cNvPr id="9" name="textruta 8">
            <a:extLst>
              <a:ext uri="{FF2B5EF4-FFF2-40B4-BE49-F238E27FC236}">
                <a16:creationId xmlns:a16="http://schemas.microsoft.com/office/drawing/2014/main" id="{3F5ED32F-D990-4F3A-BA3E-4DBD45270C13}"/>
              </a:ext>
            </a:extLst>
          </p:cNvPr>
          <p:cNvSpPr txBox="1"/>
          <p:nvPr/>
        </p:nvSpPr>
        <p:spPr>
          <a:xfrm>
            <a:off x="2055488" y="2037376"/>
            <a:ext cx="362600" cy="461665"/>
          </a:xfrm>
          <a:prstGeom prst="rect">
            <a:avLst/>
          </a:prstGeom>
          <a:noFill/>
        </p:spPr>
        <p:txBody>
          <a:bodyPr wrap="none" rtlCol="0">
            <a:spAutoFit/>
          </a:bodyPr>
          <a:lstStyle/>
          <a:p>
            <a:r>
              <a:rPr lang="sv-SE" sz="2400" dirty="0"/>
              <a:t>A</a:t>
            </a:r>
          </a:p>
        </p:txBody>
      </p:sp>
    </p:spTree>
    <p:extLst>
      <p:ext uri="{BB962C8B-B14F-4D97-AF65-F5344CB8AC3E}">
        <p14:creationId xmlns:p14="http://schemas.microsoft.com/office/powerpoint/2010/main" val="666630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E10221-F999-4B79-99B4-700657A4D6C9}"/>
              </a:ext>
            </a:extLst>
          </p:cNvPr>
          <p:cNvSpPr>
            <a:spLocks noGrp="1"/>
          </p:cNvSpPr>
          <p:nvPr>
            <p:ph type="title"/>
          </p:nvPr>
        </p:nvSpPr>
        <p:spPr>
          <a:xfrm>
            <a:off x="755651" y="766763"/>
            <a:ext cx="7632698" cy="1270613"/>
          </a:xfrm>
        </p:spPr>
        <p:txBody>
          <a:bodyPr anchor="ctr"/>
          <a:lstStyle/>
          <a:p>
            <a:r>
              <a:rPr lang="sv-SE" dirty="0"/>
              <a:t>Konflikten fokuserar på beteende</a:t>
            </a:r>
          </a:p>
        </p:txBody>
      </p:sp>
      <p:sp>
        <p:nvSpPr>
          <p:cNvPr id="3" name="Platshållare för innehåll 2">
            <a:extLst>
              <a:ext uri="{FF2B5EF4-FFF2-40B4-BE49-F238E27FC236}">
                <a16:creationId xmlns:a16="http://schemas.microsoft.com/office/drawing/2014/main" id="{AD9380FD-E69B-466D-AFA7-33AD3C753953}"/>
              </a:ext>
            </a:extLst>
          </p:cNvPr>
          <p:cNvSpPr>
            <a:spLocks noGrp="1"/>
          </p:cNvSpPr>
          <p:nvPr>
            <p:ph idx="1"/>
          </p:nvPr>
        </p:nvSpPr>
        <p:spPr>
          <a:xfrm>
            <a:off x="4285170" y="2167037"/>
            <a:ext cx="3886200" cy="3839563"/>
          </a:xfrm>
        </p:spPr>
        <p:txBody>
          <a:bodyPr>
            <a:normAutofit/>
          </a:bodyPr>
          <a:lstStyle/>
          <a:p>
            <a:pPr fontAlgn="base"/>
            <a:r>
              <a:rPr lang="sv-SE" dirty="0"/>
              <a:t>Be om ursäkt och backa om du har gjort ett personangrepp.</a:t>
            </a:r>
          </a:p>
          <a:p>
            <a:pPr fontAlgn="base"/>
            <a:r>
              <a:rPr lang="sv-SE" dirty="0"/>
              <a:t>Försök att fokusera på sakfrågan.</a:t>
            </a:r>
          </a:p>
          <a:p>
            <a:pPr fontAlgn="base"/>
            <a:r>
              <a:rPr lang="sv-SE" dirty="0"/>
              <a:t>Följ tipsen för konflikter med fokus på attityder.</a:t>
            </a:r>
          </a:p>
          <a:p>
            <a:pPr marL="0" indent="0">
              <a:buNone/>
            </a:pPr>
            <a:endParaRPr lang="sv-SE" dirty="0"/>
          </a:p>
        </p:txBody>
      </p:sp>
      <p:sp>
        <p:nvSpPr>
          <p:cNvPr id="5" name="Likbent triangel 4">
            <a:extLst>
              <a:ext uri="{FF2B5EF4-FFF2-40B4-BE49-F238E27FC236}">
                <a16:creationId xmlns:a16="http://schemas.microsoft.com/office/drawing/2014/main" id="{E5E2C65A-7405-448F-824F-3F8281B70005}"/>
              </a:ext>
            </a:extLst>
          </p:cNvPr>
          <p:cNvSpPr/>
          <p:nvPr/>
        </p:nvSpPr>
        <p:spPr>
          <a:xfrm>
            <a:off x="990918" y="2552735"/>
            <a:ext cx="2491740" cy="20422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6EAECA77-2A3D-4442-86DB-93DE958E652F}"/>
              </a:ext>
            </a:extLst>
          </p:cNvPr>
          <p:cNvSpPr txBox="1"/>
          <p:nvPr/>
        </p:nvSpPr>
        <p:spPr>
          <a:xfrm>
            <a:off x="3510090" y="4594990"/>
            <a:ext cx="347472" cy="461665"/>
          </a:xfrm>
          <a:prstGeom prst="rect">
            <a:avLst/>
          </a:prstGeom>
          <a:noFill/>
        </p:spPr>
        <p:txBody>
          <a:bodyPr wrap="square" rtlCol="0">
            <a:spAutoFit/>
          </a:bodyPr>
          <a:lstStyle/>
          <a:p>
            <a:r>
              <a:rPr lang="sv-SE" sz="2400" dirty="0"/>
              <a:t>B</a:t>
            </a:r>
          </a:p>
        </p:txBody>
      </p:sp>
      <p:sp>
        <p:nvSpPr>
          <p:cNvPr id="8" name="textruta 7">
            <a:extLst>
              <a:ext uri="{FF2B5EF4-FFF2-40B4-BE49-F238E27FC236}">
                <a16:creationId xmlns:a16="http://schemas.microsoft.com/office/drawing/2014/main" id="{B71ED991-EF23-4660-9473-2F4961A50ED2}"/>
              </a:ext>
            </a:extLst>
          </p:cNvPr>
          <p:cNvSpPr txBox="1"/>
          <p:nvPr/>
        </p:nvSpPr>
        <p:spPr>
          <a:xfrm>
            <a:off x="616014" y="4594990"/>
            <a:ext cx="347472" cy="461665"/>
          </a:xfrm>
          <a:prstGeom prst="rect">
            <a:avLst/>
          </a:prstGeom>
          <a:noFill/>
        </p:spPr>
        <p:txBody>
          <a:bodyPr wrap="square" rtlCol="0">
            <a:spAutoFit/>
          </a:bodyPr>
          <a:lstStyle/>
          <a:p>
            <a:r>
              <a:rPr lang="sv-SE" sz="2400" dirty="0">
                <a:solidFill>
                  <a:schemeClr val="bg1">
                    <a:lumMod val="85000"/>
                  </a:schemeClr>
                </a:solidFill>
              </a:rPr>
              <a:t>C</a:t>
            </a:r>
          </a:p>
        </p:txBody>
      </p:sp>
      <p:sp>
        <p:nvSpPr>
          <p:cNvPr id="9" name="textruta 8">
            <a:extLst>
              <a:ext uri="{FF2B5EF4-FFF2-40B4-BE49-F238E27FC236}">
                <a16:creationId xmlns:a16="http://schemas.microsoft.com/office/drawing/2014/main" id="{3F5ED32F-D990-4F3A-BA3E-4DBD45270C13}"/>
              </a:ext>
            </a:extLst>
          </p:cNvPr>
          <p:cNvSpPr txBox="1"/>
          <p:nvPr/>
        </p:nvSpPr>
        <p:spPr>
          <a:xfrm>
            <a:off x="2055488" y="2037376"/>
            <a:ext cx="362600" cy="461665"/>
          </a:xfrm>
          <a:prstGeom prst="rect">
            <a:avLst/>
          </a:prstGeom>
          <a:noFill/>
        </p:spPr>
        <p:txBody>
          <a:bodyPr wrap="none" rtlCol="0">
            <a:spAutoFit/>
          </a:bodyPr>
          <a:lstStyle/>
          <a:p>
            <a:r>
              <a:rPr lang="sv-SE" sz="2400" dirty="0">
                <a:solidFill>
                  <a:schemeClr val="bg1">
                    <a:lumMod val="85000"/>
                  </a:schemeClr>
                </a:solidFill>
              </a:rPr>
              <a:t>A</a:t>
            </a:r>
          </a:p>
        </p:txBody>
      </p:sp>
    </p:spTree>
    <p:extLst>
      <p:ext uri="{BB962C8B-B14F-4D97-AF65-F5344CB8AC3E}">
        <p14:creationId xmlns:p14="http://schemas.microsoft.com/office/powerpoint/2010/main" val="4040379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E10221-F999-4B79-99B4-700657A4D6C9}"/>
              </a:ext>
            </a:extLst>
          </p:cNvPr>
          <p:cNvSpPr>
            <a:spLocks noGrp="1"/>
          </p:cNvSpPr>
          <p:nvPr>
            <p:ph type="title"/>
          </p:nvPr>
        </p:nvSpPr>
        <p:spPr>
          <a:xfrm>
            <a:off x="755651" y="766763"/>
            <a:ext cx="7632698" cy="1270613"/>
          </a:xfrm>
        </p:spPr>
        <p:txBody>
          <a:bodyPr anchor="ctr"/>
          <a:lstStyle/>
          <a:p>
            <a:r>
              <a:rPr lang="sv-SE" dirty="0"/>
              <a:t>Konflikten fokuserar på sakfrågan</a:t>
            </a:r>
          </a:p>
        </p:txBody>
      </p:sp>
      <p:sp>
        <p:nvSpPr>
          <p:cNvPr id="3" name="Platshållare för innehåll 2">
            <a:extLst>
              <a:ext uri="{FF2B5EF4-FFF2-40B4-BE49-F238E27FC236}">
                <a16:creationId xmlns:a16="http://schemas.microsoft.com/office/drawing/2014/main" id="{AD9380FD-E69B-466D-AFA7-33AD3C753953}"/>
              </a:ext>
            </a:extLst>
          </p:cNvPr>
          <p:cNvSpPr>
            <a:spLocks noGrp="1"/>
          </p:cNvSpPr>
          <p:nvPr>
            <p:ph idx="1"/>
          </p:nvPr>
        </p:nvSpPr>
        <p:spPr>
          <a:xfrm>
            <a:off x="4285170" y="2167037"/>
            <a:ext cx="3886200" cy="3839563"/>
          </a:xfrm>
        </p:spPr>
        <p:txBody>
          <a:bodyPr>
            <a:normAutofit/>
          </a:bodyPr>
          <a:lstStyle/>
          <a:p>
            <a:pPr fontAlgn="base"/>
            <a:r>
              <a:rPr lang="sv-SE" dirty="0"/>
              <a:t>Undersöka underliggande behov och intresse.</a:t>
            </a:r>
          </a:p>
          <a:p>
            <a:pPr fontAlgn="base"/>
            <a:r>
              <a:rPr lang="sv-SE" dirty="0"/>
              <a:t>Tydlighet – berätta om dina behov och tankar.</a:t>
            </a:r>
          </a:p>
          <a:p>
            <a:pPr fontAlgn="base"/>
            <a:r>
              <a:rPr lang="sv-SE" dirty="0"/>
              <a:t>Lyssna och förstå.</a:t>
            </a:r>
          </a:p>
          <a:p>
            <a:pPr marL="0" indent="0">
              <a:buNone/>
            </a:pPr>
            <a:endParaRPr lang="sv-SE" dirty="0"/>
          </a:p>
        </p:txBody>
      </p:sp>
      <p:sp>
        <p:nvSpPr>
          <p:cNvPr id="5" name="Likbent triangel 4">
            <a:extLst>
              <a:ext uri="{FF2B5EF4-FFF2-40B4-BE49-F238E27FC236}">
                <a16:creationId xmlns:a16="http://schemas.microsoft.com/office/drawing/2014/main" id="{E5E2C65A-7405-448F-824F-3F8281B70005}"/>
              </a:ext>
            </a:extLst>
          </p:cNvPr>
          <p:cNvSpPr/>
          <p:nvPr/>
        </p:nvSpPr>
        <p:spPr>
          <a:xfrm>
            <a:off x="990918" y="2552735"/>
            <a:ext cx="2491740" cy="20422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6EAECA77-2A3D-4442-86DB-93DE958E652F}"/>
              </a:ext>
            </a:extLst>
          </p:cNvPr>
          <p:cNvSpPr txBox="1"/>
          <p:nvPr/>
        </p:nvSpPr>
        <p:spPr>
          <a:xfrm>
            <a:off x="3510090" y="4594990"/>
            <a:ext cx="347472" cy="461665"/>
          </a:xfrm>
          <a:prstGeom prst="rect">
            <a:avLst/>
          </a:prstGeom>
          <a:noFill/>
        </p:spPr>
        <p:txBody>
          <a:bodyPr wrap="square" rtlCol="0">
            <a:spAutoFit/>
          </a:bodyPr>
          <a:lstStyle/>
          <a:p>
            <a:r>
              <a:rPr lang="sv-SE" sz="2400" dirty="0">
                <a:solidFill>
                  <a:schemeClr val="bg1">
                    <a:lumMod val="85000"/>
                  </a:schemeClr>
                </a:solidFill>
              </a:rPr>
              <a:t>B</a:t>
            </a:r>
          </a:p>
        </p:txBody>
      </p:sp>
      <p:sp>
        <p:nvSpPr>
          <p:cNvPr id="8" name="textruta 7">
            <a:extLst>
              <a:ext uri="{FF2B5EF4-FFF2-40B4-BE49-F238E27FC236}">
                <a16:creationId xmlns:a16="http://schemas.microsoft.com/office/drawing/2014/main" id="{B71ED991-EF23-4660-9473-2F4961A50ED2}"/>
              </a:ext>
            </a:extLst>
          </p:cNvPr>
          <p:cNvSpPr txBox="1"/>
          <p:nvPr/>
        </p:nvSpPr>
        <p:spPr>
          <a:xfrm>
            <a:off x="616014" y="4594990"/>
            <a:ext cx="347472" cy="461665"/>
          </a:xfrm>
          <a:prstGeom prst="rect">
            <a:avLst/>
          </a:prstGeom>
          <a:noFill/>
        </p:spPr>
        <p:txBody>
          <a:bodyPr wrap="square" rtlCol="0">
            <a:spAutoFit/>
          </a:bodyPr>
          <a:lstStyle/>
          <a:p>
            <a:r>
              <a:rPr lang="sv-SE" sz="2400" dirty="0"/>
              <a:t>C</a:t>
            </a:r>
          </a:p>
        </p:txBody>
      </p:sp>
      <p:sp>
        <p:nvSpPr>
          <p:cNvPr id="9" name="textruta 8">
            <a:extLst>
              <a:ext uri="{FF2B5EF4-FFF2-40B4-BE49-F238E27FC236}">
                <a16:creationId xmlns:a16="http://schemas.microsoft.com/office/drawing/2014/main" id="{3F5ED32F-D990-4F3A-BA3E-4DBD45270C13}"/>
              </a:ext>
            </a:extLst>
          </p:cNvPr>
          <p:cNvSpPr txBox="1"/>
          <p:nvPr/>
        </p:nvSpPr>
        <p:spPr>
          <a:xfrm>
            <a:off x="2055488" y="2037376"/>
            <a:ext cx="362600" cy="461665"/>
          </a:xfrm>
          <a:prstGeom prst="rect">
            <a:avLst/>
          </a:prstGeom>
          <a:noFill/>
        </p:spPr>
        <p:txBody>
          <a:bodyPr wrap="none" rtlCol="0">
            <a:spAutoFit/>
          </a:bodyPr>
          <a:lstStyle/>
          <a:p>
            <a:r>
              <a:rPr lang="sv-SE" sz="2400" dirty="0">
                <a:solidFill>
                  <a:schemeClr val="bg1">
                    <a:lumMod val="85000"/>
                  </a:schemeClr>
                </a:solidFill>
              </a:rPr>
              <a:t>A</a:t>
            </a:r>
          </a:p>
        </p:txBody>
      </p:sp>
    </p:spTree>
    <p:extLst>
      <p:ext uri="{BB962C8B-B14F-4D97-AF65-F5344CB8AC3E}">
        <p14:creationId xmlns:p14="http://schemas.microsoft.com/office/powerpoint/2010/main" val="1072305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7C897F-75AF-4129-879A-24546182B5C9}"/>
              </a:ext>
            </a:extLst>
          </p:cNvPr>
          <p:cNvSpPr>
            <a:spLocks noGrp="1"/>
          </p:cNvSpPr>
          <p:nvPr>
            <p:ph type="title"/>
          </p:nvPr>
        </p:nvSpPr>
        <p:spPr>
          <a:xfrm>
            <a:off x="755651" y="682656"/>
            <a:ext cx="7632698" cy="620458"/>
          </a:xfrm>
        </p:spPr>
        <p:txBody>
          <a:bodyPr/>
          <a:lstStyle/>
          <a:p>
            <a:r>
              <a:rPr lang="sv-SE" dirty="0"/>
              <a:t>Konflikthanteringsstilar</a:t>
            </a:r>
          </a:p>
        </p:txBody>
      </p:sp>
      <p:cxnSp>
        <p:nvCxnSpPr>
          <p:cNvPr id="20" name="Rak koppling 19">
            <a:extLst>
              <a:ext uri="{FF2B5EF4-FFF2-40B4-BE49-F238E27FC236}">
                <a16:creationId xmlns:a16="http://schemas.microsoft.com/office/drawing/2014/main" id="{FE0107B9-078D-4D24-9947-B7156811650F}"/>
              </a:ext>
            </a:extLst>
          </p:cNvPr>
          <p:cNvCxnSpPr>
            <a:cxnSpLocks/>
          </p:cNvCxnSpPr>
          <p:nvPr/>
        </p:nvCxnSpPr>
        <p:spPr>
          <a:xfrm flipH="1">
            <a:off x="2063577" y="1721708"/>
            <a:ext cx="1" cy="366995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Rak koppling 20">
            <a:extLst>
              <a:ext uri="{FF2B5EF4-FFF2-40B4-BE49-F238E27FC236}">
                <a16:creationId xmlns:a16="http://schemas.microsoft.com/office/drawing/2014/main" id="{BC1EB47B-E0E8-4E70-B27C-0AB654CFEA95}"/>
              </a:ext>
            </a:extLst>
          </p:cNvPr>
          <p:cNvCxnSpPr>
            <a:cxnSpLocks/>
          </p:cNvCxnSpPr>
          <p:nvPr/>
        </p:nvCxnSpPr>
        <p:spPr>
          <a:xfrm flipH="1">
            <a:off x="2063578" y="5387546"/>
            <a:ext cx="4621426" cy="411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Rektangel: rundade hörn 27">
            <a:extLst>
              <a:ext uri="{FF2B5EF4-FFF2-40B4-BE49-F238E27FC236}">
                <a16:creationId xmlns:a16="http://schemas.microsoft.com/office/drawing/2014/main" id="{20921EEA-B6AA-42FB-A06A-323B6CBDC3FA}"/>
              </a:ext>
            </a:extLst>
          </p:cNvPr>
          <p:cNvSpPr/>
          <p:nvPr/>
        </p:nvSpPr>
        <p:spPr>
          <a:xfrm>
            <a:off x="2273861" y="2241346"/>
            <a:ext cx="1705223" cy="52917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Konkurrens/Kamp</a:t>
            </a:r>
          </a:p>
        </p:txBody>
      </p:sp>
      <p:sp>
        <p:nvSpPr>
          <p:cNvPr id="29" name="Rektangel: rundade hörn 28">
            <a:extLst>
              <a:ext uri="{FF2B5EF4-FFF2-40B4-BE49-F238E27FC236}">
                <a16:creationId xmlns:a16="http://schemas.microsoft.com/office/drawing/2014/main" id="{75EBCB96-FAFA-43EE-81FE-29DAA1441F47}"/>
              </a:ext>
            </a:extLst>
          </p:cNvPr>
          <p:cNvSpPr/>
          <p:nvPr/>
        </p:nvSpPr>
        <p:spPr>
          <a:xfrm>
            <a:off x="4683219" y="2247110"/>
            <a:ext cx="1705223" cy="52917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Samverkan</a:t>
            </a:r>
          </a:p>
        </p:txBody>
      </p:sp>
      <p:sp>
        <p:nvSpPr>
          <p:cNvPr id="30" name="Rektangel: rundade hörn 29">
            <a:extLst>
              <a:ext uri="{FF2B5EF4-FFF2-40B4-BE49-F238E27FC236}">
                <a16:creationId xmlns:a16="http://schemas.microsoft.com/office/drawing/2014/main" id="{39D7C237-A724-45C6-B7E3-6013345EBBD8}"/>
              </a:ext>
            </a:extLst>
          </p:cNvPr>
          <p:cNvSpPr/>
          <p:nvPr/>
        </p:nvSpPr>
        <p:spPr>
          <a:xfrm>
            <a:off x="3521679" y="3293922"/>
            <a:ext cx="1705223" cy="52917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Kompromiss</a:t>
            </a:r>
          </a:p>
        </p:txBody>
      </p:sp>
      <p:sp>
        <p:nvSpPr>
          <p:cNvPr id="31" name="Rektangel: rundade hörn 30">
            <a:extLst>
              <a:ext uri="{FF2B5EF4-FFF2-40B4-BE49-F238E27FC236}">
                <a16:creationId xmlns:a16="http://schemas.microsoft.com/office/drawing/2014/main" id="{D2B6CD81-A22C-47D3-8A79-1F9A7342F5D1}"/>
              </a:ext>
            </a:extLst>
          </p:cNvPr>
          <p:cNvSpPr/>
          <p:nvPr/>
        </p:nvSpPr>
        <p:spPr>
          <a:xfrm>
            <a:off x="2273861" y="4340734"/>
            <a:ext cx="1705223" cy="52917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Undvikande</a:t>
            </a:r>
          </a:p>
        </p:txBody>
      </p:sp>
      <p:sp>
        <p:nvSpPr>
          <p:cNvPr id="32" name="Rektangel: rundade hörn 31">
            <a:extLst>
              <a:ext uri="{FF2B5EF4-FFF2-40B4-BE49-F238E27FC236}">
                <a16:creationId xmlns:a16="http://schemas.microsoft.com/office/drawing/2014/main" id="{4AFC6CFF-86E5-41D4-BD57-AF32A6732289}"/>
              </a:ext>
            </a:extLst>
          </p:cNvPr>
          <p:cNvSpPr/>
          <p:nvPr/>
        </p:nvSpPr>
        <p:spPr>
          <a:xfrm>
            <a:off x="4683218" y="4340733"/>
            <a:ext cx="1705223" cy="52917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Anpassning</a:t>
            </a:r>
          </a:p>
        </p:txBody>
      </p:sp>
      <p:sp>
        <p:nvSpPr>
          <p:cNvPr id="35" name="textruta 34">
            <a:extLst>
              <a:ext uri="{FF2B5EF4-FFF2-40B4-BE49-F238E27FC236}">
                <a16:creationId xmlns:a16="http://schemas.microsoft.com/office/drawing/2014/main" id="{291F560D-8E25-445C-8D14-7AF408550151}"/>
              </a:ext>
            </a:extLst>
          </p:cNvPr>
          <p:cNvSpPr txBox="1"/>
          <p:nvPr/>
        </p:nvSpPr>
        <p:spPr>
          <a:xfrm>
            <a:off x="6017739" y="5514466"/>
            <a:ext cx="1606378" cy="307777"/>
          </a:xfrm>
          <a:prstGeom prst="rect">
            <a:avLst/>
          </a:prstGeom>
          <a:noFill/>
        </p:spPr>
        <p:txBody>
          <a:bodyPr wrap="square" rtlCol="0">
            <a:spAutoFit/>
          </a:bodyPr>
          <a:lstStyle/>
          <a:p>
            <a:r>
              <a:rPr lang="sv-SE" sz="1400" dirty="0"/>
              <a:t>Andras behov</a:t>
            </a:r>
          </a:p>
        </p:txBody>
      </p:sp>
      <p:sp>
        <p:nvSpPr>
          <p:cNvPr id="36" name="textruta 35">
            <a:extLst>
              <a:ext uri="{FF2B5EF4-FFF2-40B4-BE49-F238E27FC236}">
                <a16:creationId xmlns:a16="http://schemas.microsoft.com/office/drawing/2014/main" id="{584CF47C-412B-45FB-B4FC-9C6838CBE1A5}"/>
              </a:ext>
            </a:extLst>
          </p:cNvPr>
          <p:cNvSpPr txBox="1"/>
          <p:nvPr/>
        </p:nvSpPr>
        <p:spPr>
          <a:xfrm>
            <a:off x="1365636" y="5518404"/>
            <a:ext cx="1606378" cy="307777"/>
          </a:xfrm>
          <a:prstGeom prst="rect">
            <a:avLst/>
          </a:prstGeom>
          <a:noFill/>
        </p:spPr>
        <p:txBody>
          <a:bodyPr wrap="square" rtlCol="0">
            <a:spAutoFit/>
          </a:bodyPr>
          <a:lstStyle/>
          <a:p>
            <a:r>
              <a:rPr lang="sv-SE" sz="1400" dirty="0"/>
              <a:t>Ingens behov</a:t>
            </a:r>
          </a:p>
        </p:txBody>
      </p:sp>
      <p:sp>
        <p:nvSpPr>
          <p:cNvPr id="37" name="textruta 36">
            <a:extLst>
              <a:ext uri="{FF2B5EF4-FFF2-40B4-BE49-F238E27FC236}">
                <a16:creationId xmlns:a16="http://schemas.microsoft.com/office/drawing/2014/main" id="{7E6C85AF-4A27-434B-9D56-59CE84A932F5}"/>
              </a:ext>
            </a:extLst>
          </p:cNvPr>
          <p:cNvSpPr txBox="1"/>
          <p:nvPr/>
        </p:nvSpPr>
        <p:spPr>
          <a:xfrm>
            <a:off x="1365636" y="1433972"/>
            <a:ext cx="1606378" cy="307777"/>
          </a:xfrm>
          <a:prstGeom prst="rect">
            <a:avLst/>
          </a:prstGeom>
          <a:noFill/>
        </p:spPr>
        <p:txBody>
          <a:bodyPr wrap="square" rtlCol="0">
            <a:spAutoFit/>
          </a:bodyPr>
          <a:lstStyle/>
          <a:p>
            <a:r>
              <a:rPr lang="sv-SE" sz="1400" dirty="0"/>
              <a:t>Egna behov</a:t>
            </a:r>
          </a:p>
        </p:txBody>
      </p:sp>
    </p:spTree>
    <p:extLst>
      <p:ext uri="{BB962C8B-B14F-4D97-AF65-F5344CB8AC3E}">
        <p14:creationId xmlns:p14="http://schemas.microsoft.com/office/powerpoint/2010/main" val="3525513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CFCCC4-DD36-432E-ADC0-667A0A127BBB}"/>
              </a:ext>
            </a:extLst>
          </p:cNvPr>
          <p:cNvSpPr>
            <a:spLocks noGrp="1"/>
          </p:cNvSpPr>
          <p:nvPr>
            <p:ph type="title"/>
          </p:nvPr>
        </p:nvSpPr>
        <p:spPr>
          <a:xfrm>
            <a:off x="2781214" y="2815645"/>
            <a:ext cx="3581571" cy="726647"/>
          </a:xfrm>
        </p:spPr>
        <p:txBody>
          <a:bodyPr anchor="ctr"/>
          <a:lstStyle/>
          <a:p>
            <a:pPr algn="ctr"/>
            <a:r>
              <a:rPr lang="sv-SE" dirty="0"/>
              <a:t>Rollspelsövning!</a:t>
            </a:r>
          </a:p>
        </p:txBody>
      </p:sp>
    </p:spTree>
    <p:extLst>
      <p:ext uri="{BB962C8B-B14F-4D97-AF65-F5344CB8AC3E}">
        <p14:creationId xmlns:p14="http://schemas.microsoft.com/office/powerpoint/2010/main" val="262087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4D6DF7-EC51-4030-AAD3-C5458D19A26D}"/>
              </a:ext>
            </a:extLst>
          </p:cNvPr>
          <p:cNvSpPr>
            <a:spLocks noGrp="1"/>
          </p:cNvSpPr>
          <p:nvPr>
            <p:ph type="title"/>
          </p:nvPr>
        </p:nvSpPr>
        <p:spPr/>
        <p:txBody>
          <a:bodyPr/>
          <a:lstStyle/>
          <a:p>
            <a:r>
              <a:rPr lang="sv-SE" dirty="0"/>
              <a:t>Varför konflikthantering? </a:t>
            </a:r>
          </a:p>
        </p:txBody>
      </p:sp>
      <p:sp>
        <p:nvSpPr>
          <p:cNvPr id="3" name="Platshållare för innehåll 2">
            <a:extLst>
              <a:ext uri="{FF2B5EF4-FFF2-40B4-BE49-F238E27FC236}">
                <a16:creationId xmlns:a16="http://schemas.microsoft.com/office/drawing/2014/main" id="{A44C0932-05BC-499D-AD5A-AC59DD3D60BE}"/>
              </a:ext>
            </a:extLst>
          </p:cNvPr>
          <p:cNvSpPr>
            <a:spLocks noGrp="1"/>
          </p:cNvSpPr>
          <p:nvPr>
            <p:ph idx="1"/>
          </p:nvPr>
        </p:nvSpPr>
        <p:spPr/>
        <p:txBody>
          <a:bodyPr>
            <a:normAutofit/>
          </a:bodyPr>
          <a:lstStyle/>
          <a:p>
            <a:endParaRPr lang="sv-SE" dirty="0"/>
          </a:p>
          <a:p>
            <a:r>
              <a:rPr lang="sv-SE" dirty="0"/>
              <a:t>En del av mänskliga relationer = en del av gruppers vardag</a:t>
            </a:r>
          </a:p>
          <a:p>
            <a:pPr marL="0" indent="0">
              <a:buNone/>
            </a:pPr>
            <a:endParaRPr lang="sv-SE" dirty="0"/>
          </a:p>
          <a:p>
            <a:r>
              <a:rPr lang="sv-SE" dirty="0"/>
              <a:t>Om konflikter hanteras konstruktivt kan de vara en positiv förändringskraft för både individ, grupp och verksamhet.</a:t>
            </a:r>
          </a:p>
          <a:p>
            <a:pPr marL="0" indent="0">
              <a:buNone/>
            </a:pPr>
            <a:endParaRPr lang="sv-SE" dirty="0"/>
          </a:p>
        </p:txBody>
      </p:sp>
    </p:spTree>
    <p:extLst>
      <p:ext uri="{BB962C8B-B14F-4D97-AF65-F5344CB8AC3E}">
        <p14:creationId xmlns:p14="http://schemas.microsoft.com/office/powerpoint/2010/main" val="25311671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37FD67-90E7-449B-9C23-DA503BEAD018}"/>
              </a:ext>
            </a:extLst>
          </p:cNvPr>
          <p:cNvSpPr>
            <a:spLocks noGrp="1"/>
          </p:cNvSpPr>
          <p:nvPr>
            <p:ph type="title"/>
          </p:nvPr>
        </p:nvSpPr>
        <p:spPr/>
        <p:txBody>
          <a:bodyPr/>
          <a:lstStyle/>
          <a:p>
            <a:pPr algn="ctr"/>
            <a:r>
              <a:rPr lang="sv-SE" dirty="0"/>
              <a:t>Övning</a:t>
            </a:r>
          </a:p>
        </p:txBody>
      </p:sp>
      <p:sp>
        <p:nvSpPr>
          <p:cNvPr id="3" name="Platshållare för innehåll 2">
            <a:extLst>
              <a:ext uri="{FF2B5EF4-FFF2-40B4-BE49-F238E27FC236}">
                <a16:creationId xmlns:a16="http://schemas.microsoft.com/office/drawing/2014/main" id="{EEA96719-B401-4913-BD5C-7CEA7B97E17C}"/>
              </a:ext>
            </a:extLst>
          </p:cNvPr>
          <p:cNvSpPr>
            <a:spLocks noGrp="1"/>
          </p:cNvSpPr>
          <p:nvPr>
            <p:ph idx="1"/>
          </p:nvPr>
        </p:nvSpPr>
        <p:spPr>
          <a:xfrm>
            <a:off x="755651" y="1972865"/>
            <a:ext cx="7632698" cy="2412207"/>
          </a:xfrm>
        </p:spPr>
        <p:txBody>
          <a:bodyPr anchor="ctr">
            <a:normAutofit/>
          </a:bodyPr>
          <a:lstStyle/>
          <a:p>
            <a:pPr marL="0" indent="0" algn="ctr">
              <a:buNone/>
            </a:pPr>
            <a:r>
              <a:rPr lang="sv-SE" sz="2400" dirty="0"/>
              <a:t>Har din förening en problemlösande samarbetskultur?</a:t>
            </a:r>
          </a:p>
        </p:txBody>
      </p:sp>
    </p:spTree>
    <p:extLst>
      <p:ext uri="{BB962C8B-B14F-4D97-AF65-F5344CB8AC3E}">
        <p14:creationId xmlns:p14="http://schemas.microsoft.com/office/powerpoint/2010/main" val="16207704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5D920A-AA4E-41A5-B6C4-F456F25E3484}"/>
              </a:ext>
            </a:extLst>
          </p:cNvPr>
          <p:cNvSpPr>
            <a:spLocks noGrp="1"/>
          </p:cNvSpPr>
          <p:nvPr>
            <p:ph type="title"/>
          </p:nvPr>
        </p:nvSpPr>
        <p:spPr/>
        <p:txBody>
          <a:bodyPr/>
          <a:lstStyle/>
          <a:p>
            <a:r>
              <a:rPr lang="sv-SE" dirty="0"/>
              <a:t>Konflikthanteringsstilar</a:t>
            </a:r>
          </a:p>
        </p:txBody>
      </p:sp>
      <p:sp>
        <p:nvSpPr>
          <p:cNvPr id="3" name="Platshållare för innehåll 2">
            <a:extLst>
              <a:ext uri="{FF2B5EF4-FFF2-40B4-BE49-F238E27FC236}">
                <a16:creationId xmlns:a16="http://schemas.microsoft.com/office/drawing/2014/main" id="{20354198-D490-4822-8222-C7E9979ADB00}"/>
              </a:ext>
            </a:extLst>
          </p:cNvPr>
          <p:cNvSpPr>
            <a:spLocks noGrp="1"/>
          </p:cNvSpPr>
          <p:nvPr>
            <p:ph idx="1"/>
          </p:nvPr>
        </p:nvSpPr>
        <p:spPr>
          <a:xfrm>
            <a:off x="755651" y="2452800"/>
            <a:ext cx="6355363" cy="3138376"/>
          </a:xfrm>
        </p:spPr>
        <p:txBody>
          <a:bodyPr/>
          <a:lstStyle/>
          <a:p>
            <a:pPr fontAlgn="base"/>
            <a:r>
              <a:rPr lang="sv-SE" dirty="0"/>
              <a:t>Olika konflikthanteringsstilar passar olika situationer.</a:t>
            </a:r>
          </a:p>
          <a:p>
            <a:pPr fontAlgn="base"/>
            <a:r>
              <a:rPr lang="sv-SE" dirty="0"/>
              <a:t>Öva!</a:t>
            </a:r>
          </a:p>
          <a:p>
            <a:pPr marL="0" indent="0">
              <a:buNone/>
            </a:pPr>
            <a:endParaRPr lang="sv-SE" dirty="0"/>
          </a:p>
        </p:txBody>
      </p:sp>
    </p:spTree>
    <p:extLst>
      <p:ext uri="{BB962C8B-B14F-4D97-AF65-F5344CB8AC3E}">
        <p14:creationId xmlns:p14="http://schemas.microsoft.com/office/powerpoint/2010/main" val="35186084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D89F17-499E-49A1-9F9A-DF9AE323F651}"/>
              </a:ext>
            </a:extLst>
          </p:cNvPr>
          <p:cNvSpPr>
            <a:spLocks noGrp="1"/>
          </p:cNvSpPr>
          <p:nvPr>
            <p:ph type="title"/>
          </p:nvPr>
        </p:nvSpPr>
        <p:spPr/>
        <p:txBody>
          <a:bodyPr/>
          <a:lstStyle/>
          <a:p>
            <a:r>
              <a:rPr lang="sv-SE" dirty="0"/>
              <a:t>Faktorer som förebygger konflikt</a:t>
            </a:r>
          </a:p>
        </p:txBody>
      </p:sp>
      <p:sp>
        <p:nvSpPr>
          <p:cNvPr id="3" name="Platshållare för innehåll 2">
            <a:extLst>
              <a:ext uri="{FF2B5EF4-FFF2-40B4-BE49-F238E27FC236}">
                <a16:creationId xmlns:a16="http://schemas.microsoft.com/office/drawing/2014/main" id="{C18AD6FF-82CD-413C-AE7C-AAE1817C7CBC}"/>
              </a:ext>
            </a:extLst>
          </p:cNvPr>
          <p:cNvSpPr>
            <a:spLocks noGrp="1"/>
          </p:cNvSpPr>
          <p:nvPr>
            <p:ph idx="1"/>
          </p:nvPr>
        </p:nvSpPr>
        <p:spPr/>
        <p:txBody>
          <a:bodyPr/>
          <a:lstStyle/>
          <a:p>
            <a:r>
              <a:rPr lang="sv-SE" dirty="0"/>
              <a:t>Goda relationer där vi känner empati och respekt för varandra.</a:t>
            </a:r>
          </a:p>
          <a:p>
            <a:r>
              <a:rPr lang="sv-SE" dirty="0"/>
              <a:t>Öppen kommunikation</a:t>
            </a:r>
          </a:p>
          <a:p>
            <a:r>
              <a:rPr lang="sv-SE" dirty="0"/>
              <a:t>Lyssna med målet att förstå varandra.</a:t>
            </a:r>
          </a:p>
          <a:p>
            <a:r>
              <a:rPr lang="sv-SE" dirty="0"/>
              <a:t>Tydliga och gemensamma mål</a:t>
            </a:r>
          </a:p>
          <a:p>
            <a:r>
              <a:rPr lang="sv-SE" dirty="0"/>
              <a:t>Definiera roller, regler och förväntningar inom gruppen.</a:t>
            </a:r>
          </a:p>
        </p:txBody>
      </p:sp>
    </p:spTree>
    <p:extLst>
      <p:ext uri="{BB962C8B-B14F-4D97-AF65-F5344CB8AC3E}">
        <p14:creationId xmlns:p14="http://schemas.microsoft.com/office/powerpoint/2010/main" val="1137835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C540BB5-9E55-4AFF-BB86-D2A4337A2DE3}"/>
              </a:ext>
            </a:extLst>
          </p:cNvPr>
          <p:cNvSpPr>
            <a:spLocks noGrp="1"/>
          </p:cNvSpPr>
          <p:nvPr>
            <p:ph type="title"/>
          </p:nvPr>
        </p:nvSpPr>
        <p:spPr/>
        <p:txBody>
          <a:bodyPr/>
          <a:lstStyle/>
          <a:p>
            <a:r>
              <a:rPr lang="sv-SE" dirty="0"/>
              <a:t>Praktiska uppgifter som förebygger konflikt</a:t>
            </a:r>
          </a:p>
        </p:txBody>
      </p:sp>
      <p:sp>
        <p:nvSpPr>
          <p:cNvPr id="3" name="Platshållare för innehåll 2">
            <a:extLst>
              <a:ext uri="{FF2B5EF4-FFF2-40B4-BE49-F238E27FC236}">
                <a16:creationId xmlns:a16="http://schemas.microsoft.com/office/drawing/2014/main" id="{969C48A2-889C-47CC-A19E-DB9C43BF4BFF}"/>
              </a:ext>
            </a:extLst>
          </p:cNvPr>
          <p:cNvSpPr>
            <a:spLocks noGrp="1"/>
          </p:cNvSpPr>
          <p:nvPr>
            <p:ph idx="1"/>
          </p:nvPr>
        </p:nvSpPr>
        <p:spPr/>
        <p:txBody>
          <a:bodyPr>
            <a:normAutofit fontScale="92500" lnSpcReduction="20000"/>
          </a:bodyPr>
          <a:lstStyle/>
          <a:p>
            <a:pPr fontAlgn="base"/>
            <a:r>
              <a:rPr lang="sv-SE" dirty="0"/>
              <a:t>Definiera hur tid och resurser ska fördelas inom gruppen för att förebygga fördelningskonflikter.</a:t>
            </a:r>
          </a:p>
          <a:p>
            <a:pPr fontAlgn="base"/>
            <a:r>
              <a:rPr lang="sv-SE" dirty="0"/>
              <a:t>Definiera hur roller och ansvar ska fördelas, det ska vara tydligt vem som gör vad och vilket ansvar som ingår i varje roll för att förebygga rollkonflikter. </a:t>
            </a:r>
          </a:p>
          <a:p>
            <a:pPr fontAlgn="base"/>
            <a:r>
              <a:rPr lang="sv-SE" dirty="0"/>
              <a:t>Definiera vilka rutiner, regelverk och normer gäller för er. Det ska både omfatta regler kring hur vi är mot varandra inom gruppen, men också hur vi bemöter andra utanför gruppen. Kom överens om vilken typ av engagemang som förväntas av medlemmar och vilka kommunikationsstilar gäller för att förebygga strukturkonflikter. </a:t>
            </a:r>
          </a:p>
          <a:p>
            <a:pPr fontAlgn="base"/>
            <a:r>
              <a:rPr lang="sv-SE" dirty="0"/>
              <a:t>Definiera vad som är viktigt för den egna gruppen. Skriv ner mål, syfte och vision för ert arbete i gruppen. Vilket synsätt ska vara vägledande? Vad är rätt eller fel, bra eller dåligt? En gemensam syn förebygger värderingskonflikter. </a:t>
            </a:r>
          </a:p>
          <a:p>
            <a:endParaRPr lang="sv-SE" dirty="0"/>
          </a:p>
        </p:txBody>
      </p:sp>
    </p:spTree>
    <p:extLst>
      <p:ext uri="{BB962C8B-B14F-4D97-AF65-F5344CB8AC3E}">
        <p14:creationId xmlns:p14="http://schemas.microsoft.com/office/powerpoint/2010/main" val="498674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text 4"/>
          <p:cNvSpPr>
            <a:spLocks noGrp="1"/>
          </p:cNvSpPr>
          <p:nvPr>
            <p:ph type="body" sz="quarter" idx="13"/>
          </p:nvPr>
        </p:nvSpPr>
        <p:spPr>
          <a:xfrm>
            <a:off x="755650" y="3853813"/>
            <a:ext cx="3671888" cy="1737362"/>
          </a:xfrm>
        </p:spPr>
        <p:txBody>
          <a:bodyPr/>
          <a:lstStyle/>
          <a:p>
            <a:r>
              <a:rPr lang="sv-SE" b="1" dirty="0"/>
              <a:t>Demokratiska möten</a:t>
            </a:r>
            <a:br>
              <a:rPr lang="sv-SE" b="1" dirty="0"/>
            </a:br>
            <a:r>
              <a:rPr lang="sv-SE" b="1" dirty="0"/>
              <a:t>Konflikthantering</a:t>
            </a:r>
          </a:p>
          <a:p>
            <a:r>
              <a:rPr lang="sv-SE" dirty="0"/>
              <a:t>Folkuniversitetet</a:t>
            </a:r>
            <a:br>
              <a:rPr lang="sv-SE" dirty="0"/>
            </a:br>
            <a:r>
              <a:rPr lang="sv-SE" dirty="0"/>
              <a:t>Box 26152. 100 41 Stockholm</a:t>
            </a:r>
            <a:br>
              <a:rPr lang="sv-SE" dirty="0"/>
            </a:br>
            <a:r>
              <a:rPr lang="sv-SE" dirty="0"/>
              <a:t>Tel: 08-679 29 61</a:t>
            </a:r>
            <a:br>
              <a:rPr lang="sv-SE" dirty="0"/>
            </a:br>
            <a:r>
              <a:rPr lang="sv-SE" dirty="0"/>
              <a:t>www.folkuniversitetet.se</a:t>
            </a:r>
          </a:p>
        </p:txBody>
      </p:sp>
    </p:spTree>
    <p:extLst>
      <p:ext uri="{BB962C8B-B14F-4D97-AF65-F5344CB8AC3E}">
        <p14:creationId xmlns:p14="http://schemas.microsoft.com/office/powerpoint/2010/main" val="1856279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5A3646-2B99-4AE1-8928-E6441A0B06D3}"/>
              </a:ext>
            </a:extLst>
          </p:cNvPr>
          <p:cNvSpPr>
            <a:spLocks noGrp="1"/>
          </p:cNvSpPr>
          <p:nvPr>
            <p:ph type="title"/>
          </p:nvPr>
        </p:nvSpPr>
        <p:spPr>
          <a:xfrm>
            <a:off x="755651" y="766763"/>
            <a:ext cx="7632698" cy="1430338"/>
          </a:xfrm>
        </p:spPr>
        <p:txBody>
          <a:bodyPr vert="horz" lIns="0" tIns="0" rIns="0" bIns="0" rtlCol="0" anchor="b">
            <a:normAutofit/>
          </a:bodyPr>
          <a:lstStyle/>
          <a:p>
            <a:r>
              <a:rPr lang="sv-SE" dirty="0"/>
              <a:t>Konflikter …	</a:t>
            </a:r>
          </a:p>
        </p:txBody>
      </p:sp>
      <p:grpSp>
        <p:nvGrpSpPr>
          <p:cNvPr id="20" name="Grupp 19">
            <a:extLst>
              <a:ext uri="{FF2B5EF4-FFF2-40B4-BE49-F238E27FC236}">
                <a16:creationId xmlns:a16="http://schemas.microsoft.com/office/drawing/2014/main" id="{12372C41-8DDE-4D26-AB72-9BD6867856C2}"/>
              </a:ext>
            </a:extLst>
          </p:cNvPr>
          <p:cNvGrpSpPr/>
          <p:nvPr/>
        </p:nvGrpSpPr>
        <p:grpSpPr>
          <a:xfrm>
            <a:off x="261067" y="2894614"/>
            <a:ext cx="1906438" cy="2130073"/>
            <a:chOff x="261067" y="2894614"/>
            <a:chExt cx="1906438" cy="2130073"/>
          </a:xfrm>
        </p:grpSpPr>
        <p:sp>
          <p:nvSpPr>
            <p:cNvPr id="10" name="Ellips 9">
              <a:extLst>
                <a:ext uri="{FF2B5EF4-FFF2-40B4-BE49-F238E27FC236}">
                  <a16:creationId xmlns:a16="http://schemas.microsoft.com/office/drawing/2014/main" id="{56B4E44A-3608-4DCF-AA1E-81F69FDFD32F}"/>
                </a:ext>
              </a:extLst>
            </p:cNvPr>
            <p:cNvSpPr/>
            <p:nvPr/>
          </p:nvSpPr>
          <p:spPr>
            <a:xfrm>
              <a:off x="757086" y="2894614"/>
              <a:ext cx="914400" cy="9144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3" name="Bild 12" descr="Varning med hel fyllning">
              <a:extLst>
                <a:ext uri="{FF2B5EF4-FFF2-40B4-BE49-F238E27FC236}">
                  <a16:creationId xmlns:a16="http://schemas.microsoft.com/office/drawing/2014/main" id="{2B7F25EE-80F5-48D5-AEF3-78645C676D5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9286" y="3036677"/>
              <a:ext cx="630000" cy="630000"/>
            </a:xfrm>
            <a:prstGeom prst="rect">
              <a:avLst/>
            </a:prstGeom>
          </p:spPr>
        </p:pic>
        <p:sp>
          <p:nvSpPr>
            <p:cNvPr id="16" name="textruta 15">
              <a:extLst>
                <a:ext uri="{FF2B5EF4-FFF2-40B4-BE49-F238E27FC236}">
                  <a16:creationId xmlns:a16="http://schemas.microsoft.com/office/drawing/2014/main" id="{DE069B50-B4AB-4A6D-A2E9-BA6276DE6C7F}"/>
                </a:ext>
              </a:extLst>
            </p:cNvPr>
            <p:cNvSpPr txBox="1"/>
            <p:nvPr/>
          </p:nvSpPr>
          <p:spPr>
            <a:xfrm>
              <a:off x="261067" y="4101357"/>
              <a:ext cx="1906438" cy="923330"/>
            </a:xfrm>
            <a:prstGeom prst="rect">
              <a:avLst/>
            </a:prstGeom>
            <a:noFill/>
          </p:spPr>
          <p:txBody>
            <a:bodyPr wrap="square" rtlCol="0">
              <a:spAutoFit/>
            </a:bodyPr>
            <a:lstStyle/>
            <a:p>
              <a:pPr algn="ctr"/>
              <a:r>
                <a:rPr lang="sv-SE" dirty="0"/>
                <a:t>Blockering av önskemål och behov.</a:t>
              </a:r>
            </a:p>
          </p:txBody>
        </p:sp>
      </p:grpSp>
      <p:grpSp>
        <p:nvGrpSpPr>
          <p:cNvPr id="21" name="Grupp 20">
            <a:extLst>
              <a:ext uri="{FF2B5EF4-FFF2-40B4-BE49-F238E27FC236}">
                <a16:creationId xmlns:a16="http://schemas.microsoft.com/office/drawing/2014/main" id="{C6E84F2F-19BB-4BC1-A7A4-CDC61E2FDF5B}"/>
              </a:ext>
            </a:extLst>
          </p:cNvPr>
          <p:cNvGrpSpPr/>
          <p:nvPr/>
        </p:nvGrpSpPr>
        <p:grpSpPr>
          <a:xfrm>
            <a:off x="2851511" y="2894614"/>
            <a:ext cx="1213987" cy="1668408"/>
            <a:chOff x="4054278" y="2894341"/>
            <a:chExt cx="1213987" cy="1668408"/>
          </a:xfrm>
        </p:grpSpPr>
        <p:sp>
          <p:nvSpPr>
            <p:cNvPr id="11" name="Ellips 10">
              <a:extLst>
                <a:ext uri="{FF2B5EF4-FFF2-40B4-BE49-F238E27FC236}">
                  <a16:creationId xmlns:a16="http://schemas.microsoft.com/office/drawing/2014/main" id="{F74DFFBB-DFAF-43C8-B6DE-0F24D5857E0C}"/>
                </a:ext>
              </a:extLst>
            </p:cNvPr>
            <p:cNvSpPr/>
            <p:nvPr/>
          </p:nvSpPr>
          <p:spPr>
            <a:xfrm>
              <a:off x="4204073" y="2894341"/>
              <a:ext cx="914400" cy="9144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5" name="Bild 14" descr="Ledset ansikte, kontur med hel fyllning">
              <a:extLst>
                <a:ext uri="{FF2B5EF4-FFF2-40B4-BE49-F238E27FC236}">
                  <a16:creationId xmlns:a16="http://schemas.microsoft.com/office/drawing/2014/main" id="{E6635822-A2DC-49E9-BA4B-EBD26520A0E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46409" y="3036677"/>
              <a:ext cx="629727" cy="629727"/>
            </a:xfrm>
            <a:prstGeom prst="rect">
              <a:avLst/>
            </a:prstGeom>
          </p:spPr>
        </p:pic>
        <p:sp>
          <p:nvSpPr>
            <p:cNvPr id="17" name="textruta 16">
              <a:extLst>
                <a:ext uri="{FF2B5EF4-FFF2-40B4-BE49-F238E27FC236}">
                  <a16:creationId xmlns:a16="http://schemas.microsoft.com/office/drawing/2014/main" id="{28E4D20D-F237-41B1-8D13-601BCFAA28B2}"/>
                </a:ext>
              </a:extLst>
            </p:cNvPr>
            <p:cNvSpPr txBox="1"/>
            <p:nvPr/>
          </p:nvSpPr>
          <p:spPr>
            <a:xfrm>
              <a:off x="4054278" y="4193417"/>
              <a:ext cx="1213987" cy="369332"/>
            </a:xfrm>
            <a:prstGeom prst="rect">
              <a:avLst/>
            </a:prstGeom>
            <a:noFill/>
          </p:spPr>
          <p:txBody>
            <a:bodyPr wrap="none" rtlCol="0">
              <a:spAutoFit/>
            </a:bodyPr>
            <a:lstStyle/>
            <a:p>
              <a:pPr algn="ctr"/>
              <a:r>
                <a:rPr lang="sv-SE" dirty="0"/>
                <a:t>Frustration</a:t>
              </a:r>
            </a:p>
          </p:txBody>
        </p:sp>
      </p:grpSp>
      <p:pic>
        <p:nvPicPr>
          <p:cNvPr id="19" name="Bild 18" descr="Högerpil med hel fyllning">
            <a:extLst>
              <a:ext uri="{FF2B5EF4-FFF2-40B4-BE49-F238E27FC236}">
                <a16:creationId xmlns:a16="http://schemas.microsoft.com/office/drawing/2014/main" id="{CC79FD25-AF6E-4B4E-8F2E-1BE2DEC3C2F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000493" y="3003535"/>
            <a:ext cx="696283" cy="696283"/>
          </a:xfrm>
          <a:prstGeom prst="rect">
            <a:avLst/>
          </a:prstGeom>
        </p:spPr>
      </p:pic>
      <p:grpSp>
        <p:nvGrpSpPr>
          <p:cNvPr id="40" name="Grupp 39">
            <a:extLst>
              <a:ext uri="{FF2B5EF4-FFF2-40B4-BE49-F238E27FC236}">
                <a16:creationId xmlns:a16="http://schemas.microsoft.com/office/drawing/2014/main" id="{74795323-7AF2-4EA7-8EA5-BA404AED9C81}"/>
              </a:ext>
            </a:extLst>
          </p:cNvPr>
          <p:cNvGrpSpPr/>
          <p:nvPr/>
        </p:nvGrpSpPr>
        <p:grpSpPr>
          <a:xfrm>
            <a:off x="7161962" y="2894614"/>
            <a:ext cx="1229504" cy="1668408"/>
            <a:chOff x="7161962" y="2894614"/>
            <a:chExt cx="1229504" cy="1668408"/>
          </a:xfrm>
        </p:grpSpPr>
        <p:sp>
          <p:nvSpPr>
            <p:cNvPr id="23" name="Ellips 22">
              <a:extLst>
                <a:ext uri="{FF2B5EF4-FFF2-40B4-BE49-F238E27FC236}">
                  <a16:creationId xmlns:a16="http://schemas.microsoft.com/office/drawing/2014/main" id="{85586938-4F33-487E-B68A-463EB474B4BE}"/>
                </a:ext>
              </a:extLst>
            </p:cNvPr>
            <p:cNvSpPr/>
            <p:nvPr/>
          </p:nvSpPr>
          <p:spPr>
            <a:xfrm>
              <a:off x="7319514" y="2894614"/>
              <a:ext cx="914400" cy="9144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textruta 24">
              <a:extLst>
                <a:ext uri="{FF2B5EF4-FFF2-40B4-BE49-F238E27FC236}">
                  <a16:creationId xmlns:a16="http://schemas.microsoft.com/office/drawing/2014/main" id="{6253D1FE-B62F-4C0D-8E54-8302F917F89B}"/>
                </a:ext>
              </a:extLst>
            </p:cNvPr>
            <p:cNvSpPr txBox="1"/>
            <p:nvPr/>
          </p:nvSpPr>
          <p:spPr>
            <a:xfrm>
              <a:off x="7161962" y="4193690"/>
              <a:ext cx="1229504" cy="369332"/>
            </a:xfrm>
            <a:prstGeom prst="rect">
              <a:avLst/>
            </a:prstGeom>
            <a:noFill/>
          </p:spPr>
          <p:txBody>
            <a:bodyPr wrap="none" rtlCol="0">
              <a:spAutoFit/>
            </a:bodyPr>
            <a:lstStyle/>
            <a:p>
              <a:pPr algn="ctr"/>
              <a:r>
                <a:rPr lang="sv-SE"/>
                <a:t>Inte lyssna.</a:t>
              </a:r>
              <a:endParaRPr lang="sv-SE" dirty="0"/>
            </a:p>
          </p:txBody>
        </p:sp>
        <p:pic>
          <p:nvPicPr>
            <p:cNvPr id="29" name="Bild 28" descr="Döv med hel fyllning">
              <a:extLst>
                <a:ext uri="{FF2B5EF4-FFF2-40B4-BE49-F238E27FC236}">
                  <a16:creationId xmlns:a16="http://schemas.microsoft.com/office/drawing/2014/main" id="{8D4BBEBA-4633-424E-BC4E-CCA0C034D35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461712" y="3036677"/>
              <a:ext cx="630000" cy="630000"/>
            </a:xfrm>
            <a:prstGeom prst="rect">
              <a:avLst/>
            </a:prstGeom>
          </p:spPr>
        </p:pic>
      </p:grpSp>
      <p:grpSp>
        <p:nvGrpSpPr>
          <p:cNvPr id="39" name="Grupp 38">
            <a:extLst>
              <a:ext uri="{FF2B5EF4-FFF2-40B4-BE49-F238E27FC236}">
                <a16:creationId xmlns:a16="http://schemas.microsoft.com/office/drawing/2014/main" id="{EE5E5D4D-C4A9-417C-B14B-0EAC0828AF0E}"/>
              </a:ext>
            </a:extLst>
          </p:cNvPr>
          <p:cNvGrpSpPr/>
          <p:nvPr/>
        </p:nvGrpSpPr>
        <p:grpSpPr>
          <a:xfrm>
            <a:off x="5041012" y="2894614"/>
            <a:ext cx="1194622" cy="1945407"/>
            <a:chOff x="5041012" y="2894614"/>
            <a:chExt cx="1194622" cy="1945407"/>
          </a:xfrm>
        </p:grpSpPr>
        <p:sp>
          <p:nvSpPr>
            <p:cNvPr id="33" name="Ellips 32">
              <a:extLst>
                <a:ext uri="{FF2B5EF4-FFF2-40B4-BE49-F238E27FC236}">
                  <a16:creationId xmlns:a16="http://schemas.microsoft.com/office/drawing/2014/main" id="{EF940FC8-051A-4249-9E24-FFF4207FA75E}"/>
                </a:ext>
              </a:extLst>
            </p:cNvPr>
            <p:cNvSpPr/>
            <p:nvPr/>
          </p:nvSpPr>
          <p:spPr>
            <a:xfrm>
              <a:off x="5181123" y="2894614"/>
              <a:ext cx="914400" cy="9144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5" name="textruta 34">
              <a:extLst>
                <a:ext uri="{FF2B5EF4-FFF2-40B4-BE49-F238E27FC236}">
                  <a16:creationId xmlns:a16="http://schemas.microsoft.com/office/drawing/2014/main" id="{639D5263-9B37-4D0E-9EE6-651DCD996190}"/>
                </a:ext>
              </a:extLst>
            </p:cNvPr>
            <p:cNvSpPr txBox="1"/>
            <p:nvPr/>
          </p:nvSpPr>
          <p:spPr>
            <a:xfrm>
              <a:off x="5041012" y="4193690"/>
              <a:ext cx="1194622" cy="646331"/>
            </a:xfrm>
            <a:prstGeom prst="rect">
              <a:avLst/>
            </a:prstGeom>
            <a:noFill/>
          </p:spPr>
          <p:txBody>
            <a:bodyPr wrap="none" rtlCol="0">
              <a:spAutoFit/>
            </a:bodyPr>
            <a:lstStyle/>
            <a:p>
              <a:pPr algn="ctr"/>
              <a:r>
                <a:rPr lang="sv-SE" dirty="0"/>
                <a:t>Påverka </a:t>
              </a:r>
            </a:p>
            <a:p>
              <a:pPr algn="ctr"/>
              <a:r>
                <a:rPr lang="sv-SE" dirty="0"/>
                <a:t>den andra.</a:t>
              </a:r>
            </a:p>
          </p:txBody>
        </p:sp>
        <p:pic>
          <p:nvPicPr>
            <p:cNvPr id="27" name="Bild 26" descr="Sociala distancing med hel fyllning">
              <a:extLst>
                <a:ext uri="{FF2B5EF4-FFF2-40B4-BE49-F238E27FC236}">
                  <a16:creationId xmlns:a16="http://schemas.microsoft.com/office/drawing/2014/main" id="{5E7EF124-2BD5-4FC2-932A-AD4C481E088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323321" y="3056352"/>
              <a:ext cx="630000" cy="630000"/>
            </a:xfrm>
            <a:prstGeom prst="rect">
              <a:avLst/>
            </a:prstGeom>
          </p:spPr>
        </p:pic>
      </p:grpSp>
      <p:pic>
        <p:nvPicPr>
          <p:cNvPr id="37" name="Bild 36" descr="Högerpil med hel fyllning">
            <a:extLst>
              <a:ext uri="{FF2B5EF4-FFF2-40B4-BE49-F238E27FC236}">
                <a16:creationId xmlns:a16="http://schemas.microsoft.com/office/drawing/2014/main" id="{7F632FF2-DE98-4CC4-9BEA-69B5C1FDDF1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334271" y="3004196"/>
            <a:ext cx="696283" cy="696283"/>
          </a:xfrm>
          <a:prstGeom prst="rect">
            <a:avLst/>
          </a:prstGeom>
        </p:spPr>
      </p:pic>
      <p:pic>
        <p:nvPicPr>
          <p:cNvPr id="38" name="Bild 37" descr="Högerpil med hel fyllning">
            <a:extLst>
              <a:ext uri="{FF2B5EF4-FFF2-40B4-BE49-F238E27FC236}">
                <a16:creationId xmlns:a16="http://schemas.microsoft.com/office/drawing/2014/main" id="{0759AF8B-BF66-458C-9BB9-5FB927A13C2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78996" y="3023210"/>
            <a:ext cx="696283" cy="696283"/>
          </a:xfrm>
          <a:prstGeom prst="rect">
            <a:avLst/>
          </a:prstGeom>
        </p:spPr>
      </p:pic>
    </p:spTree>
    <p:extLst>
      <p:ext uri="{BB962C8B-B14F-4D97-AF65-F5344CB8AC3E}">
        <p14:creationId xmlns:p14="http://schemas.microsoft.com/office/powerpoint/2010/main" val="4213915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5A3646-2B99-4AE1-8928-E6441A0B06D3}"/>
              </a:ext>
            </a:extLst>
          </p:cNvPr>
          <p:cNvSpPr>
            <a:spLocks noGrp="1"/>
          </p:cNvSpPr>
          <p:nvPr>
            <p:ph type="title"/>
          </p:nvPr>
        </p:nvSpPr>
        <p:spPr>
          <a:xfrm>
            <a:off x="755651" y="766763"/>
            <a:ext cx="7632698" cy="1430338"/>
          </a:xfrm>
        </p:spPr>
        <p:txBody>
          <a:bodyPr anchor="b">
            <a:normAutofit/>
          </a:bodyPr>
          <a:lstStyle/>
          <a:p>
            <a:r>
              <a:rPr lang="sv-SE" dirty="0"/>
              <a:t>Konflikter kan vara…	</a:t>
            </a:r>
          </a:p>
        </p:txBody>
      </p:sp>
      <p:sp>
        <p:nvSpPr>
          <p:cNvPr id="35" name="Parallellogram 34">
            <a:extLst>
              <a:ext uri="{FF2B5EF4-FFF2-40B4-BE49-F238E27FC236}">
                <a16:creationId xmlns:a16="http://schemas.microsoft.com/office/drawing/2014/main" id="{CB368716-8AD6-4B59-A8DD-2BC3D7E09336}"/>
              </a:ext>
            </a:extLst>
          </p:cNvPr>
          <p:cNvSpPr/>
          <p:nvPr/>
        </p:nvSpPr>
        <p:spPr>
          <a:xfrm>
            <a:off x="771728" y="2470248"/>
            <a:ext cx="1476375" cy="70951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t>Långvariga</a:t>
            </a:r>
          </a:p>
        </p:txBody>
      </p:sp>
      <p:sp>
        <p:nvSpPr>
          <p:cNvPr id="38" name="Parallellogram 37">
            <a:extLst>
              <a:ext uri="{FF2B5EF4-FFF2-40B4-BE49-F238E27FC236}">
                <a16:creationId xmlns:a16="http://schemas.microsoft.com/office/drawing/2014/main" id="{C9FEB135-083A-4E2F-A3BE-90CCFBF2D32C}"/>
              </a:ext>
            </a:extLst>
          </p:cNvPr>
          <p:cNvSpPr/>
          <p:nvPr/>
        </p:nvSpPr>
        <p:spPr>
          <a:xfrm>
            <a:off x="2181974" y="2459086"/>
            <a:ext cx="1476375" cy="70951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t>Korta</a:t>
            </a:r>
          </a:p>
        </p:txBody>
      </p:sp>
      <p:sp>
        <p:nvSpPr>
          <p:cNvPr id="39" name="Parallellogram 38">
            <a:extLst>
              <a:ext uri="{FF2B5EF4-FFF2-40B4-BE49-F238E27FC236}">
                <a16:creationId xmlns:a16="http://schemas.microsoft.com/office/drawing/2014/main" id="{360B0561-2D55-4538-BB8A-B30085E9C527}"/>
              </a:ext>
            </a:extLst>
          </p:cNvPr>
          <p:cNvSpPr/>
          <p:nvPr/>
        </p:nvSpPr>
        <p:spPr>
          <a:xfrm>
            <a:off x="2181974" y="3334494"/>
            <a:ext cx="1476375" cy="70951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t>Fysiska</a:t>
            </a:r>
          </a:p>
        </p:txBody>
      </p:sp>
      <p:sp>
        <p:nvSpPr>
          <p:cNvPr id="40" name="Parallellogram 39">
            <a:extLst>
              <a:ext uri="{FF2B5EF4-FFF2-40B4-BE49-F238E27FC236}">
                <a16:creationId xmlns:a16="http://schemas.microsoft.com/office/drawing/2014/main" id="{7784E308-00F1-4187-870A-852536836D44}"/>
              </a:ext>
            </a:extLst>
          </p:cNvPr>
          <p:cNvSpPr/>
          <p:nvPr/>
        </p:nvSpPr>
        <p:spPr>
          <a:xfrm>
            <a:off x="760413" y="3334494"/>
            <a:ext cx="1476375" cy="70951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t>Verbala</a:t>
            </a:r>
          </a:p>
        </p:txBody>
      </p:sp>
      <p:sp>
        <p:nvSpPr>
          <p:cNvPr id="42" name="Parallellogram 41">
            <a:extLst>
              <a:ext uri="{FF2B5EF4-FFF2-40B4-BE49-F238E27FC236}">
                <a16:creationId xmlns:a16="http://schemas.microsoft.com/office/drawing/2014/main" id="{1FA9C8DC-B485-45EA-942F-451AB582F53E}"/>
              </a:ext>
            </a:extLst>
          </p:cNvPr>
          <p:cNvSpPr/>
          <p:nvPr/>
        </p:nvSpPr>
        <p:spPr>
          <a:xfrm flipH="1">
            <a:off x="772238" y="5018832"/>
            <a:ext cx="1838122" cy="607914"/>
          </a:xfrm>
          <a:prstGeom prst="parallelogram">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Mellan grupper</a:t>
            </a:r>
          </a:p>
        </p:txBody>
      </p:sp>
      <p:sp>
        <p:nvSpPr>
          <p:cNvPr id="45" name="Parallellogram 44">
            <a:extLst>
              <a:ext uri="{FF2B5EF4-FFF2-40B4-BE49-F238E27FC236}">
                <a16:creationId xmlns:a16="http://schemas.microsoft.com/office/drawing/2014/main" id="{0543B411-4983-41F7-9C3C-CF5F7A6C1AB0}"/>
              </a:ext>
            </a:extLst>
          </p:cNvPr>
          <p:cNvSpPr/>
          <p:nvPr/>
        </p:nvSpPr>
        <p:spPr>
          <a:xfrm flipH="1">
            <a:off x="2628863" y="5018832"/>
            <a:ext cx="1838122" cy="607914"/>
          </a:xfrm>
          <a:prstGeom prst="parallelogram">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Inom grupper</a:t>
            </a:r>
          </a:p>
        </p:txBody>
      </p:sp>
      <p:sp>
        <p:nvSpPr>
          <p:cNvPr id="46" name="Parallellogram 45">
            <a:extLst>
              <a:ext uri="{FF2B5EF4-FFF2-40B4-BE49-F238E27FC236}">
                <a16:creationId xmlns:a16="http://schemas.microsoft.com/office/drawing/2014/main" id="{9FFB8A22-F2A0-431A-AB04-57CB948381B8}"/>
              </a:ext>
            </a:extLst>
          </p:cNvPr>
          <p:cNvSpPr/>
          <p:nvPr/>
        </p:nvSpPr>
        <p:spPr>
          <a:xfrm flipH="1">
            <a:off x="4466985" y="5018832"/>
            <a:ext cx="1838122" cy="607914"/>
          </a:xfrm>
          <a:prstGeom prst="parallelogram">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Mellan individer</a:t>
            </a:r>
          </a:p>
        </p:txBody>
      </p:sp>
      <p:sp>
        <p:nvSpPr>
          <p:cNvPr id="47" name="Romb 46">
            <a:extLst>
              <a:ext uri="{FF2B5EF4-FFF2-40B4-BE49-F238E27FC236}">
                <a16:creationId xmlns:a16="http://schemas.microsoft.com/office/drawing/2014/main" id="{2D8A3750-D74C-49D3-B2D3-87071A4D0498}"/>
              </a:ext>
            </a:extLst>
          </p:cNvPr>
          <p:cNvSpPr/>
          <p:nvPr/>
        </p:nvSpPr>
        <p:spPr>
          <a:xfrm>
            <a:off x="6632538" y="185466"/>
            <a:ext cx="1143000" cy="1162594"/>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Krock av</a:t>
            </a:r>
          </a:p>
        </p:txBody>
      </p:sp>
      <p:sp>
        <p:nvSpPr>
          <p:cNvPr id="48" name="Romb 47">
            <a:extLst>
              <a:ext uri="{FF2B5EF4-FFF2-40B4-BE49-F238E27FC236}">
                <a16:creationId xmlns:a16="http://schemas.microsoft.com/office/drawing/2014/main" id="{5780DBD4-3BA6-410B-AB5D-AA90FBAC8548}"/>
              </a:ext>
            </a:extLst>
          </p:cNvPr>
          <p:cNvSpPr/>
          <p:nvPr/>
        </p:nvSpPr>
        <p:spPr>
          <a:xfrm>
            <a:off x="5443462" y="700282"/>
            <a:ext cx="1692000" cy="1692000"/>
          </a:xfrm>
          <a:prstGeom prst="diamon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Åsikter</a:t>
            </a:r>
          </a:p>
        </p:txBody>
      </p:sp>
      <p:sp>
        <p:nvSpPr>
          <p:cNvPr id="49" name="Romb 48">
            <a:extLst>
              <a:ext uri="{FF2B5EF4-FFF2-40B4-BE49-F238E27FC236}">
                <a16:creationId xmlns:a16="http://schemas.microsoft.com/office/drawing/2014/main" id="{0EC48DFF-AD1A-4A61-8E93-22A162DAF8F6}"/>
              </a:ext>
            </a:extLst>
          </p:cNvPr>
          <p:cNvSpPr/>
          <p:nvPr/>
        </p:nvSpPr>
        <p:spPr>
          <a:xfrm>
            <a:off x="7272613" y="2556213"/>
            <a:ext cx="1692000" cy="1692000"/>
          </a:xfrm>
          <a:prstGeom prst="diamon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Behov</a:t>
            </a:r>
          </a:p>
        </p:txBody>
      </p:sp>
      <p:sp>
        <p:nvSpPr>
          <p:cNvPr id="50" name="Romb 49">
            <a:extLst>
              <a:ext uri="{FF2B5EF4-FFF2-40B4-BE49-F238E27FC236}">
                <a16:creationId xmlns:a16="http://schemas.microsoft.com/office/drawing/2014/main" id="{40E5518B-F0E0-4795-B8D1-25A2385EC398}"/>
              </a:ext>
            </a:extLst>
          </p:cNvPr>
          <p:cNvSpPr>
            <a:spLocks/>
          </p:cNvSpPr>
          <p:nvPr/>
        </p:nvSpPr>
        <p:spPr>
          <a:xfrm>
            <a:off x="7272613" y="700282"/>
            <a:ext cx="1692000" cy="1692000"/>
          </a:xfrm>
          <a:prstGeom prst="diamon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Intressen</a:t>
            </a:r>
          </a:p>
        </p:txBody>
      </p:sp>
      <p:sp>
        <p:nvSpPr>
          <p:cNvPr id="51" name="Romb 50">
            <a:extLst>
              <a:ext uri="{FF2B5EF4-FFF2-40B4-BE49-F238E27FC236}">
                <a16:creationId xmlns:a16="http://schemas.microsoft.com/office/drawing/2014/main" id="{BA275E39-C49F-4E5A-8191-531E5F236912}"/>
              </a:ext>
            </a:extLst>
          </p:cNvPr>
          <p:cNvSpPr/>
          <p:nvPr/>
        </p:nvSpPr>
        <p:spPr>
          <a:xfrm>
            <a:off x="6358038" y="3478550"/>
            <a:ext cx="1692000" cy="1692000"/>
          </a:xfrm>
          <a:prstGeom prst="diamon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Rutiner</a:t>
            </a:r>
          </a:p>
        </p:txBody>
      </p:sp>
      <p:sp>
        <p:nvSpPr>
          <p:cNvPr id="52" name="Romb 51">
            <a:extLst>
              <a:ext uri="{FF2B5EF4-FFF2-40B4-BE49-F238E27FC236}">
                <a16:creationId xmlns:a16="http://schemas.microsoft.com/office/drawing/2014/main" id="{C5119266-6140-46D6-994E-CF1ABA9D25BD}"/>
              </a:ext>
            </a:extLst>
          </p:cNvPr>
          <p:cNvSpPr/>
          <p:nvPr/>
        </p:nvSpPr>
        <p:spPr>
          <a:xfrm>
            <a:off x="6358038" y="1622619"/>
            <a:ext cx="1692000" cy="1692000"/>
          </a:xfrm>
          <a:prstGeom prst="diamon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err="1">
                <a:solidFill>
                  <a:schemeClr val="tx1"/>
                </a:solidFill>
              </a:rPr>
              <a:t>Värder-ingar</a:t>
            </a:r>
            <a:endParaRPr lang="sv-SE" sz="1200" dirty="0">
              <a:solidFill>
                <a:schemeClr val="tx1"/>
              </a:solidFill>
            </a:endParaRPr>
          </a:p>
        </p:txBody>
      </p:sp>
      <p:sp>
        <p:nvSpPr>
          <p:cNvPr id="53" name="Romb 52">
            <a:extLst>
              <a:ext uri="{FF2B5EF4-FFF2-40B4-BE49-F238E27FC236}">
                <a16:creationId xmlns:a16="http://schemas.microsoft.com/office/drawing/2014/main" id="{8445B105-8184-4577-A261-C83BCC303B72}"/>
              </a:ext>
            </a:extLst>
          </p:cNvPr>
          <p:cNvSpPr/>
          <p:nvPr/>
        </p:nvSpPr>
        <p:spPr>
          <a:xfrm>
            <a:off x="5443462" y="2544956"/>
            <a:ext cx="1692000" cy="1692000"/>
          </a:xfrm>
          <a:prstGeom prst="diamon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Mål</a:t>
            </a:r>
          </a:p>
        </p:txBody>
      </p:sp>
      <p:sp>
        <p:nvSpPr>
          <p:cNvPr id="54" name="Romb 53">
            <a:extLst>
              <a:ext uri="{FF2B5EF4-FFF2-40B4-BE49-F238E27FC236}">
                <a16:creationId xmlns:a16="http://schemas.microsoft.com/office/drawing/2014/main" id="{97CCB151-E518-406B-9C2E-4F4125EB97F0}"/>
              </a:ext>
            </a:extLst>
          </p:cNvPr>
          <p:cNvSpPr/>
          <p:nvPr/>
        </p:nvSpPr>
        <p:spPr>
          <a:xfrm>
            <a:off x="7272612" y="4412144"/>
            <a:ext cx="1692000" cy="1692000"/>
          </a:xfrm>
          <a:prstGeom prst="diamon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Personlig-heter</a:t>
            </a:r>
          </a:p>
        </p:txBody>
      </p:sp>
    </p:spTree>
    <p:extLst>
      <p:ext uri="{BB962C8B-B14F-4D97-AF65-F5344CB8AC3E}">
        <p14:creationId xmlns:p14="http://schemas.microsoft.com/office/powerpoint/2010/main" val="673326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700656-60CB-4864-8D07-FB2DE6D842A0}"/>
              </a:ext>
            </a:extLst>
          </p:cNvPr>
          <p:cNvSpPr>
            <a:spLocks noGrp="1"/>
          </p:cNvSpPr>
          <p:nvPr>
            <p:ph type="title"/>
          </p:nvPr>
        </p:nvSpPr>
        <p:spPr>
          <a:xfrm>
            <a:off x="755651" y="766763"/>
            <a:ext cx="7632698" cy="1430338"/>
          </a:xfrm>
        </p:spPr>
        <p:txBody>
          <a:bodyPr anchor="b">
            <a:normAutofit/>
          </a:bodyPr>
          <a:lstStyle/>
          <a:p>
            <a:r>
              <a:rPr lang="sv-SE" dirty="0"/>
              <a:t>Konflikter …</a:t>
            </a:r>
          </a:p>
        </p:txBody>
      </p:sp>
      <p:graphicFrame>
        <p:nvGraphicFramePr>
          <p:cNvPr id="7" name="Platshållare för innehåll 2">
            <a:extLst>
              <a:ext uri="{FF2B5EF4-FFF2-40B4-BE49-F238E27FC236}">
                <a16:creationId xmlns:a16="http://schemas.microsoft.com/office/drawing/2014/main" id="{857FE669-CBC3-4BE0-B5C5-D2B89B7C46EA}"/>
              </a:ext>
            </a:extLst>
          </p:cNvPr>
          <p:cNvGraphicFramePr>
            <a:graphicFrameLocks noGrp="1"/>
          </p:cNvGraphicFramePr>
          <p:nvPr>
            <p:ph idx="1"/>
            <p:extLst>
              <p:ext uri="{D42A27DB-BD31-4B8C-83A1-F6EECF244321}">
                <p14:modId xmlns:p14="http://schemas.microsoft.com/office/powerpoint/2010/main" val="4073120526"/>
              </p:ext>
            </p:extLst>
          </p:nvPr>
        </p:nvGraphicFramePr>
        <p:xfrm>
          <a:off x="755651" y="2452800"/>
          <a:ext cx="7632698" cy="3138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28519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A1E741D-A523-4B8A-B413-17D905992881}"/>
              </a:ext>
            </a:extLst>
          </p:cNvPr>
          <p:cNvSpPr>
            <a:spLocks noGrp="1"/>
          </p:cNvSpPr>
          <p:nvPr>
            <p:ph idx="1"/>
          </p:nvPr>
        </p:nvSpPr>
        <p:spPr>
          <a:xfrm>
            <a:off x="755651" y="2528944"/>
            <a:ext cx="7632698" cy="1300050"/>
          </a:xfrm>
        </p:spPr>
        <p:txBody>
          <a:bodyPr anchor="ctr"/>
          <a:lstStyle/>
          <a:p>
            <a:pPr marL="0" lvl="0" indent="0" fontAlgn="base">
              <a:buNone/>
            </a:pPr>
            <a:r>
              <a:rPr lang="sv-SE" i="1" dirty="0"/>
              <a:t>”Konflikter är alltid sådana situationer där människor vill ändra på någonting och det finns många gånger en potential i det (…) som kan leda till många bra saker.” </a:t>
            </a:r>
          </a:p>
          <a:p>
            <a:pPr marL="0" lvl="0" indent="0" fontAlgn="base">
              <a:buNone/>
            </a:pPr>
            <a:r>
              <a:rPr lang="sv-SE" dirty="0"/>
              <a:t>(Källa: Thomas Jordan, forskare i konflikthantering.)  </a:t>
            </a:r>
          </a:p>
        </p:txBody>
      </p:sp>
    </p:spTree>
    <p:extLst>
      <p:ext uri="{BB962C8B-B14F-4D97-AF65-F5344CB8AC3E}">
        <p14:creationId xmlns:p14="http://schemas.microsoft.com/office/powerpoint/2010/main" val="3565113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62D39C-A1CF-4144-8459-41214F5079A5}"/>
              </a:ext>
            </a:extLst>
          </p:cNvPr>
          <p:cNvSpPr>
            <a:spLocks noGrp="1"/>
          </p:cNvSpPr>
          <p:nvPr>
            <p:ph type="title"/>
          </p:nvPr>
        </p:nvSpPr>
        <p:spPr/>
        <p:txBody>
          <a:bodyPr>
            <a:normAutofit/>
          </a:bodyPr>
          <a:lstStyle/>
          <a:p>
            <a:r>
              <a:rPr lang="sv-SE" dirty="0"/>
              <a:t>Mänskliga behov som leder till frustration när de </a:t>
            </a:r>
            <a:r>
              <a:rPr lang="sv-SE"/>
              <a:t>blockeras: </a:t>
            </a:r>
            <a:endParaRPr lang="sv-SE" dirty="0"/>
          </a:p>
        </p:txBody>
      </p:sp>
      <p:graphicFrame>
        <p:nvGraphicFramePr>
          <p:cNvPr id="6" name="Platshållare för innehåll 5">
            <a:extLst>
              <a:ext uri="{FF2B5EF4-FFF2-40B4-BE49-F238E27FC236}">
                <a16:creationId xmlns:a16="http://schemas.microsoft.com/office/drawing/2014/main" id="{92593D2F-0A5B-4F16-8A85-9177A74F04B2}"/>
              </a:ext>
            </a:extLst>
          </p:cNvPr>
          <p:cNvGraphicFramePr>
            <a:graphicFrameLocks noGrp="1"/>
          </p:cNvGraphicFramePr>
          <p:nvPr>
            <p:ph idx="1"/>
            <p:extLst>
              <p:ext uri="{D42A27DB-BD31-4B8C-83A1-F6EECF244321}">
                <p14:modId xmlns:p14="http://schemas.microsoft.com/office/powerpoint/2010/main" val="2753523389"/>
              </p:ext>
            </p:extLst>
          </p:nvPr>
        </p:nvGraphicFramePr>
        <p:xfrm>
          <a:off x="755651" y="2452800"/>
          <a:ext cx="7632698" cy="3138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580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04531-8D48-42FD-97BB-9FB915A34D00}"/>
              </a:ext>
            </a:extLst>
          </p:cNvPr>
          <p:cNvSpPr>
            <a:spLocks noGrp="1"/>
          </p:cNvSpPr>
          <p:nvPr>
            <p:ph type="title"/>
          </p:nvPr>
        </p:nvSpPr>
        <p:spPr/>
        <p:txBody>
          <a:bodyPr anchor="ctr">
            <a:normAutofit/>
          </a:bodyPr>
          <a:lstStyle/>
          <a:p>
            <a:r>
              <a:rPr lang="sv-SE" dirty="0"/>
              <a:t>Vanliga typer av konflikter</a:t>
            </a:r>
          </a:p>
        </p:txBody>
      </p:sp>
      <p:graphicFrame>
        <p:nvGraphicFramePr>
          <p:cNvPr id="5" name="Tabell 5">
            <a:extLst>
              <a:ext uri="{FF2B5EF4-FFF2-40B4-BE49-F238E27FC236}">
                <a16:creationId xmlns:a16="http://schemas.microsoft.com/office/drawing/2014/main" id="{FBB897E8-9A78-42A9-9F37-C59B8805AAFC}"/>
              </a:ext>
            </a:extLst>
          </p:cNvPr>
          <p:cNvGraphicFramePr>
            <a:graphicFrameLocks noGrp="1"/>
          </p:cNvGraphicFramePr>
          <p:nvPr>
            <p:ph idx="1"/>
            <p:extLst>
              <p:ext uri="{D42A27DB-BD31-4B8C-83A1-F6EECF244321}">
                <p14:modId xmlns:p14="http://schemas.microsoft.com/office/powerpoint/2010/main" val="3281113934"/>
              </p:ext>
            </p:extLst>
          </p:nvPr>
        </p:nvGraphicFramePr>
        <p:xfrm>
          <a:off x="749807" y="2155188"/>
          <a:ext cx="7632700" cy="3505330"/>
        </p:xfrm>
        <a:graphic>
          <a:graphicData uri="http://schemas.openxmlformats.org/drawingml/2006/table">
            <a:tbl>
              <a:tblPr bandRow="1">
                <a:effectLst/>
                <a:tableStyleId>{21E4AEA4-8DFA-4A89-87EB-49C32662AFE0}</a:tableStyleId>
              </a:tblPr>
              <a:tblGrid>
                <a:gridCol w="2207006">
                  <a:extLst>
                    <a:ext uri="{9D8B030D-6E8A-4147-A177-3AD203B41FA5}">
                      <a16:colId xmlns:a16="http://schemas.microsoft.com/office/drawing/2014/main" val="2563911053"/>
                    </a:ext>
                  </a:extLst>
                </a:gridCol>
                <a:gridCol w="5425694">
                  <a:extLst>
                    <a:ext uri="{9D8B030D-6E8A-4147-A177-3AD203B41FA5}">
                      <a16:colId xmlns:a16="http://schemas.microsoft.com/office/drawing/2014/main" val="1293611695"/>
                    </a:ext>
                  </a:extLst>
                </a:gridCol>
              </a:tblGrid>
              <a:tr h="432564">
                <a:tc>
                  <a:txBody>
                    <a:bodyPr/>
                    <a:lstStyle/>
                    <a:p>
                      <a:r>
                        <a:rPr lang="sv-SE" dirty="0"/>
                        <a:t>Fördelning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sv-SE" dirty="0"/>
                        <a:t>Hur ska tid och resurser fördelas?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8219834"/>
                  </a:ext>
                </a:extLst>
              </a:tr>
              <a:tr h="793051">
                <a:tc>
                  <a:txBody>
                    <a:bodyPr/>
                    <a:lstStyle/>
                    <a:p>
                      <a:r>
                        <a:rPr lang="sv-SE" dirty="0"/>
                        <a:t>Position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sv-SE" dirty="0"/>
                        <a:t>Hur ska roller och ansvar fördelas? </a:t>
                      </a:r>
                    </a:p>
                    <a:p>
                      <a:pPr marL="285750" indent="-285750">
                        <a:buFont typeface="Arial" panose="020B0604020202020204" pitchFamily="34" charset="0"/>
                        <a:buChar char="•"/>
                      </a:pPr>
                      <a:r>
                        <a:rPr lang="sv-SE" dirty="0"/>
                        <a:t>Vem ska få en bättre/sämre roll eller uppgift? </a:t>
                      </a:r>
                    </a:p>
                    <a:p>
                      <a:pPr marL="285750" indent="-285750">
                        <a:buFont typeface="Arial" panose="020B0604020202020204" pitchFamily="34" charset="0"/>
                        <a:buChar char="•"/>
                      </a:pPr>
                      <a:r>
                        <a:rPr lang="sv-SE" dirty="0"/>
                        <a:t>Vems ord väger tyngst?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2407416"/>
                  </a:ext>
                </a:extLst>
              </a:tr>
              <a:tr h="509017">
                <a:tc>
                  <a:txBody>
                    <a:bodyPr/>
                    <a:lstStyle/>
                    <a:p>
                      <a:r>
                        <a:rPr lang="sv-SE" dirty="0"/>
                        <a:t>Struktur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sv-SE" dirty="0"/>
                        <a:t>Vilka rutiner, regelverk och prioriteringsordning gäller?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057324"/>
                  </a:ext>
                </a:extLst>
              </a:tr>
              <a:tr h="627697">
                <a:tc>
                  <a:txBody>
                    <a:bodyPr/>
                    <a:lstStyle/>
                    <a:p>
                      <a:r>
                        <a:rPr lang="sv-SE" dirty="0"/>
                        <a:t>Beteende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sv-SE" dirty="0"/>
                        <a:t>Hur ska vårt bemötande vara?</a:t>
                      </a:r>
                    </a:p>
                    <a:p>
                      <a:pPr marL="285750" indent="-285750">
                        <a:buFont typeface="Arial" panose="020B0604020202020204" pitchFamily="34" charset="0"/>
                        <a:buChar char="•"/>
                      </a:pPr>
                      <a:r>
                        <a:rPr lang="sv-SE" dirty="0"/>
                        <a:t>Vilka kommunikationsstilar och sätt att engagera sig anses vara bra?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7849579"/>
                  </a:ext>
                </a:extLst>
              </a:tr>
              <a:tr h="627697">
                <a:tc>
                  <a:txBody>
                    <a:bodyPr/>
                    <a:lstStyle/>
                    <a:p>
                      <a:r>
                        <a:rPr lang="sv-SE" dirty="0"/>
                        <a:t>Värdering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sv-SE" dirty="0"/>
                        <a:t>Vad är viktigt för medlemmarna? </a:t>
                      </a:r>
                    </a:p>
                    <a:p>
                      <a:pPr marL="285750" indent="-285750">
                        <a:buFont typeface="Arial" panose="020B0604020202020204" pitchFamily="34" charset="0"/>
                        <a:buChar char="•"/>
                      </a:pPr>
                      <a:r>
                        <a:rPr lang="sv-SE" dirty="0"/>
                        <a:t>Vad är rätt eller fel? </a:t>
                      </a:r>
                    </a:p>
                    <a:p>
                      <a:pPr marL="285750" indent="-285750">
                        <a:buFont typeface="Arial" panose="020B0604020202020204" pitchFamily="34" charset="0"/>
                        <a:buChar char="•"/>
                      </a:pPr>
                      <a:r>
                        <a:rPr lang="sv-SE" dirty="0"/>
                        <a:t>Vad är det som fungerar eller inte?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3860523"/>
                  </a:ext>
                </a:extLst>
              </a:tr>
            </a:tbl>
          </a:graphicData>
        </a:graphic>
      </p:graphicFrame>
    </p:spTree>
    <p:extLst>
      <p:ext uri="{BB962C8B-B14F-4D97-AF65-F5344CB8AC3E}">
        <p14:creationId xmlns:p14="http://schemas.microsoft.com/office/powerpoint/2010/main" val="9377930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5.1|9.9|9.2"/>
</p:tagLst>
</file>

<file path=ppt/tags/tag2.xml><?xml version="1.0" encoding="utf-8"?>
<p:tagLst xmlns:a="http://schemas.openxmlformats.org/drawingml/2006/main" xmlns:r="http://schemas.openxmlformats.org/officeDocument/2006/relationships" xmlns:p="http://schemas.openxmlformats.org/presentationml/2006/main">
  <p:tag name="TIMING" val="|3.6|17.7"/>
</p:tagLst>
</file>

<file path=ppt/tags/tag3.xml><?xml version="1.0" encoding="utf-8"?>
<p:tagLst xmlns:a="http://schemas.openxmlformats.org/drawingml/2006/main" xmlns:r="http://schemas.openxmlformats.org/officeDocument/2006/relationships" xmlns:p="http://schemas.openxmlformats.org/presentationml/2006/main">
  <p:tag name="TIMING" val="|5.6|0.7|5.4|6.6|3.2"/>
</p:tagLst>
</file>

<file path=ppt/tags/tag4.xml><?xml version="1.0" encoding="utf-8"?>
<p:tagLst xmlns:a="http://schemas.openxmlformats.org/drawingml/2006/main" xmlns:r="http://schemas.openxmlformats.org/officeDocument/2006/relationships" xmlns:p="http://schemas.openxmlformats.org/presentationml/2006/main">
  <p:tag name="TIMING" val="|4.3|3.1|6.5|2.2|1.9|5.2|2.5|2.3|4.7|8.7|10.1"/>
</p:tagLst>
</file>

<file path=ppt/tags/tag5.xml><?xml version="1.0" encoding="utf-8"?>
<p:tagLst xmlns:a="http://schemas.openxmlformats.org/drawingml/2006/main" xmlns:r="http://schemas.openxmlformats.org/officeDocument/2006/relationships" xmlns:p="http://schemas.openxmlformats.org/presentationml/2006/main">
  <p:tag name="TIMING" val="|4.1|4.1|2.7|11.1|2.7|3.4|8.1"/>
</p:tagLst>
</file>

<file path=ppt/tags/tag6.xml><?xml version="1.0" encoding="utf-8"?>
<p:tagLst xmlns:a="http://schemas.openxmlformats.org/drawingml/2006/main" xmlns:r="http://schemas.openxmlformats.org/officeDocument/2006/relationships" xmlns:p="http://schemas.openxmlformats.org/presentationml/2006/main">
  <p:tag name="TIMING" val="|4.8|12.5|3.8|24.4|1.4|4.8|2.1|3.9"/>
</p:tagLst>
</file>

<file path=ppt/tags/tag7.xml><?xml version="1.0" encoding="utf-8"?>
<p:tagLst xmlns:a="http://schemas.openxmlformats.org/drawingml/2006/main" xmlns:r="http://schemas.openxmlformats.org/officeDocument/2006/relationships" xmlns:p="http://schemas.openxmlformats.org/presentationml/2006/main">
  <p:tag name="TIMING" val="|4.9|3.2"/>
</p:tagLst>
</file>

<file path=ppt/tags/tag8.xml><?xml version="1.0" encoding="utf-8"?>
<p:tagLst xmlns:a="http://schemas.openxmlformats.org/drawingml/2006/main" xmlns:r="http://schemas.openxmlformats.org/officeDocument/2006/relationships" xmlns:p="http://schemas.openxmlformats.org/presentationml/2006/main">
  <p:tag name="TIMING" val="|3.1|11.8|3.2|5.8|16.8|0.5|3.8|3.5"/>
</p:tagLst>
</file>

<file path=ppt/tags/tag9.xml><?xml version="1.0" encoding="utf-8"?>
<p:tagLst xmlns:a="http://schemas.openxmlformats.org/drawingml/2006/main" xmlns:r="http://schemas.openxmlformats.org/officeDocument/2006/relationships" xmlns:p="http://schemas.openxmlformats.org/presentationml/2006/main">
  <p:tag name="TIMING" val="|4.6|5.2|9.2|1.7|4.4|6.3|2.4"/>
</p:tagLst>
</file>

<file path=ppt/theme/theme1.xml><?xml version="1.0" encoding="utf-8"?>
<a:theme xmlns:a="http://schemas.openxmlformats.org/drawingml/2006/main" name="Office-tema">
  <a:themeElements>
    <a:clrScheme name="Folkuniversitetet">
      <a:dk1>
        <a:sysClr val="windowText" lastClr="000000"/>
      </a:dk1>
      <a:lt1>
        <a:sysClr val="window" lastClr="FFFFFF"/>
      </a:lt1>
      <a:dk2>
        <a:srgbClr val="807770"/>
      </a:dk2>
      <a:lt2>
        <a:srgbClr val="D4D0CA"/>
      </a:lt2>
      <a:accent1>
        <a:srgbClr val="642A3F"/>
      </a:accent1>
      <a:accent2>
        <a:srgbClr val="A50932"/>
      </a:accent2>
      <a:accent3>
        <a:srgbClr val="CD8F8A"/>
      </a:accent3>
      <a:accent4>
        <a:srgbClr val="C93E34"/>
      </a:accent4>
      <a:accent5>
        <a:srgbClr val="E2A992"/>
      </a:accent5>
      <a:accent6>
        <a:srgbClr val="ADCDC9"/>
      </a:accent6>
      <a:hlink>
        <a:srgbClr val="0563C1"/>
      </a:hlink>
      <a:folHlink>
        <a:srgbClr val="954F72"/>
      </a:folHlink>
    </a:clrScheme>
    <a:fontScheme name="Folkuniversitetet">
      <a:majorFont>
        <a:latin typeface="Cambria"/>
        <a:ea typeface=""/>
        <a:cs typeface=""/>
      </a:majorFont>
      <a:minorFont>
        <a:latin typeface="Calibri"/>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onflikthantering_vtyp3_powerpoint" id="{7BD14467-DEC3-4E09-83FD-3AA1AD31D9B9}" vid="{7502CD5B-21ED-4A46-B2A9-0BCE670AB92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D905509C329572448D9FFA4864FF09F4" ma:contentTypeVersion="6" ma:contentTypeDescription="Skapa ett nytt dokument." ma:contentTypeScope="" ma:versionID="29b6e41d772f0040ead8155d2fc04f20">
  <xsd:schema xmlns:xsd="http://www.w3.org/2001/XMLSchema" xmlns:xs="http://www.w3.org/2001/XMLSchema" xmlns:p="http://schemas.microsoft.com/office/2006/metadata/properties" xmlns:ns2="6449cdf2-3a6b-43e3-91c9-5a1025c1dced" targetNamespace="http://schemas.microsoft.com/office/2006/metadata/properties" ma:root="true" ma:fieldsID="64370b9eb45f62dad1c0a3504deab9b9" ns2:_="">
    <xsd:import namespace="6449cdf2-3a6b-43e3-91c9-5a1025c1dced"/>
    <xsd:element name="properties">
      <xsd:complexType>
        <xsd:sequence>
          <xsd:element name="documentManagement">
            <xsd:complexType>
              <xsd:all>
                <xsd:element ref="ns2:Dokumenttyp" minOccurs="0"/>
                <xsd:element ref="ns2:Modul" minOccurs="0"/>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49cdf2-3a6b-43e3-91c9-5a1025c1dced" elementFormDefault="qualified">
    <xsd:import namespace="http://schemas.microsoft.com/office/2006/documentManagement/types"/>
    <xsd:import namespace="http://schemas.microsoft.com/office/infopath/2007/PartnerControls"/>
    <xsd:element name="Dokumenttyp" ma:index="8" nillable="true" ma:displayName="Dokumenttyp" ma:format="Dropdown" ma:internalName="Dokumenttyp">
      <xsd:simpleType>
        <xsd:restriction base="dms:Choice">
          <xsd:enumeration value="Handledning"/>
          <xsd:enumeration value="PDF att dela ut"/>
          <xsd:enumeration value="Powerpoint"/>
        </xsd:restriction>
      </xsd:simpleType>
    </xsd:element>
    <xsd:element name="Modul" ma:index="9" nillable="true" ma:displayName="Modul" ma:format="Dropdown" ma:internalName="Modul">
      <xsd:simpleType>
        <xsd:restriction base="dms:Choice">
          <xsd:enumeration value="Allmänt"/>
          <xsd:enumeration value="Inkluderande mötestekniker"/>
          <xsd:enumeration value="Normkritiska arbetssätt"/>
          <xsd:enumeration value="Grupprocesser"/>
          <xsd:enumeration value="Härskartekniker"/>
          <xsd:enumeration value="Konflikthantering"/>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okumenttyp xmlns="6449cdf2-3a6b-43e3-91c9-5a1025c1dced">Powerpoint</Dokumenttyp>
    <Modul xmlns="6449cdf2-3a6b-43e3-91c9-5a1025c1dced">Konflikthantering</Modul>
  </documentManagement>
</p:properties>
</file>

<file path=customXml/itemProps1.xml><?xml version="1.0" encoding="utf-8"?>
<ds:datastoreItem xmlns:ds="http://schemas.openxmlformats.org/officeDocument/2006/customXml" ds:itemID="{72708343-3667-42FA-9E00-0DF8116F6111}">
  <ds:schemaRefs>
    <ds:schemaRef ds:uri="http://schemas.microsoft.com/sharepoint/v3/contenttype/forms"/>
  </ds:schemaRefs>
</ds:datastoreItem>
</file>

<file path=customXml/itemProps2.xml><?xml version="1.0" encoding="utf-8"?>
<ds:datastoreItem xmlns:ds="http://schemas.openxmlformats.org/officeDocument/2006/customXml" ds:itemID="{FE3AA58D-2DF9-49E3-9BB9-C87CA0D42453}"/>
</file>

<file path=customXml/itemProps3.xml><?xml version="1.0" encoding="utf-8"?>
<ds:datastoreItem xmlns:ds="http://schemas.openxmlformats.org/officeDocument/2006/customXml" ds:itemID="{9C63F02B-F07D-4DF0-A877-01588510ED03}">
  <ds:schemaRefs>
    <ds:schemaRef ds:uri="http://schemas.microsoft.com/office/2006/documentManagement/types"/>
    <ds:schemaRef ds:uri="http://www.w3.org/XML/1998/namespace"/>
    <ds:schemaRef ds:uri="http://purl.org/dc/terms/"/>
    <ds:schemaRef ds:uri="http://schemas.microsoft.com/office/2006/metadata/properties"/>
    <ds:schemaRef ds:uri="http://schemas.microsoft.com/office/infopath/2007/PartnerControls"/>
    <ds:schemaRef ds:uri="282ad158-9e35-4749-bceb-477139ea9537"/>
    <ds:schemaRef ds:uri="cd9d3c1c-fc56-469e-945b-d6da5e6837bd"/>
    <ds:schemaRef ds:uri="http://purl.org/dc/elements/1.1/"/>
    <ds:schemaRef ds:uri="93feef58-e3a7-4cf2-8451-65e797e5bf71"/>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Konflikthantering_vtyp3_powerpoint</Template>
  <TotalTime>1428</TotalTime>
  <Words>5432</Words>
  <Application>Microsoft Office PowerPoint</Application>
  <PresentationFormat>Anpassad</PresentationFormat>
  <Paragraphs>549</Paragraphs>
  <Slides>34</Slides>
  <Notes>34</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34</vt:i4>
      </vt:variant>
    </vt:vector>
  </HeadingPairs>
  <TitlesOfParts>
    <vt:vector size="41" baseType="lpstr">
      <vt:lpstr>Arial</vt:lpstr>
      <vt:lpstr>Calibri</vt:lpstr>
      <vt:lpstr>Cambria</vt:lpstr>
      <vt:lpstr>Segoe UI</vt:lpstr>
      <vt:lpstr>Symbol</vt:lpstr>
      <vt:lpstr>Times New Roman</vt:lpstr>
      <vt:lpstr>Office-tema</vt:lpstr>
      <vt:lpstr>Konflikthantering</vt:lpstr>
      <vt:lpstr>Innehåll</vt:lpstr>
      <vt:lpstr>Varför konflikthantering? </vt:lpstr>
      <vt:lpstr>Konflikter … </vt:lpstr>
      <vt:lpstr>Konflikter kan vara… </vt:lpstr>
      <vt:lpstr>Konflikter …</vt:lpstr>
      <vt:lpstr>PowerPoint-presentation</vt:lpstr>
      <vt:lpstr>Mänskliga behov som leder till frustration när de blockeras: </vt:lpstr>
      <vt:lpstr>Vanliga typer av konflikter</vt:lpstr>
      <vt:lpstr>Konfliktens beståndsdelar</vt:lpstr>
      <vt:lpstr>Konfliktens beståndsdelar</vt:lpstr>
      <vt:lpstr>Konflikteskalering</vt:lpstr>
      <vt:lpstr>Olika sorters eskalation</vt:lpstr>
      <vt:lpstr>Eskalationstrappan – sju steg</vt:lpstr>
      <vt:lpstr>Motsättning</vt:lpstr>
      <vt:lpstr>Personifiering</vt:lpstr>
      <vt:lpstr>Konflikten växer</vt:lpstr>
      <vt:lpstr>Handling</vt:lpstr>
      <vt:lpstr>Handling</vt:lpstr>
      <vt:lpstr>Fiendebilder</vt:lpstr>
      <vt:lpstr>Öppen fientlighet</vt:lpstr>
      <vt:lpstr>Separering</vt:lpstr>
      <vt:lpstr>Konstruktiv konflikthantering</vt:lpstr>
      <vt:lpstr>Konflikthantering med hjälp av ABC-modellen</vt:lpstr>
      <vt:lpstr>Konflikten fokuserar på attityder</vt:lpstr>
      <vt:lpstr>Konflikten fokuserar på beteende</vt:lpstr>
      <vt:lpstr>Konflikten fokuserar på sakfrågan</vt:lpstr>
      <vt:lpstr>Konflikthanteringsstilar</vt:lpstr>
      <vt:lpstr>Rollspelsövning!</vt:lpstr>
      <vt:lpstr>Övning</vt:lpstr>
      <vt:lpstr>Konflikthanteringsstilar</vt:lpstr>
      <vt:lpstr>Faktorer som förebygger konflikt</vt:lpstr>
      <vt:lpstr>Praktiska uppgifter som förebygger konflikt</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Konflikthantering</dc:title>
  <dc:creator>Elsa Costes</dc:creator>
  <cp:lastModifiedBy>Elsa Costes</cp:lastModifiedBy>
  <cp:revision>58</cp:revision>
  <dcterms:created xsi:type="dcterms:W3CDTF">2021-03-24T12:10:31Z</dcterms:created>
  <dcterms:modified xsi:type="dcterms:W3CDTF">2024-02-28T14:32:15Z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0x010100D905509C329572448D9FFA4864FF09F4</vt:lpwstr>
  </property>
  <property fmtid="{D5CDD505-2E9C-101B-9397-08002B2CF9AE}" pid="3" name="SharedWithUsers">
    <vt:lpwstr>494;#Sara Edvardsson;#1641;#Katarina Olsson</vt:lpwstr>
  </property>
  <property fmtid="{D5CDD505-2E9C-101B-9397-08002B2CF9AE}" pid="4" name="Order">
    <vt:r8>8200</vt:r8>
  </property>
  <property fmtid="{D5CDD505-2E9C-101B-9397-08002B2CF9AE}" pid="5" name="Omrade">
    <vt:lpwstr>Konflikthantering</vt:lpwstr>
  </property>
  <property fmtid="{D5CDD505-2E9C-101B-9397-08002B2CF9AE}" pid="6" name="Region">
    <vt:lpwstr>Gemensam</vt:lpwstr>
  </property>
  <property fmtid="{D5CDD505-2E9C-101B-9397-08002B2CF9AE}" pid="7" name="xd_Signature">
    <vt:bool>false</vt:bool>
  </property>
  <property fmtid="{D5CDD505-2E9C-101B-9397-08002B2CF9AE}" pid="8" name="xd_ProgID">
    <vt:lpwstr/>
  </property>
  <property fmtid="{D5CDD505-2E9C-101B-9397-08002B2CF9AE}" pid="9" name="_SourceUrl">
    <vt:lpwstr/>
  </property>
  <property fmtid="{D5CDD505-2E9C-101B-9397-08002B2CF9AE}" pid="10" name="_SharedFileIndex">
    <vt:lpwstr/>
  </property>
  <property fmtid="{D5CDD505-2E9C-101B-9397-08002B2CF9AE}" pid="11" name="År">
    <vt:lpwstr>8</vt:lpwstr>
  </property>
  <property fmtid="{D5CDD505-2E9C-101B-9397-08002B2CF9AE}" pid="12" name="Nyckelord">
    <vt:lpwstr>;#Version 2 (2023);#</vt:lpwstr>
  </property>
  <property fmtid="{D5CDD505-2E9C-101B-9397-08002B2CF9AE}" pid="13" name="ComplianceAssetId">
    <vt:lpwstr/>
  </property>
  <property fmtid="{D5CDD505-2E9C-101B-9397-08002B2CF9AE}" pid="14" name="TemplateUrl">
    <vt:lpwstr/>
  </property>
  <property fmtid="{D5CDD505-2E9C-101B-9397-08002B2CF9AE}" pid="15" name="TriggerFlowInfo">
    <vt:lpwstr/>
  </property>
</Properties>
</file>