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29"/>
  </p:notesMasterIdLst>
  <p:sldIdLst>
    <p:sldId id="256" r:id="rId5"/>
    <p:sldId id="264" r:id="rId6"/>
    <p:sldId id="265" r:id="rId7"/>
    <p:sldId id="278" r:id="rId8"/>
    <p:sldId id="268" r:id="rId9"/>
    <p:sldId id="269" r:id="rId10"/>
    <p:sldId id="270" r:id="rId11"/>
    <p:sldId id="289" r:id="rId12"/>
    <p:sldId id="272" r:id="rId13"/>
    <p:sldId id="279" r:id="rId14"/>
    <p:sldId id="283" r:id="rId15"/>
    <p:sldId id="280" r:id="rId16"/>
    <p:sldId id="291" r:id="rId17"/>
    <p:sldId id="281" r:id="rId18"/>
    <p:sldId id="292" r:id="rId19"/>
    <p:sldId id="285" r:id="rId20"/>
    <p:sldId id="293" r:id="rId21"/>
    <p:sldId id="287" r:id="rId22"/>
    <p:sldId id="294" r:id="rId23"/>
    <p:sldId id="273" r:id="rId24"/>
    <p:sldId id="274" r:id="rId25"/>
    <p:sldId id="275" r:id="rId26"/>
    <p:sldId id="290" r:id="rId27"/>
    <p:sldId id="263" r:id="rId28"/>
  </p:sldIdLst>
  <p:sldSz cx="9144000" cy="6357938"/>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03" userDrawn="1">
          <p15:clr>
            <a:srgbClr val="A4A3A4"/>
          </p15:clr>
        </p15:guide>
        <p15:guide id="2" pos="2018" userDrawn="1">
          <p15:clr>
            <a:srgbClr val="A4A3A4"/>
          </p15:clr>
        </p15:guide>
        <p15:guide id="3" orient="horz" pos="3136" userDrawn="1">
          <p15:clr>
            <a:srgbClr val="A4A3A4"/>
          </p15:clr>
        </p15:guide>
        <p15:guide id="4" orient="horz" pos="19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sa" initials="E" lastIdx="9" clrIdx="0">
    <p:extLst>
      <p:ext uri="{19B8F6BF-5375-455C-9EA6-DF929625EA0E}">
        <p15:presenceInfo xmlns:p15="http://schemas.microsoft.com/office/powerpoint/2012/main" userId="S::elsa.costes@folkuniversitetet.se::0984851e-cee1-465a-8af6-889aa39c25b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00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0E83BE-94E9-6032-08E0-932D08636A8B}" v="1" dt="2023-11-23T08:29:44.187"/>
    <p1510:client id="{D398C257-9F7E-9700-22A9-F0234E11C98D}" v="7" dt="2023-10-03T14:54:23.3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02" autoAdjust="0"/>
    <p:restoredTop sz="60606" autoAdjust="0"/>
  </p:normalViewPr>
  <p:slideViewPr>
    <p:cSldViewPr snapToGrid="0" snapToObjects="1" showGuides="1">
      <p:cViewPr varScale="1">
        <p:scale>
          <a:sx n="74" d="100"/>
          <a:sy n="74" d="100"/>
        </p:scale>
        <p:origin x="2766" y="66"/>
      </p:cViewPr>
      <p:guideLst>
        <p:guide orient="horz" pos="2003"/>
        <p:guide pos="2018"/>
        <p:guide orient="horz" pos="3136"/>
        <p:guide orient="horz" pos="1934"/>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sa Costes" userId="S::elsa.costes@folkuniversitetet.se::0984851e-cee1-465a-8af6-889aa39c25ba" providerId="AD" clId="Web-{D398C257-9F7E-9700-22A9-F0234E11C98D}"/>
    <pc:docChg chg="modSld">
      <pc:chgData name="Elsa Costes" userId="S::elsa.costes@folkuniversitetet.se::0984851e-cee1-465a-8af6-889aa39c25ba" providerId="AD" clId="Web-{D398C257-9F7E-9700-22A9-F0234E11C98D}" dt="2023-10-03T14:54:47.796" v="9"/>
      <pc:docMkLst>
        <pc:docMk/>
      </pc:docMkLst>
      <pc:sldChg chg="modSp">
        <pc:chgData name="Elsa Costes" userId="S::elsa.costes@folkuniversitetet.se::0984851e-cee1-465a-8af6-889aa39c25ba" providerId="AD" clId="Web-{D398C257-9F7E-9700-22A9-F0234E11C98D}" dt="2023-10-03T14:54:20.124" v="5" actId="20577"/>
        <pc:sldMkLst>
          <pc:docMk/>
          <pc:sldMk cId="3685478881" sldId="256"/>
        </pc:sldMkLst>
        <pc:spChg chg="mod">
          <ac:chgData name="Elsa Costes" userId="S::elsa.costes@folkuniversitetet.se::0984851e-cee1-465a-8af6-889aa39c25ba" providerId="AD" clId="Web-{D398C257-9F7E-9700-22A9-F0234E11C98D}" dt="2023-10-03T14:54:20.124" v="5" actId="20577"/>
          <ac:spMkLst>
            <pc:docMk/>
            <pc:sldMk cId="3685478881" sldId="256"/>
            <ac:spMk id="22" creationId="{00000000-0000-0000-0000-000000000000}"/>
          </ac:spMkLst>
        </pc:spChg>
      </pc:sldChg>
      <pc:sldChg chg="modNotes">
        <pc:chgData name="Elsa Costes" userId="S::elsa.costes@folkuniversitetet.se::0984851e-cee1-465a-8af6-889aa39c25ba" providerId="AD" clId="Web-{D398C257-9F7E-9700-22A9-F0234E11C98D}" dt="2023-10-03T14:54:47.796" v="9"/>
        <pc:sldMkLst>
          <pc:docMk/>
          <pc:sldMk cId="3314302499" sldId="291"/>
        </pc:sldMkLst>
      </pc:sldChg>
    </pc:docChg>
  </pc:docChgLst>
  <pc:docChgLst>
    <pc:chgData name="Elsa Costes" userId="0984851e-cee1-465a-8af6-889aa39c25ba" providerId="ADAL" clId="{D28CC187-568E-4AA5-86B6-38F27846D947}"/>
    <pc:docChg chg="custSel delSld modSld">
      <pc:chgData name="Elsa Costes" userId="0984851e-cee1-465a-8af6-889aa39c25ba" providerId="ADAL" clId="{D28CC187-568E-4AA5-86B6-38F27846D947}" dt="2023-07-20T09:36:06.348" v="23"/>
      <pc:docMkLst>
        <pc:docMk/>
      </pc:docMkLst>
      <pc:sldChg chg="modSp mod modNotesTx">
        <pc:chgData name="Elsa Costes" userId="0984851e-cee1-465a-8af6-889aa39c25ba" providerId="ADAL" clId="{D28CC187-568E-4AA5-86B6-38F27846D947}" dt="2023-07-20T09:36:06.348" v="23"/>
        <pc:sldMkLst>
          <pc:docMk/>
          <pc:sldMk cId="1619213744" sldId="270"/>
        </pc:sldMkLst>
        <pc:spChg chg="mod">
          <ac:chgData name="Elsa Costes" userId="0984851e-cee1-465a-8af6-889aa39c25ba" providerId="ADAL" clId="{D28CC187-568E-4AA5-86B6-38F27846D947}" dt="2023-07-20T09:35:53.472" v="16" actId="20577"/>
          <ac:spMkLst>
            <pc:docMk/>
            <pc:sldMk cId="1619213744" sldId="270"/>
            <ac:spMk id="2" creationId="{FBA1123F-135D-4434-A23C-B8D4C0759A92}"/>
          </ac:spMkLst>
        </pc:spChg>
      </pc:sldChg>
      <pc:sldChg chg="del">
        <pc:chgData name="Elsa Costes" userId="0984851e-cee1-465a-8af6-889aa39c25ba" providerId="ADAL" clId="{D28CC187-568E-4AA5-86B6-38F27846D947}" dt="2023-07-20T09:26:12.132" v="0" actId="2696"/>
        <pc:sldMkLst>
          <pc:docMk/>
          <pc:sldMk cId="1380010778" sldId="271"/>
        </pc:sldMkLst>
      </pc:sldChg>
    </pc:docChg>
  </pc:docChgLst>
  <pc:docChgLst>
    <pc:chgData name="Gunnar Forsman" userId="S::gunnar.forsman@folkuniversitetet.se::3644f292-ffe6-4c28-9b2a-098b5e96ffb1" providerId="AD" clId="Web-{8E0E83BE-94E9-6032-08E0-932D08636A8B}"/>
    <pc:docChg chg="sldOrd">
      <pc:chgData name="Gunnar Forsman" userId="S::gunnar.forsman@folkuniversitetet.se::3644f292-ffe6-4c28-9b2a-098b5e96ffb1" providerId="AD" clId="Web-{8E0E83BE-94E9-6032-08E0-932D08636A8B}" dt="2023-11-23T08:29:44.187" v="0"/>
      <pc:docMkLst>
        <pc:docMk/>
      </pc:docMkLst>
      <pc:sldChg chg="ord">
        <pc:chgData name="Gunnar Forsman" userId="S::gunnar.forsman@folkuniversitetet.se::3644f292-ffe6-4c28-9b2a-098b5e96ffb1" providerId="AD" clId="Web-{8E0E83BE-94E9-6032-08E0-932D08636A8B}" dt="2023-11-23T08:29:44.187" v="0"/>
        <pc:sldMkLst>
          <pc:docMk/>
          <pc:sldMk cId="450596730" sldId="28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63E5FC-2AFA-4973-B4FA-F8AFCA84361F}" type="datetimeFigureOut">
              <a:rPr lang="sv-SE" smtClean="0"/>
              <a:t>2023-11-23</a:t>
            </a:fld>
            <a:endParaRPr lang="sv-SE"/>
          </a:p>
        </p:txBody>
      </p:sp>
      <p:sp>
        <p:nvSpPr>
          <p:cNvPr id="4" name="Platshållare för bildobjekt 3"/>
          <p:cNvSpPr>
            <a:spLocks noGrp="1" noRot="1" noChangeAspect="1"/>
          </p:cNvSpPr>
          <p:nvPr>
            <p:ph type="sldImg" idx="2"/>
          </p:nvPr>
        </p:nvSpPr>
        <p:spPr>
          <a:xfrm>
            <a:off x="1209675" y="1143000"/>
            <a:ext cx="443865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3FAC55-9B39-4FFC-941C-45E05677DBBA}" type="slidenum">
              <a:rPr lang="sv-SE" smtClean="0"/>
              <a:t>‹#›</a:t>
            </a:fld>
            <a:endParaRPr lang="sv-SE"/>
          </a:p>
        </p:txBody>
      </p:sp>
    </p:spTree>
    <p:extLst>
      <p:ext uri="{BB962C8B-B14F-4D97-AF65-F5344CB8AC3E}">
        <p14:creationId xmlns:p14="http://schemas.microsoft.com/office/powerpoint/2010/main" val="2720462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43FAC55-9B39-4FFC-941C-45E05677DBBA}" type="slidenum">
              <a:rPr lang="sv-SE" smtClean="0"/>
              <a:t>1</a:t>
            </a:fld>
            <a:endParaRPr lang="sv-SE"/>
          </a:p>
        </p:txBody>
      </p:sp>
    </p:spTree>
    <p:extLst>
      <p:ext uri="{BB962C8B-B14F-4D97-AF65-F5344CB8AC3E}">
        <p14:creationId xmlns:p14="http://schemas.microsoft.com/office/powerpoint/2010/main" val="41831688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gn="l" rtl="0" fontAlgn="base"/>
            <a:r>
              <a:rPr lang="sv-SE" sz="1800" b="1" i="0" u="sng" dirty="0">
                <a:solidFill>
                  <a:srgbClr val="000000"/>
                </a:solidFill>
                <a:effectLst/>
                <a:latin typeface="Calibri" panose="020F0502020204030204" pitchFamily="34" charset="0"/>
              </a:rPr>
              <a:t>Motstrategi – ta plats! </a:t>
            </a:r>
            <a:r>
              <a:rPr lang="sv-SE" sz="1800" b="0" i="0" dirty="0">
                <a:solidFill>
                  <a:srgbClr val="000000"/>
                </a:solidFill>
                <a:effectLst/>
                <a:latin typeface="WordVisiCarriageReturn_MSFontService"/>
              </a:rPr>
              <a:t> </a:t>
            </a:r>
            <a:br>
              <a:rPr lang="sv-SE" sz="1800" b="0" i="0" dirty="0">
                <a:solidFill>
                  <a:srgbClr val="000000"/>
                </a:solidFill>
                <a:effectLst/>
                <a:latin typeface="WordVisiCarriageReturn_MSFontService"/>
              </a:rPr>
            </a:b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Här är jag!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Spela inte den roll du blir tilldelad. Visa tydligt och bestämt att det finns en anledning till att du är där. Du är inte heller något offer. Problemet ligger hos din/a angripare och du ska inte ta åt dig!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Om möjligt säg ifrån direkt. En bra teknik för att bemöta denna härskarteknik är att formulera sig enligt följande uppbyggnad: </a:t>
            </a:r>
            <a:r>
              <a:rPr lang="sv-SE" sz="1800" b="0" i="0" dirty="0">
                <a:solidFill>
                  <a:srgbClr val="000000"/>
                </a:solidFill>
                <a:effectLst/>
                <a:latin typeface="WordVisiCarriageReturn_MSFontService"/>
              </a:rPr>
              <a:t> </a:t>
            </a:r>
            <a:br>
              <a:rPr lang="sv-SE" sz="1800" b="0" i="0" dirty="0">
                <a:solidFill>
                  <a:srgbClr val="000000"/>
                </a:solidFill>
                <a:effectLst/>
                <a:latin typeface="WordVisiCarriageReturn_MSFontService"/>
              </a:rPr>
            </a:br>
            <a:r>
              <a:rPr lang="sv-SE" sz="1800" b="0" i="0" dirty="0">
                <a:solidFill>
                  <a:srgbClr val="000000"/>
                </a:solidFill>
                <a:effectLst/>
                <a:latin typeface="Calibri" panose="020F0502020204030204" pitchFamily="34" charset="0"/>
              </a:rPr>
              <a:t> När du … upplever jag … och jag skulle önska att …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Tyvärr är det ofta svårt att finna sig i stunden då en mest kanske känner sig dum eller ledsen. Men försök!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Du kan också ställa frågor som motstrategi:  </a:t>
            </a:r>
            <a:endParaRPr lang="sv-SE" b="0" i="0" dirty="0">
              <a:solidFill>
                <a:srgbClr val="000000"/>
              </a:solidFill>
              <a:effectLst/>
              <a:latin typeface="Segoe UI" panose="020B0502040204020203" pitchFamily="34" charset="0"/>
            </a:endParaRPr>
          </a:p>
          <a:p>
            <a:pPr algn="l" rtl="0" fontAlgn="base">
              <a:buFont typeface="Arial" panose="020B0604020202020204" pitchFamily="34" charset="0"/>
              <a:buChar char="•"/>
            </a:pPr>
            <a:r>
              <a:rPr lang="sv-SE" sz="1800" b="0" i="0" dirty="0">
                <a:solidFill>
                  <a:srgbClr val="000000"/>
                </a:solidFill>
                <a:effectLst/>
                <a:latin typeface="Calibri" panose="020F0502020204030204" pitchFamily="34" charset="0"/>
              </a:rPr>
              <a:t> “Hörde jag rätt nu?”   </a:t>
            </a:r>
          </a:p>
          <a:p>
            <a:pPr algn="l" rtl="0" fontAlgn="base">
              <a:buFont typeface="Arial" panose="020B0604020202020204" pitchFamily="34" charset="0"/>
              <a:buChar char="•"/>
            </a:pPr>
            <a:r>
              <a:rPr lang="sv-SE" sz="1800" b="0" i="0" dirty="0">
                <a:solidFill>
                  <a:srgbClr val="000000"/>
                </a:solidFill>
                <a:effectLst/>
                <a:latin typeface="Calibri" panose="020F0502020204030204" pitchFamily="34" charset="0"/>
              </a:rPr>
              <a:t> “Vad menar du nu?”  </a:t>
            </a:r>
          </a:p>
          <a:p>
            <a:pPr algn="l" rtl="0" fontAlgn="base">
              <a:buFont typeface="Arial" panose="020B0604020202020204" pitchFamily="34" charset="0"/>
              <a:buChar char="•"/>
            </a:pPr>
            <a:r>
              <a:rPr lang="sv-SE" sz="1800" b="0" i="0" dirty="0">
                <a:solidFill>
                  <a:srgbClr val="000000"/>
                </a:solidFill>
                <a:effectLst/>
                <a:latin typeface="Calibri" panose="020F0502020204030204" pitchFamily="34" charset="0"/>
              </a:rPr>
              <a:t> “Sa du verkligen detta?”  </a:t>
            </a:r>
          </a:p>
          <a:p>
            <a:pPr algn="l" rtl="0" fontAlgn="base">
              <a:buFont typeface="Arial" panose="020B0604020202020204" pitchFamily="34" charset="0"/>
              <a:buChar char="•"/>
            </a:pPr>
            <a:r>
              <a:rPr lang="sv-SE" sz="1800" b="0" i="0" dirty="0">
                <a:solidFill>
                  <a:srgbClr val="000000"/>
                </a:solidFill>
                <a:effectLst/>
                <a:latin typeface="Calibri" panose="020F0502020204030204" pitchFamily="34" charset="0"/>
              </a:rPr>
              <a:t> Eller med en underton av humor säga: “O</a:t>
            </a:r>
            <a:r>
              <a:rPr lang="sv-SE" sz="1800" b="0" i="1" dirty="0">
                <a:solidFill>
                  <a:srgbClr val="000000"/>
                </a:solidFill>
                <a:effectLst/>
                <a:latin typeface="Calibri" panose="020F0502020204030204" pitchFamily="34" charset="0"/>
              </a:rPr>
              <a:t>j, nu glömde du att presentera mig, men det kan ju hända även den bästa.”  </a:t>
            </a:r>
          </a:p>
          <a:p>
            <a:pPr algn="l" rtl="0" fontAlgn="base"/>
            <a:r>
              <a:rPr lang="sv-SE" sz="1800" b="0" i="1" dirty="0">
                <a:solidFill>
                  <a:srgbClr val="000000"/>
                </a:solidFill>
                <a:effectLst/>
                <a:latin typeface="Calibri" panose="020F0502020204030204" pitchFamily="34" charset="0"/>
              </a:rPr>
              <a:t> </a:t>
            </a:r>
            <a:endParaRPr lang="sv-SE" b="0" i="1" dirty="0">
              <a:solidFill>
                <a:srgbClr val="000000"/>
              </a:solidFill>
              <a:effectLst/>
              <a:latin typeface="Segoe UI" panose="020B0502040204020203" pitchFamily="34" charset="0"/>
            </a:endParaRPr>
          </a:p>
          <a:p>
            <a:pPr algn="l" rtl="0" fontAlgn="base"/>
            <a:r>
              <a:rPr lang="sv-SE" sz="1800" b="1" i="0" u="sng" dirty="0" err="1">
                <a:solidFill>
                  <a:srgbClr val="000000"/>
                </a:solidFill>
                <a:effectLst/>
                <a:latin typeface="Calibri" panose="020F0502020204030204" pitchFamily="34" charset="0"/>
              </a:rPr>
              <a:t>Bekräftarteknik</a:t>
            </a:r>
            <a:r>
              <a:rPr lang="sv-SE" sz="1800" b="1" i="0" u="sng" dirty="0">
                <a:solidFill>
                  <a:srgbClr val="000000"/>
                </a:solidFill>
                <a:effectLst/>
                <a:latin typeface="Calibri" panose="020F0502020204030204" pitchFamily="34" charset="0"/>
              </a:rPr>
              <a:t> – synliggörande</a:t>
            </a:r>
            <a:r>
              <a:rPr lang="sv-SE" sz="1800" b="0" i="0" dirty="0">
                <a:solidFill>
                  <a:srgbClr val="000000"/>
                </a:solidFill>
                <a:effectLst/>
                <a:latin typeface="Calibri" panose="020F0502020204030204" pitchFamily="34" charset="0"/>
              </a:rPr>
              <a:t> </a:t>
            </a:r>
            <a:r>
              <a:rPr lang="sv-SE" sz="1800" b="0" i="0" dirty="0">
                <a:solidFill>
                  <a:srgbClr val="000000"/>
                </a:solidFill>
                <a:effectLst/>
                <a:latin typeface="WordVisiCarriageReturn_MSFontService"/>
              </a:rPr>
              <a:t> </a:t>
            </a:r>
            <a:br>
              <a:rPr lang="sv-SE" sz="1800" b="0" i="0" dirty="0">
                <a:solidFill>
                  <a:srgbClr val="000000"/>
                </a:solidFill>
                <a:effectLst/>
                <a:latin typeface="WordVisiCarriageReturn_MSFontService"/>
              </a:rPr>
            </a:br>
            <a:r>
              <a:rPr lang="sv-SE" sz="1800" b="0" i="0" dirty="0">
                <a:solidFill>
                  <a:srgbClr val="000000"/>
                </a:solidFill>
                <a:effectLst/>
                <a:latin typeface="Calibri" panose="020F0502020204030204" pitchFamily="34" charset="0"/>
              </a:rPr>
              <a:t>För att motverka en grogrund för osynliggörande tekniker kan ni i er förening och du som deltagare tänka på några saker för att främja en kultur som i stället präglas av respekt för varandra.   </a:t>
            </a:r>
            <a:endParaRPr lang="sv-SE" b="0" i="0" dirty="0">
              <a:solidFill>
                <a:srgbClr val="000000"/>
              </a:solidFill>
              <a:effectLst/>
              <a:latin typeface="Segoe UI" panose="020B0502040204020203" pitchFamily="34" charset="0"/>
            </a:endParaRPr>
          </a:p>
          <a:p>
            <a:pPr algn="l" rtl="0" fontAlgn="base">
              <a:buFont typeface="Arial" panose="020B0604020202020204" pitchFamily="34" charset="0"/>
              <a:buChar char="•"/>
            </a:pPr>
            <a:r>
              <a:rPr lang="sv-SE" sz="1800" b="0" i="0" dirty="0">
                <a:solidFill>
                  <a:srgbClr val="000000"/>
                </a:solidFill>
                <a:effectLst/>
                <a:latin typeface="Calibri" panose="020F0502020204030204" pitchFamily="34" charset="0"/>
              </a:rPr>
              <a:t> Tänk på att försöka synliggöra och ge plats till alla deltagare i sammanhanget.  </a:t>
            </a:r>
          </a:p>
          <a:p>
            <a:pPr algn="l" rtl="0" fontAlgn="base">
              <a:buFont typeface="Arial" panose="020B0604020202020204" pitchFamily="34" charset="0"/>
              <a:buChar char="•"/>
            </a:pPr>
            <a:r>
              <a:rPr lang="sv-SE" sz="1800" b="0" i="0" dirty="0">
                <a:solidFill>
                  <a:srgbClr val="000000"/>
                </a:solidFill>
                <a:effectLst/>
                <a:latin typeface="Calibri" panose="020F0502020204030204" pitchFamily="34" charset="0"/>
              </a:rPr>
              <a:t> Du som individ kan tänka på att visa att du lyssnar på andra, bekräfta det som andra säger.  </a:t>
            </a:r>
          </a:p>
          <a:p>
            <a:pPr algn="l" rtl="0" fontAlgn="base">
              <a:buFont typeface="Arial" panose="020B0604020202020204" pitchFamily="34" charset="0"/>
              <a:buChar char="•"/>
            </a:pPr>
            <a:r>
              <a:rPr lang="sv-SE" sz="1800" b="0" i="0" dirty="0">
                <a:solidFill>
                  <a:srgbClr val="000000"/>
                </a:solidFill>
                <a:effectLst/>
                <a:latin typeface="Calibri" panose="020F0502020204030204" pitchFamily="34" charset="0"/>
              </a:rPr>
              <a:t> Ge konstruktiv kritik vid diskussioner och samtal. Låt andra känna att du ser och lyssnar på vad andra säger.  </a:t>
            </a:r>
          </a:p>
          <a:p>
            <a:pPr algn="l" rtl="0" fontAlgn="base"/>
            <a:r>
              <a:rPr lang="sv-SE" sz="18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Tips! Att använda rundor och gå laget runt är ett sätt att låta alla komma till tals under ett möte.</a:t>
            </a:r>
            <a:endParaRPr lang="sv-SE" dirty="0"/>
          </a:p>
        </p:txBody>
      </p:sp>
      <p:sp>
        <p:nvSpPr>
          <p:cNvPr id="4" name="Platshållare för bildnummer 3"/>
          <p:cNvSpPr>
            <a:spLocks noGrp="1"/>
          </p:cNvSpPr>
          <p:nvPr>
            <p:ph type="sldNum" sz="quarter" idx="5"/>
          </p:nvPr>
        </p:nvSpPr>
        <p:spPr/>
        <p:txBody>
          <a:bodyPr/>
          <a:lstStyle/>
          <a:p>
            <a:fld id="{043FAC55-9B39-4FFC-941C-45E05677DBBA}" type="slidenum">
              <a:rPr lang="sv-SE" smtClean="0"/>
              <a:t>11</a:t>
            </a:fld>
            <a:endParaRPr lang="sv-SE"/>
          </a:p>
        </p:txBody>
      </p:sp>
    </p:spTree>
    <p:extLst>
      <p:ext uri="{BB962C8B-B14F-4D97-AF65-F5344CB8AC3E}">
        <p14:creationId xmlns:p14="http://schemas.microsoft.com/office/powerpoint/2010/main" val="41956380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gn="l" rtl="0" fontAlgn="base"/>
            <a:r>
              <a:rPr lang="sv-SE" sz="1200" b="1" i="0" u="sng" dirty="0">
                <a:solidFill>
                  <a:srgbClr val="000000"/>
                </a:solidFill>
                <a:effectLst/>
                <a:latin typeface="Calibri"/>
                <a:cs typeface="Calibri"/>
              </a:rPr>
              <a:t>Motstrategi – ifrågasätt </a:t>
            </a:r>
            <a:r>
              <a:rPr lang="sv-SE" sz="1200" b="0" i="0" dirty="0">
                <a:solidFill>
                  <a:srgbClr val="000000"/>
                </a:solidFill>
                <a:effectLst/>
                <a:latin typeface="WordVisiCarriageReturn_MSFontService"/>
              </a:rPr>
              <a:t> </a:t>
            </a:r>
            <a:br>
              <a:rPr lang="sv-SE" sz="1200" b="0" i="0" dirty="0">
                <a:effectLst/>
                <a:latin typeface="WordVisiCarriageReturn_MSFontService"/>
              </a:rPr>
            </a:b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En motstrategi för att bemöta förlöjligande tekniker är att ifrågasätta vad personen eller personerna som försöker förminska eller förlöjliga dig menar med sina uttalanden. Låt inte skämten passera utan att du kommenterar och ifrågasätter dem, och skratta inte med!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Acceptera inte den roll du tilldelas. Ifrågasätt i stället beteendet.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För det handlar inte om dig, det handlar inte om din upplevelse av något, utan att du ifrågasätter </a:t>
            </a:r>
            <a:r>
              <a:rPr lang="sv-SE" sz="1200" b="1" i="0" dirty="0">
                <a:solidFill>
                  <a:srgbClr val="000000"/>
                </a:solidFill>
                <a:effectLst/>
                <a:latin typeface="Calibri" panose="020F0502020204030204" pitchFamily="34" charset="0"/>
              </a:rPr>
              <a:t>avsändarens syfte med sitt uttalande.</a:t>
            </a:r>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Om du inte tydligt vill markera för avsändaren att du inte accepterar att hen går över gränsen på det här sättet, kan du använda det mjukare: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 ”När du – upplever jag – jag skulle önska att …”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Exempel: </a:t>
            </a:r>
            <a:r>
              <a:rPr lang="sv-SE" sz="1200" b="1" i="0" dirty="0">
                <a:solidFill>
                  <a:srgbClr val="000000"/>
                </a:solidFill>
                <a:effectLst/>
                <a:latin typeface="Calibri" panose="020F0502020204030204" pitchFamily="34" charset="0"/>
              </a:rPr>
              <a:t>När du </a:t>
            </a:r>
            <a:r>
              <a:rPr lang="sv-SE" sz="1200" b="0" i="0" dirty="0">
                <a:solidFill>
                  <a:srgbClr val="000000"/>
                </a:solidFill>
                <a:effectLst/>
                <a:latin typeface="Calibri" panose="020F0502020204030204" pitchFamily="34" charset="0"/>
              </a:rPr>
              <a:t>skrattar och fnissar när jag berättar att jag är med i en </a:t>
            </a:r>
            <a:r>
              <a:rPr lang="sv-SE" sz="1200" b="0" i="0" dirty="0" err="1">
                <a:solidFill>
                  <a:srgbClr val="000000"/>
                </a:solidFill>
                <a:effectLst/>
                <a:latin typeface="Calibri" panose="020F0502020204030204" pitchFamily="34" charset="0"/>
              </a:rPr>
              <a:t>cosplayförening</a:t>
            </a:r>
            <a:r>
              <a:rPr lang="sv-SE" sz="1200" b="0" i="0" dirty="0">
                <a:solidFill>
                  <a:srgbClr val="000000"/>
                </a:solidFill>
                <a:effectLst/>
                <a:latin typeface="Calibri" panose="020F0502020204030204" pitchFamily="34" charset="0"/>
              </a:rPr>
              <a:t>, så</a:t>
            </a:r>
            <a:r>
              <a:rPr lang="sv-SE" sz="1200" b="1" i="0" dirty="0">
                <a:solidFill>
                  <a:srgbClr val="000000"/>
                </a:solidFill>
                <a:effectLst/>
                <a:latin typeface="Calibri" panose="020F0502020204030204" pitchFamily="34" charset="0"/>
              </a:rPr>
              <a:t> upplever jag</a:t>
            </a:r>
            <a:r>
              <a:rPr lang="sv-SE" sz="1200" b="0" i="0" dirty="0">
                <a:solidFill>
                  <a:srgbClr val="000000"/>
                </a:solidFill>
                <a:effectLst/>
                <a:latin typeface="Calibri" panose="020F0502020204030204" pitchFamily="34" charset="0"/>
              </a:rPr>
              <a:t> det kränkande. Jag skulle önska att du inte dömde alla medlemmarna och mig utifrån vårt intresse. Med vilken rätt tycker du att du kan fnissa åt dessa människor?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1" i="0" u="sng" dirty="0" err="1">
                <a:solidFill>
                  <a:srgbClr val="000000"/>
                </a:solidFill>
                <a:effectLst/>
                <a:latin typeface="Calibri" panose="020F0502020204030204" pitchFamily="34" charset="0"/>
              </a:rPr>
              <a:t>Bekräftarteknik</a:t>
            </a:r>
            <a:r>
              <a:rPr lang="sv-SE" sz="1200" b="1" i="0" u="sng" dirty="0">
                <a:solidFill>
                  <a:srgbClr val="000000"/>
                </a:solidFill>
                <a:effectLst/>
                <a:latin typeface="Calibri" panose="020F0502020204030204" pitchFamily="34" charset="0"/>
              </a:rPr>
              <a:t> – respektera</a:t>
            </a:r>
            <a:r>
              <a:rPr lang="sv-SE" sz="1200" b="0" i="0" u="sng" dirty="0">
                <a:solidFill>
                  <a:srgbClr val="000000"/>
                </a:solidFill>
                <a:effectLst/>
                <a:latin typeface="Calibri" panose="020F0502020204030204" pitchFamily="34" charset="0"/>
              </a:rPr>
              <a:t>  </a:t>
            </a:r>
            <a:endParaRPr lang="sv-SE" b="0" i="0" u="sng"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Vad kan ni i föreningen göra? Hur kan du som individ agera?    </a:t>
            </a:r>
            <a:endParaRPr lang="sv-SE" b="0" i="0" dirty="0">
              <a:solidFill>
                <a:srgbClr val="000000"/>
              </a:solidFill>
              <a:effectLst/>
              <a:latin typeface="Segoe UI" panose="020B0502040204020203" pitchFamily="34" charset="0"/>
            </a:endParaRPr>
          </a:p>
          <a:p>
            <a:pPr algn="l" rtl="0" fontAlgn="base">
              <a:buFont typeface="Arial" panose="020B0604020202020204" pitchFamily="34" charset="0"/>
              <a:buChar char="•"/>
            </a:pPr>
            <a:r>
              <a:rPr lang="sv-SE" sz="1200" b="0" i="0" dirty="0">
                <a:solidFill>
                  <a:srgbClr val="000000"/>
                </a:solidFill>
                <a:effectLst/>
                <a:latin typeface="Calibri" panose="020F0502020204030204" pitchFamily="34" charset="0"/>
              </a:rPr>
              <a:t> För att undvika förlöjligande så kan ni i föreningen ta upp vikten av att behandla alla på ett respektfullt sätt.  </a:t>
            </a:r>
          </a:p>
          <a:p>
            <a:pPr algn="l" rtl="0" fontAlgn="base">
              <a:buFont typeface="Arial" panose="020B0604020202020204" pitchFamily="34" charset="0"/>
              <a:buChar char="•"/>
            </a:pPr>
            <a:r>
              <a:rPr lang="sv-SE" sz="1200" b="0" i="0" dirty="0">
                <a:solidFill>
                  <a:srgbClr val="000000"/>
                </a:solidFill>
                <a:effectLst/>
                <a:latin typeface="Calibri" panose="020F0502020204030204" pitchFamily="34" charset="0"/>
              </a:rPr>
              <a:t> Ni i styrelsen har ett extra stort ansvar för att sätta rätt normer och vara förebilder.   </a:t>
            </a:r>
          </a:p>
          <a:p>
            <a:pPr algn="l" rtl="0" fontAlgn="base">
              <a:buFont typeface="Arial" panose="020B0604020202020204" pitchFamily="34" charset="0"/>
              <a:buChar char="•"/>
            </a:pPr>
            <a:r>
              <a:rPr lang="sv-SE" sz="1200" b="0" i="0" dirty="0">
                <a:solidFill>
                  <a:srgbClr val="000000"/>
                </a:solidFill>
                <a:effectLst/>
                <a:latin typeface="Calibri" panose="020F0502020204030204" pitchFamily="34" charset="0"/>
              </a:rPr>
              <a:t> Bemöt dina medmänniskor seriöst. Skratta inte med när någon gör sig lustig på någon annans bekostnad.  </a:t>
            </a:r>
          </a:p>
          <a:p>
            <a:pPr algn="l" rtl="0" fontAlgn="base">
              <a:buFont typeface="Arial" panose="020B0604020202020204" pitchFamily="34" charset="0"/>
              <a:buChar char="•"/>
            </a:pPr>
            <a:r>
              <a:rPr lang="sv-SE" sz="1200" b="0" i="0" dirty="0">
                <a:solidFill>
                  <a:srgbClr val="000000"/>
                </a:solidFill>
                <a:effectLst/>
                <a:latin typeface="Calibri" panose="020F0502020204030204" pitchFamily="34" charset="0"/>
              </a:rPr>
              <a:t> Stötta andra så de känner sig betydelsefulla och kompetenta.  </a:t>
            </a:r>
          </a:p>
          <a:p>
            <a:pPr algn="l" rtl="0" fontAlgn="base"/>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Tips! Bestäm gemensamma mötesregler som gäller för er grupp. Läs mer om hur det fungerar och inspireras av fler inkluderande mötestekniker i utbildningsmodul 1.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endParaRPr lang="sv-SE" dirty="0"/>
          </a:p>
          <a:p>
            <a:pPr algn="l" rtl="0" fontAlgn="base"/>
            <a:endParaRPr lang="sv-SE" dirty="0"/>
          </a:p>
        </p:txBody>
      </p:sp>
      <p:sp>
        <p:nvSpPr>
          <p:cNvPr id="4" name="Platshållare för bildnummer 3"/>
          <p:cNvSpPr>
            <a:spLocks noGrp="1"/>
          </p:cNvSpPr>
          <p:nvPr>
            <p:ph type="sldNum" sz="quarter" idx="5"/>
          </p:nvPr>
        </p:nvSpPr>
        <p:spPr/>
        <p:txBody>
          <a:bodyPr/>
          <a:lstStyle/>
          <a:p>
            <a:fld id="{043FAC55-9B39-4FFC-941C-45E05677DBBA}" type="slidenum">
              <a:rPr lang="sv-SE" smtClean="0"/>
              <a:t>13</a:t>
            </a:fld>
            <a:endParaRPr lang="sv-SE"/>
          </a:p>
        </p:txBody>
      </p:sp>
    </p:spTree>
    <p:extLst>
      <p:ext uri="{BB962C8B-B14F-4D97-AF65-F5344CB8AC3E}">
        <p14:creationId xmlns:p14="http://schemas.microsoft.com/office/powerpoint/2010/main" val="14176948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gn="l" rtl="0" fontAlgn="base"/>
            <a:r>
              <a:rPr lang="sv-SE" sz="1200" b="1" i="0" u="sng" dirty="0">
                <a:solidFill>
                  <a:srgbClr val="000000"/>
                </a:solidFill>
                <a:effectLst/>
                <a:latin typeface="Calibri" panose="020F0502020204030204" pitchFamily="34" charset="0"/>
              </a:rPr>
              <a:t>Motstrategi – kräv korten på bordet</a:t>
            </a:r>
            <a:r>
              <a:rPr lang="sv-SE" sz="1200" b="0" i="0" dirty="0">
                <a:solidFill>
                  <a:srgbClr val="000000"/>
                </a:solidFill>
                <a:effectLst/>
                <a:latin typeface="Calibri" panose="020F0502020204030204" pitchFamily="34" charset="0"/>
              </a:rPr>
              <a:t> </a:t>
            </a:r>
            <a:r>
              <a:rPr lang="sv-SE" sz="1200" b="0" i="0" dirty="0">
                <a:solidFill>
                  <a:srgbClr val="000000"/>
                </a:solidFill>
                <a:effectLst/>
                <a:latin typeface="WordVisiCarriageReturn_MSFontService"/>
              </a:rPr>
              <a:t> </a:t>
            </a:r>
            <a:br>
              <a:rPr lang="sv-SE" sz="1200" b="0" i="0" dirty="0">
                <a:solidFill>
                  <a:srgbClr val="000000"/>
                </a:solidFill>
                <a:effectLst/>
                <a:latin typeface="WordVisiCarriageReturn_MSFontService"/>
              </a:rPr>
            </a:br>
            <a:endParaRPr lang="sv-SE" sz="1200" b="0" i="0" dirty="0">
              <a:solidFill>
                <a:srgbClr val="000000"/>
              </a:solidFill>
              <a:effectLst/>
              <a:latin typeface="WordVisiCarriageReturn_MSFontService"/>
            </a:endParaRPr>
          </a:p>
          <a:p>
            <a:pPr algn="l" rtl="0" fontAlgn="base"/>
            <a:r>
              <a:rPr lang="sv-SE" sz="1200" b="1" i="0" dirty="0">
                <a:solidFill>
                  <a:srgbClr val="000000"/>
                </a:solidFill>
                <a:effectLst/>
                <a:latin typeface="Calibri" panose="020F0502020204030204" pitchFamily="34" charset="0"/>
              </a:rPr>
              <a:t>Syna/granska</a:t>
            </a:r>
            <a:r>
              <a:rPr lang="sv-SE" sz="1200" b="0" i="0" dirty="0">
                <a:solidFill>
                  <a:srgbClr val="000000"/>
                </a:solidFill>
                <a:effectLst/>
                <a:latin typeface="Calibri" panose="020F0502020204030204" pitchFamily="34" charset="0"/>
              </a:rPr>
              <a:t> </a:t>
            </a:r>
            <a:r>
              <a:rPr lang="sv-SE" sz="1200" dirty="0">
                <a:effectLst/>
                <a:latin typeface="Calibri" panose="020F0502020204030204" pitchFamily="34" charset="0"/>
                <a:ea typeface="Calibri" panose="020F0502020204030204" pitchFamily="34" charset="0"/>
                <a:cs typeface="Arial" panose="020B0604020202020204" pitchFamily="34" charset="0"/>
              </a:rPr>
              <a:t>–</a:t>
            </a:r>
            <a:r>
              <a:rPr lang="sv-SE" sz="1200" b="0" i="0" dirty="0">
                <a:solidFill>
                  <a:srgbClr val="000000"/>
                </a:solidFill>
                <a:effectLst/>
                <a:latin typeface="Calibri" panose="020F0502020204030204" pitchFamily="34" charset="0"/>
              </a:rPr>
              <a:t> det behöver inte vara något illvilligt över att frågan diskuterades när du inte var närvarande. Men om det var det, är det jobbigt att bli granskad. Gång på gång.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Du kan säga:  </a:t>
            </a:r>
            <a:endParaRPr lang="sv-SE" b="0" i="0" dirty="0">
              <a:solidFill>
                <a:srgbClr val="000000"/>
              </a:solidFill>
              <a:effectLst/>
              <a:latin typeface="Segoe UI" panose="020B0502040204020203" pitchFamily="34" charset="0"/>
            </a:endParaRPr>
          </a:p>
          <a:p>
            <a:pPr algn="l" rtl="0" fontAlgn="base"/>
            <a:r>
              <a:rPr lang="sv-SE" sz="1800" dirty="0">
                <a:effectLst/>
                <a:latin typeface="Calibri" panose="020F0502020204030204" pitchFamily="34" charset="0"/>
                <a:ea typeface="Calibri" panose="020F0502020204030204" pitchFamily="34" charset="0"/>
                <a:cs typeface="Arial" panose="020B0604020202020204" pitchFamily="34" charset="0"/>
              </a:rPr>
              <a:t>–</a:t>
            </a:r>
            <a:r>
              <a:rPr lang="sv-SE" sz="1200" b="0" i="0" dirty="0">
                <a:solidFill>
                  <a:srgbClr val="000000"/>
                </a:solidFill>
                <a:effectLst/>
                <a:latin typeface="Calibri" panose="020F0502020204030204" pitchFamily="34" charset="0"/>
                <a:ea typeface="Calibri" panose="020F0502020204030204" pitchFamily="34" charset="0"/>
                <a:cs typeface="Arial" panose="020B0604020202020204" pitchFamily="34" charset="0"/>
              </a:rPr>
              <a:t> </a:t>
            </a:r>
            <a:r>
              <a:rPr lang="sv-SE" sz="1200" b="0" i="0" dirty="0">
                <a:solidFill>
                  <a:srgbClr val="000000"/>
                </a:solidFill>
                <a:effectLst/>
                <a:latin typeface="Calibri" panose="020F0502020204030204" pitchFamily="34" charset="0"/>
              </a:rPr>
              <a:t>Styrde upp lite grejer. Är ni säkra på att jag också delar era åsikter och tycker att de besluten är bra? Jag ska ju också stå som ansvarig för detta event.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1" i="0" dirty="0">
                <a:solidFill>
                  <a:srgbClr val="000000"/>
                </a:solidFill>
                <a:effectLst/>
                <a:latin typeface="Calibri" panose="020F0502020204030204" pitchFamily="34" charset="0"/>
              </a:rPr>
              <a:t>Kräv information</a:t>
            </a:r>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Du kan exempelvis säga:  </a:t>
            </a:r>
            <a:endParaRPr lang="sv-SE" b="0" i="0" dirty="0">
              <a:solidFill>
                <a:srgbClr val="000000"/>
              </a:solidFill>
              <a:effectLst/>
              <a:latin typeface="Segoe UI" panose="020B0502040204020203" pitchFamily="34" charset="0"/>
            </a:endParaRPr>
          </a:p>
          <a:p>
            <a:pPr algn="l" rtl="0" fontAlgn="base"/>
            <a:r>
              <a:rPr lang="sv-SE" sz="1200" dirty="0">
                <a:effectLst/>
                <a:latin typeface="Calibri" panose="020F0502020204030204" pitchFamily="34" charset="0"/>
                <a:ea typeface="Calibri" panose="020F0502020204030204" pitchFamily="34" charset="0"/>
                <a:cs typeface="Arial" panose="020B0604020202020204" pitchFamily="34" charset="0"/>
              </a:rPr>
              <a:t>–</a:t>
            </a:r>
            <a:r>
              <a:rPr lang="sv-SE" sz="1000" b="0" i="0" dirty="0">
                <a:solidFill>
                  <a:srgbClr val="000000"/>
                </a:solidFill>
                <a:effectLst/>
                <a:latin typeface="Calibri" panose="020F0502020204030204" pitchFamily="34" charset="0"/>
                <a:ea typeface="Calibri" panose="020F0502020204030204" pitchFamily="34" charset="0"/>
                <a:cs typeface="Arial" panose="020B0604020202020204" pitchFamily="34" charset="0"/>
              </a:rPr>
              <a:t> </a:t>
            </a:r>
            <a:r>
              <a:rPr lang="sv-SE" sz="1200" b="0" i="0" dirty="0">
                <a:solidFill>
                  <a:srgbClr val="000000"/>
                </a:solidFill>
                <a:effectLst/>
                <a:latin typeface="Calibri" panose="020F0502020204030204" pitchFamily="34" charset="0"/>
                <a:ea typeface="Calibri" panose="020F0502020204030204" pitchFamily="34" charset="0"/>
                <a:cs typeface="Arial" panose="020B0604020202020204" pitchFamily="34" charset="0"/>
              </a:rPr>
              <a:t>V</a:t>
            </a:r>
            <a:r>
              <a:rPr lang="sv-SE" sz="1200" b="0" i="0" dirty="0">
                <a:solidFill>
                  <a:srgbClr val="000000"/>
                </a:solidFill>
                <a:effectLst/>
                <a:latin typeface="Calibri" panose="020F0502020204030204" pitchFamily="34" charset="0"/>
              </a:rPr>
              <a:t>ad exakt var det ni styrde upp? Togs det några beslut?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1" i="0" dirty="0">
                <a:solidFill>
                  <a:srgbClr val="000000"/>
                </a:solidFill>
                <a:effectLst/>
                <a:latin typeface="Calibri" panose="020F0502020204030204" pitchFamily="34" charset="0"/>
              </a:rPr>
              <a:t>Kanske möts du här av förminskning</a:t>
            </a:r>
            <a:r>
              <a:rPr lang="sv-SE" sz="1200" b="0" i="0" dirty="0">
                <a:solidFill>
                  <a:srgbClr val="000000"/>
                </a:solidFill>
                <a:effectLst/>
                <a:latin typeface="Calibri" panose="020F0502020204030204" pitchFamily="34" charset="0"/>
              </a:rPr>
              <a:t> av informationens betydelse?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Ta problemformuleringsinitiativet . </a:t>
            </a:r>
            <a:endParaRPr lang="sv-SE" b="0" i="0" dirty="0">
              <a:solidFill>
                <a:srgbClr val="000000"/>
              </a:solidFill>
              <a:effectLst/>
              <a:latin typeface="Segoe UI" panose="020B0502040204020203" pitchFamily="34" charset="0"/>
            </a:endParaRPr>
          </a:p>
          <a:p>
            <a:pPr algn="l" rtl="0" fontAlgn="base"/>
            <a:r>
              <a:rPr lang="sv-SE" sz="1200" b="0" i="0" dirty="0">
                <a:solidFill>
                  <a:srgbClr val="1F3763"/>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0" i="0" dirty="0">
                <a:solidFill>
                  <a:srgbClr val="1F3763"/>
                </a:solidFill>
                <a:effectLst/>
                <a:latin typeface="Calibri" panose="020F0502020204030204" pitchFamily="34" charset="0"/>
              </a:rPr>
              <a:t>Du kan exempelvis säga:  </a:t>
            </a:r>
            <a:endParaRPr lang="sv-SE" b="0" i="0" dirty="0">
              <a:solidFill>
                <a:srgbClr val="000000"/>
              </a:solidFill>
              <a:effectLst/>
              <a:latin typeface="Segoe UI" panose="020B0502040204020203" pitchFamily="34" charset="0"/>
            </a:endParaRPr>
          </a:p>
          <a:p>
            <a:pPr algn="l" rtl="0" fontAlgn="base"/>
            <a:r>
              <a:rPr lang="sv-SE" sz="1200" dirty="0">
                <a:effectLst/>
                <a:latin typeface="Calibri" panose="020F0502020204030204" pitchFamily="34" charset="0"/>
                <a:ea typeface="Calibri" panose="020F0502020204030204" pitchFamily="34" charset="0"/>
                <a:cs typeface="Arial" panose="020B0604020202020204" pitchFamily="34" charset="0"/>
              </a:rPr>
              <a:t>– </a:t>
            </a:r>
            <a:r>
              <a:rPr lang="sv-SE" sz="1200" b="0" i="0" dirty="0">
                <a:solidFill>
                  <a:srgbClr val="000000"/>
                </a:solidFill>
                <a:effectLst/>
                <a:latin typeface="Calibri" panose="020F0502020204030204" pitchFamily="34" charset="0"/>
              </a:rPr>
              <a:t>Även om ni inte tycker att det var så viktig information, så känner jag att jag hade velat få den. Att man delegerar och delar upp arbetet tycker jag är helt ok. Men att ta oförankrade beslut tycker jag är fel.</a:t>
            </a:r>
            <a:r>
              <a:rPr lang="sv-SE" sz="1200" b="0" i="0" dirty="0">
                <a:solidFill>
                  <a:srgbClr val="000000"/>
                </a:solidFill>
                <a:effectLst/>
                <a:latin typeface="WordVisiCarriageReturn_MSFontService"/>
              </a:rPr>
              <a:t> </a:t>
            </a:r>
            <a:br>
              <a:rPr lang="sv-SE" sz="1200" b="0" i="0" dirty="0">
                <a:solidFill>
                  <a:srgbClr val="000000"/>
                </a:solidFill>
                <a:effectLst/>
                <a:latin typeface="WordVisiCarriageReturn_MSFontService"/>
              </a:rPr>
            </a:br>
            <a:r>
              <a:rPr lang="sv-SE" sz="1200" b="0" i="0" dirty="0">
                <a:solidFill>
                  <a:srgbClr val="1F3763"/>
                </a:solidFill>
                <a:effectLst/>
                <a:latin typeface="Calibri" panose="020F0502020204030204" pitchFamily="34" charset="0"/>
              </a:rPr>
              <a:t> </a:t>
            </a:r>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Om du inser under ett möte att de andra fått ett utskick med information som inte hittade fram till din mejlbox när du sitter i ett beslutande möte är det bara att </a:t>
            </a:r>
            <a:r>
              <a:rPr lang="sv-SE" sz="1200" b="1" i="0" dirty="0">
                <a:solidFill>
                  <a:srgbClr val="000000"/>
                </a:solidFill>
                <a:effectLst/>
                <a:latin typeface="Calibri" panose="020F0502020204030204" pitchFamily="34" charset="0"/>
              </a:rPr>
              <a:t>begära bordläggning av frågan.</a:t>
            </a:r>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Du kan säga:  </a:t>
            </a:r>
            <a:endParaRPr lang="sv-SE" b="0" i="0" dirty="0">
              <a:solidFill>
                <a:srgbClr val="000000"/>
              </a:solidFill>
              <a:effectLst/>
              <a:latin typeface="Segoe UI" panose="020B0502040204020203" pitchFamily="34" charset="0"/>
            </a:endParaRPr>
          </a:p>
          <a:p>
            <a:pPr algn="l" rtl="0" fontAlgn="base"/>
            <a:r>
              <a:rPr lang="sv-SE" sz="1200" dirty="0">
                <a:effectLst/>
                <a:latin typeface="Calibri" panose="020F0502020204030204" pitchFamily="34" charset="0"/>
                <a:ea typeface="Calibri" panose="020F0502020204030204" pitchFamily="34" charset="0"/>
                <a:cs typeface="Arial" panose="020B0604020202020204" pitchFamily="34" charset="0"/>
              </a:rPr>
              <a:t>– </a:t>
            </a:r>
            <a:r>
              <a:rPr lang="sv-SE" sz="1200" b="0" i="0" dirty="0">
                <a:solidFill>
                  <a:srgbClr val="000000"/>
                </a:solidFill>
                <a:effectLst/>
                <a:latin typeface="Calibri" panose="020F0502020204030204" pitchFamily="34" charset="0"/>
              </a:rPr>
              <a:t>Nu verkar det vara så att ni andra har fått information som inte hittat fram till mig. Eftersom jag inte har fått tid att gå igenom denna information i lugn och ro får vi helt enkelt bordlägga den frågan, för vi kan ju inte sitta här och ta beslut helt utan grunder.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1" i="0" u="sng" dirty="0" err="1">
                <a:solidFill>
                  <a:srgbClr val="000000"/>
                </a:solidFill>
                <a:effectLst/>
                <a:latin typeface="Calibri" panose="020F0502020204030204" pitchFamily="34" charset="0"/>
              </a:rPr>
              <a:t>Bekräftarteknik</a:t>
            </a:r>
            <a:r>
              <a:rPr lang="sv-SE" sz="1200" b="1" i="0" u="sng" dirty="0">
                <a:solidFill>
                  <a:srgbClr val="000000"/>
                </a:solidFill>
                <a:effectLst/>
                <a:latin typeface="Calibri" panose="020F0502020204030204" pitchFamily="34" charset="0"/>
              </a:rPr>
              <a:t> – informera</a:t>
            </a:r>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Genom att vara tydlig och genom att arbeta för att kommunikation och öppenhet ska genomsyra organisationen försvårar vi för dem som vill stänga ute någon från att vara delaktiga på lika villkor. </a:t>
            </a:r>
            <a:endParaRPr lang="sv-SE" b="0" i="0" dirty="0">
              <a:solidFill>
                <a:srgbClr val="000000"/>
              </a:solidFill>
              <a:effectLst/>
              <a:latin typeface="Segoe UI" panose="020B0502040204020203" pitchFamily="34" charset="0"/>
            </a:endParaRPr>
          </a:p>
          <a:p>
            <a:pPr algn="l" rtl="0" fontAlgn="base">
              <a:buFont typeface="Arial" panose="020B0604020202020204" pitchFamily="34" charset="0"/>
              <a:buChar char="•"/>
            </a:pPr>
            <a:r>
              <a:rPr lang="sv-SE" sz="1200" b="0" i="0" dirty="0">
                <a:solidFill>
                  <a:srgbClr val="000000"/>
                </a:solidFill>
                <a:effectLst/>
                <a:latin typeface="Calibri" panose="020F0502020204030204" pitchFamily="34" charset="0"/>
              </a:rPr>
              <a:t> Se till att ha tydliga rutiner och beslutsprocesser där det är möjligt.  </a:t>
            </a:r>
          </a:p>
          <a:p>
            <a:pPr algn="l" rtl="0" fontAlgn="base">
              <a:buFont typeface="Arial" panose="020B0604020202020204" pitchFamily="34" charset="0"/>
              <a:buChar char="•"/>
            </a:pPr>
            <a:r>
              <a:rPr lang="sv-SE" sz="1200" b="0" i="0" dirty="0">
                <a:solidFill>
                  <a:srgbClr val="000000"/>
                </a:solidFill>
                <a:effectLst/>
                <a:latin typeface="Calibri" panose="020F0502020204030204" pitchFamily="34" charset="0"/>
              </a:rPr>
              <a:t> Förutsätt inte att alla har samma information som du har. Se till att alltid berätta bakgrunden till det ni talar om eller ska besluta om. På så sätt kan ni få en gemensam bild av frågorna.  </a:t>
            </a:r>
          </a:p>
          <a:p>
            <a:pPr algn="l" rtl="0" fontAlgn="base">
              <a:buFont typeface="Arial" panose="020B0604020202020204" pitchFamily="34" charset="0"/>
              <a:buChar char="•"/>
            </a:pPr>
            <a:r>
              <a:rPr lang="sv-SE" sz="1200" b="0" i="0" dirty="0">
                <a:solidFill>
                  <a:srgbClr val="000000"/>
                </a:solidFill>
                <a:effectLst/>
                <a:latin typeface="Calibri" panose="020F0502020204030204" pitchFamily="34" charset="0"/>
              </a:rPr>
              <a:t> Undvik att hålla diskussioner utanför mötestid när inte alla är med, då finns det risk att några inte får möjlighet att påverka.  </a:t>
            </a:r>
          </a:p>
          <a:p>
            <a:pPr algn="l" rtl="0" fontAlgn="base">
              <a:buFont typeface="Arial" panose="020B0604020202020204" pitchFamily="34" charset="0"/>
              <a:buChar char="•"/>
            </a:pPr>
            <a:r>
              <a:rPr lang="sv-SE" sz="1200" b="0" i="0" dirty="0">
                <a:solidFill>
                  <a:srgbClr val="000000"/>
                </a:solidFill>
                <a:effectLst/>
                <a:latin typeface="Calibri" panose="020F0502020204030204" pitchFamily="34" charset="0"/>
              </a:rPr>
              <a:t> Var uppmärksam på tystlåtna individer som inte kan, på grund av ålder, blygsel eller annat, föra sin egen talan.  </a:t>
            </a:r>
          </a:p>
          <a:p>
            <a:pPr algn="l" rtl="0" fontAlgn="base">
              <a:buFont typeface="Arial" panose="020B0604020202020204" pitchFamily="34" charset="0"/>
              <a:buChar char="•"/>
            </a:pPr>
            <a:r>
              <a:rPr lang="sv-SE" sz="1200" b="0" i="0" dirty="0">
                <a:solidFill>
                  <a:srgbClr val="000000"/>
                </a:solidFill>
                <a:effectLst/>
                <a:latin typeface="Calibri" panose="020F0502020204030204" pitchFamily="34" charset="0"/>
              </a:rPr>
              <a:t> Var beredda på att skjuta upp beslut till ett senare tillfälle till förmån för att alla ska ha fått nödvändig information för att ta beslut på rätt grunder. </a:t>
            </a:r>
          </a:p>
          <a:p>
            <a:pPr algn="l" rtl="0" fontAlgn="base">
              <a:buFont typeface="Arial" panose="020B0604020202020204" pitchFamily="34" charset="0"/>
              <a:buChar char="•"/>
            </a:pPr>
            <a:r>
              <a:rPr lang="sv-SE" sz="1200" b="0" i="0" dirty="0">
                <a:solidFill>
                  <a:srgbClr val="000000"/>
                </a:solidFill>
                <a:effectLst/>
                <a:latin typeface="Calibri" panose="020F0502020204030204" pitchFamily="34" charset="0"/>
              </a:rPr>
              <a:t> Transparens bör vara ett ledord.</a:t>
            </a:r>
          </a:p>
          <a:p>
            <a:pPr algn="l" rtl="0" fontAlgn="base">
              <a:buFont typeface="Arial" panose="020B0604020202020204" pitchFamily="34" charset="0"/>
              <a:buChar char="•"/>
            </a:pPr>
            <a:endParaRPr lang="sv-SE" sz="1200" b="0" i="0" dirty="0">
              <a:solidFill>
                <a:srgbClr val="000000"/>
              </a:solidFill>
              <a:effectLst/>
              <a:latin typeface="Calibri" panose="020F0502020204030204" pitchFamily="34" charset="0"/>
            </a:endParaRPr>
          </a:p>
          <a:p>
            <a:pPr algn="l" rtl="0" fontAlgn="base"/>
            <a:r>
              <a:rPr lang="sv-SE" sz="1200" b="0" i="0" dirty="0">
                <a:solidFill>
                  <a:srgbClr val="000000"/>
                </a:solidFill>
                <a:effectLst/>
                <a:latin typeface="Calibri" panose="020F0502020204030204" pitchFamily="34" charset="0"/>
              </a:rPr>
              <a:t>Tips! Bestäm gemensamma mötes- och beslutsregler som gäller för er grupp. Läs mer om hur det fungerar och inspireras av fler inkluderande mötestekniker i utbildningsmodul 1. </a:t>
            </a:r>
            <a:endParaRPr lang="sv-SE" b="0" i="0" dirty="0">
              <a:solidFill>
                <a:srgbClr val="000000"/>
              </a:solidFill>
              <a:effectLst/>
              <a:latin typeface="Segoe UI" panose="020B0502040204020203" pitchFamily="34" charset="0"/>
            </a:endParaRPr>
          </a:p>
          <a:p>
            <a:endParaRPr lang="sv-SE" dirty="0"/>
          </a:p>
          <a:p>
            <a:pPr algn="l" rtl="0" fontAlgn="base"/>
            <a:endParaRPr lang="sv-SE" dirty="0"/>
          </a:p>
        </p:txBody>
      </p:sp>
      <p:sp>
        <p:nvSpPr>
          <p:cNvPr id="4" name="Platshållare för bildnummer 3"/>
          <p:cNvSpPr>
            <a:spLocks noGrp="1"/>
          </p:cNvSpPr>
          <p:nvPr>
            <p:ph type="sldNum" sz="quarter" idx="5"/>
          </p:nvPr>
        </p:nvSpPr>
        <p:spPr/>
        <p:txBody>
          <a:bodyPr/>
          <a:lstStyle/>
          <a:p>
            <a:fld id="{043FAC55-9B39-4FFC-941C-45E05677DBBA}" type="slidenum">
              <a:rPr lang="sv-SE" smtClean="0"/>
              <a:t>15</a:t>
            </a:fld>
            <a:endParaRPr lang="sv-SE"/>
          </a:p>
        </p:txBody>
      </p:sp>
    </p:spTree>
    <p:extLst>
      <p:ext uri="{BB962C8B-B14F-4D97-AF65-F5344CB8AC3E}">
        <p14:creationId xmlns:p14="http://schemas.microsoft.com/office/powerpoint/2010/main" val="37292914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gn="l" rtl="0" fontAlgn="base"/>
            <a:r>
              <a:rPr lang="sv-SE" sz="1200" b="1" i="0" u="sng" dirty="0">
                <a:solidFill>
                  <a:srgbClr val="000000"/>
                </a:solidFill>
                <a:effectLst/>
                <a:latin typeface="Calibri" panose="020F0502020204030204" pitchFamily="34" charset="0"/>
              </a:rPr>
              <a:t>Motstrategi – synliggör mönstret</a:t>
            </a:r>
            <a:r>
              <a:rPr lang="sv-SE" sz="1200" b="0" i="0" dirty="0">
                <a:solidFill>
                  <a:srgbClr val="000000"/>
                </a:solidFill>
                <a:effectLst/>
                <a:latin typeface="WordVisiCarriageReturn_MSFontService"/>
              </a:rPr>
              <a:t> </a:t>
            </a:r>
            <a:br>
              <a:rPr lang="sv-SE" sz="1200" b="0" i="0" dirty="0">
                <a:solidFill>
                  <a:srgbClr val="000000"/>
                </a:solidFill>
                <a:effectLst/>
                <a:latin typeface="WordVisiCarriageReturn_MSFontService"/>
              </a:rPr>
            </a:br>
            <a:r>
              <a:rPr lang="sv-SE" sz="1200" b="1" i="0" u="sng"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Fundera över dina egna värderingar och prioriteringar så kan du lättare bemöta dubbelbestraffning. Om du vet vad som är viktigt för dig är det lättare att vara tydlig med hur du tänker och förklara för personen.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Du skulle kunna formulera dig enligt nedan för att synliggöra din situation och känsla: </a:t>
            </a:r>
            <a:endParaRPr lang="sv-SE" b="0" i="0" dirty="0">
              <a:solidFill>
                <a:srgbClr val="000000"/>
              </a:solidFill>
              <a:effectLst/>
              <a:latin typeface="Segoe UI" panose="020B0502040204020203" pitchFamily="34" charset="0"/>
            </a:endParaRPr>
          </a:p>
          <a:p>
            <a:pPr algn="l" rtl="0" fontAlgn="base"/>
            <a:r>
              <a:rPr lang="sv-SE" sz="1200" dirty="0">
                <a:effectLst/>
                <a:latin typeface="Calibri" panose="020F0502020204030204" pitchFamily="34" charset="0"/>
                <a:ea typeface="Calibri" panose="020F0502020204030204" pitchFamily="34" charset="0"/>
                <a:cs typeface="Arial" panose="020B0604020202020204" pitchFamily="34" charset="0"/>
              </a:rPr>
              <a:t>– </a:t>
            </a:r>
            <a:r>
              <a:rPr lang="sv-SE" sz="1200" b="0" i="1" dirty="0">
                <a:solidFill>
                  <a:srgbClr val="000000"/>
                </a:solidFill>
                <a:effectLst/>
                <a:latin typeface="Calibri" panose="020F0502020204030204" pitchFamily="34" charset="0"/>
              </a:rPr>
              <a:t>När ni</a:t>
            </a:r>
            <a:r>
              <a:rPr lang="sv-SE" sz="1200" b="0" i="0" dirty="0">
                <a:solidFill>
                  <a:srgbClr val="000000"/>
                </a:solidFill>
                <a:effectLst/>
                <a:latin typeface="Calibri" panose="020F0502020204030204" pitchFamily="34" charset="0"/>
              </a:rPr>
              <a:t> ber mig att sköta kommunikationen på de sociala medierna utan att lämna konkreta direktiv, och sedan klagar på att jag gör fel </a:t>
            </a:r>
            <a:r>
              <a:rPr lang="sv-SE" sz="1200" b="0" i="1" dirty="0">
                <a:solidFill>
                  <a:srgbClr val="000000"/>
                </a:solidFill>
                <a:effectLst/>
                <a:latin typeface="Calibri" panose="020F0502020204030204" pitchFamily="34" charset="0"/>
              </a:rPr>
              <a:t>upplever jag</a:t>
            </a:r>
            <a:r>
              <a:rPr lang="sv-SE" sz="1200" b="0" i="0" dirty="0">
                <a:solidFill>
                  <a:srgbClr val="000000"/>
                </a:solidFill>
                <a:effectLst/>
                <a:latin typeface="Calibri" panose="020F0502020204030204" pitchFamily="34" charset="0"/>
              </a:rPr>
              <a:t> att det inte spelar någon roll vad jag gör – ni anser i alla fall att jag gör fel. </a:t>
            </a:r>
            <a:r>
              <a:rPr lang="sv-SE" sz="1200" b="0" i="1" dirty="0">
                <a:solidFill>
                  <a:srgbClr val="000000"/>
                </a:solidFill>
                <a:effectLst/>
                <a:latin typeface="Calibri" panose="020F0502020204030204" pitchFamily="34" charset="0"/>
              </a:rPr>
              <a:t>Jag skulle önska att</a:t>
            </a:r>
            <a:r>
              <a:rPr lang="sv-SE" sz="1200" b="0" i="0" dirty="0">
                <a:solidFill>
                  <a:srgbClr val="000000"/>
                </a:solidFill>
                <a:effectLst/>
                <a:latin typeface="Calibri" panose="020F0502020204030204" pitchFamily="34" charset="0"/>
              </a:rPr>
              <a:t> ni var tydligare med de övergripande målen och i och med det låter mig ta mig dit på det sätt jag tycker passar bäst.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Om du blir utsatt: Konfrontera personen och ifrågasätt vad den säger. Be om konstruktiva lösningar.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1" i="0" u="sng" dirty="0" err="1">
                <a:solidFill>
                  <a:srgbClr val="000000"/>
                </a:solidFill>
                <a:effectLst/>
                <a:latin typeface="Calibri" panose="020F0502020204030204" pitchFamily="34" charset="0"/>
              </a:rPr>
              <a:t>Bekräftarteknik</a:t>
            </a:r>
            <a:r>
              <a:rPr lang="sv-SE" sz="1200" b="1" i="0" u="sng" dirty="0">
                <a:solidFill>
                  <a:srgbClr val="000000"/>
                </a:solidFill>
                <a:effectLst/>
                <a:latin typeface="Calibri" panose="020F0502020204030204" pitchFamily="34" charset="0"/>
              </a:rPr>
              <a:t> – hänsynstagande </a:t>
            </a:r>
            <a:r>
              <a:rPr lang="sv-SE" sz="1200" b="1" i="0" dirty="0">
                <a:solidFill>
                  <a:srgbClr val="000000"/>
                </a:solidFill>
                <a:effectLst/>
                <a:latin typeface="Calibri" panose="020F0502020204030204" pitchFamily="34" charset="0"/>
              </a:rPr>
              <a:t> </a:t>
            </a:r>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Motsatsen till dubbelbestraffning är hänsynstagande. Om du utgår ifrån att alla alltid gör så gott de kan utifrån sina förutsättningar kan det bli lättare att inte döma och istället försöka hitta en konstruktiv lösning. Att komma sent till ett möte är inte bra, men personen kan ha gjort sitt bästa utifrån sina förutsättningar. Anklaga inte, utan tala om hur jobbigt det blev för dig när personen var sen. Utgå från ett jag-budskap när du formulerar dig och fråga vad som hände. Då bekräftar du den andra och låter den får uttrycka dina egna känslor.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Ta er tid till att ha en dialog om vad alla individer i gruppen behöver för att känna trygghet och för att göra ett bra jobb. Var nyfiken på vad som finns i varandras liv förutom ert gemensamma möte! </a:t>
            </a:r>
            <a:endParaRPr lang="sv-SE" b="0" i="0" dirty="0">
              <a:solidFill>
                <a:srgbClr val="000000"/>
              </a:solidFill>
              <a:effectLst/>
              <a:latin typeface="Segoe UI" panose="020B0502040204020203" pitchFamily="34" charset="0"/>
            </a:endParaRPr>
          </a:p>
          <a:p>
            <a:pPr algn="l" rtl="0" fontAlgn="base"/>
            <a:endParaRPr lang="sv-SE" sz="1200" b="0" i="0" dirty="0">
              <a:solidFill>
                <a:srgbClr val="000000"/>
              </a:solidFill>
              <a:effectLst/>
              <a:latin typeface="Calibri" panose="020F0502020204030204" pitchFamily="34" charset="0"/>
            </a:endParaRPr>
          </a:p>
          <a:p>
            <a:pPr algn="l" rtl="0" fontAlgn="base"/>
            <a:r>
              <a:rPr lang="sv-SE" sz="1200" b="0" i="0" dirty="0">
                <a:solidFill>
                  <a:srgbClr val="000000"/>
                </a:solidFill>
                <a:effectLst/>
                <a:latin typeface="Calibri" panose="020F0502020204030204" pitchFamily="34" charset="0"/>
              </a:rPr>
              <a:t>Tips! En metod kan vara att inleda mötet med en “må-runda” eller sätta upp ett gruppkontrakt kring gemensamma mötesregler. Läs mer om hur det fungerar och inspireras av fler inkluderande mötestekniker i utbildningsmodul 1. </a:t>
            </a:r>
            <a:endParaRPr lang="sv-SE" b="0" i="0" dirty="0">
              <a:solidFill>
                <a:srgbClr val="000000"/>
              </a:solidFill>
              <a:effectLst/>
              <a:latin typeface="Segoe UI" panose="020B0502040204020203" pitchFamily="34" charset="0"/>
            </a:endParaRPr>
          </a:p>
          <a:p>
            <a:endParaRPr lang="sv-SE" dirty="0"/>
          </a:p>
          <a:p>
            <a:pPr algn="l" rtl="0" fontAlgn="base"/>
            <a:endParaRPr lang="sv-SE" dirty="0"/>
          </a:p>
        </p:txBody>
      </p:sp>
      <p:sp>
        <p:nvSpPr>
          <p:cNvPr id="4" name="Platshållare för bildnummer 3"/>
          <p:cNvSpPr>
            <a:spLocks noGrp="1"/>
          </p:cNvSpPr>
          <p:nvPr>
            <p:ph type="sldNum" sz="quarter" idx="5"/>
          </p:nvPr>
        </p:nvSpPr>
        <p:spPr/>
        <p:txBody>
          <a:bodyPr/>
          <a:lstStyle/>
          <a:p>
            <a:fld id="{043FAC55-9B39-4FFC-941C-45E05677DBBA}" type="slidenum">
              <a:rPr lang="sv-SE" smtClean="0"/>
              <a:t>17</a:t>
            </a:fld>
            <a:endParaRPr lang="sv-SE"/>
          </a:p>
        </p:txBody>
      </p:sp>
    </p:spTree>
    <p:extLst>
      <p:ext uri="{BB962C8B-B14F-4D97-AF65-F5344CB8AC3E}">
        <p14:creationId xmlns:p14="http://schemas.microsoft.com/office/powerpoint/2010/main" val="551022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gn="l" rtl="0" fontAlgn="base"/>
            <a:r>
              <a:rPr lang="sv-SE" sz="1200" b="1" i="0" u="sng" dirty="0">
                <a:solidFill>
                  <a:srgbClr val="000000"/>
                </a:solidFill>
                <a:effectLst/>
                <a:latin typeface="Calibri" panose="020F0502020204030204" pitchFamily="34" charset="0"/>
              </a:rPr>
              <a:t>Motstrategi – intellektualisera</a:t>
            </a:r>
            <a:r>
              <a:rPr lang="sv-SE" sz="1200" b="1" i="0" dirty="0">
                <a:solidFill>
                  <a:srgbClr val="000000"/>
                </a:solidFill>
                <a:effectLst/>
                <a:latin typeface="Calibri" panose="020F0502020204030204" pitchFamily="34" charset="0"/>
              </a:rPr>
              <a:t> </a:t>
            </a:r>
            <a:r>
              <a:rPr lang="sv-SE" sz="1200" b="0" i="0" dirty="0">
                <a:solidFill>
                  <a:srgbClr val="000000"/>
                </a:solidFill>
                <a:effectLst/>
                <a:latin typeface="WordVisiCarriageReturn_MSFontService"/>
              </a:rPr>
              <a:t> </a:t>
            </a:r>
            <a:br>
              <a:rPr lang="sv-SE" sz="1200" b="0" i="0" dirty="0">
                <a:solidFill>
                  <a:srgbClr val="000000"/>
                </a:solidFill>
                <a:effectLst/>
                <a:latin typeface="WordVisiCarriageReturn_MSFontService"/>
              </a:rPr>
            </a:br>
            <a:r>
              <a:rPr lang="sv-SE" sz="1200" b="1"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Den som utsätts för påförande av skuld och skam kan </a:t>
            </a:r>
            <a:r>
              <a:rPr lang="sv-SE" sz="1200" b="0" i="1" dirty="0">
                <a:solidFill>
                  <a:srgbClr val="000000"/>
                </a:solidFill>
                <a:effectLst/>
                <a:latin typeface="Calibri" panose="020F0502020204030204" pitchFamily="34" charset="0"/>
              </a:rPr>
              <a:t>intellektualisera</a:t>
            </a:r>
            <a:r>
              <a:rPr lang="sv-SE" sz="1200" b="0" i="0" dirty="0">
                <a:solidFill>
                  <a:srgbClr val="000000"/>
                </a:solidFill>
                <a:effectLst/>
                <a:latin typeface="Calibri" panose="020F0502020204030204" pitchFamily="34" charset="0"/>
              </a:rPr>
              <a:t> genom att fråga sig själv om den har gjort något dumt eller om den medvetet gjort fel eller brutit någon överenskommelse.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Om svaret är ”ja” och det inte var meningen, så har den möjlighet att rätta till det som gjorts. I annat fall har någon fått personen i fråga att känna skuld och skam trots att den inte gjort något fel. Då kan den vända dessa känslor mot den som felaktigt skapat känslorna, i stället för att skuldbelägga sig själv.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Försök att bli medveten om varför du känner skuld i vissa situationer.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Intellektualisera. Börja med att känna efter </a:t>
            </a:r>
            <a:r>
              <a:rPr lang="sv-SE" sz="1200" b="0" i="1" dirty="0">
                <a:solidFill>
                  <a:srgbClr val="000000"/>
                </a:solidFill>
                <a:effectLst/>
                <a:latin typeface="Calibri" panose="020F0502020204030204" pitchFamily="34" charset="0"/>
              </a:rPr>
              <a:t>hur</a:t>
            </a:r>
            <a:r>
              <a:rPr lang="sv-SE" sz="1200" b="0" i="0" dirty="0">
                <a:solidFill>
                  <a:srgbClr val="000000"/>
                </a:solidFill>
                <a:effectLst/>
                <a:latin typeface="Calibri" panose="020F0502020204030204" pitchFamily="34" charset="0"/>
              </a:rPr>
              <a:t> det känns och försök sedan förstå </a:t>
            </a:r>
            <a:r>
              <a:rPr lang="sv-SE" sz="1200" b="0" i="1" dirty="0">
                <a:solidFill>
                  <a:srgbClr val="000000"/>
                </a:solidFill>
                <a:effectLst/>
                <a:latin typeface="Calibri" panose="020F0502020204030204" pitchFamily="34" charset="0"/>
              </a:rPr>
              <a:t>varför</a:t>
            </a:r>
            <a:r>
              <a:rPr lang="sv-SE" sz="1200" b="0" i="0" dirty="0">
                <a:solidFill>
                  <a:srgbClr val="000000"/>
                </a:solidFill>
                <a:effectLst/>
                <a:latin typeface="Calibri" panose="020F0502020204030204" pitchFamily="34" charset="0"/>
              </a:rPr>
              <a:t> det känns. Är det rimligt att känna skuld och/eller skam? Är du ansvarig för situationen? Lyft sedan blicken och se på sammanhanget. Om det inte handlade om mig, hur skulle jag se på situationen om jag istället var åskådare? Vad tror jag pågår här egentligen? Och hur förhåller jag mig till det? </a:t>
            </a:r>
          </a:p>
          <a:p>
            <a:pPr algn="l" rtl="0" fontAlgn="base"/>
            <a:endParaRPr lang="sv-SE" b="0" i="0" dirty="0">
              <a:solidFill>
                <a:srgbClr val="000000"/>
              </a:solidFill>
              <a:effectLst/>
              <a:latin typeface="Segoe UI" panose="020B0502040204020203" pitchFamily="34" charset="0"/>
            </a:endParaRPr>
          </a:p>
          <a:p>
            <a:pPr algn="l" rtl="0" fontAlgn="base">
              <a:buFont typeface="Arial" panose="020B0604020202020204" pitchFamily="34" charset="0"/>
              <a:buChar char="•"/>
            </a:pPr>
            <a:r>
              <a:rPr lang="sv-SE" sz="1200" b="0" i="0" dirty="0">
                <a:solidFill>
                  <a:srgbClr val="000000"/>
                </a:solidFill>
                <a:effectLst/>
                <a:latin typeface="Calibri" panose="020F0502020204030204" pitchFamily="34" charset="0"/>
              </a:rPr>
              <a:t> Vad hände nu?  </a:t>
            </a:r>
          </a:p>
          <a:p>
            <a:pPr algn="l" rtl="0" fontAlgn="base">
              <a:buFont typeface="Arial" panose="020B0604020202020204" pitchFamily="34" charset="0"/>
              <a:buChar char="•"/>
            </a:pPr>
            <a:r>
              <a:rPr lang="sv-SE" sz="1200" b="0" i="0" dirty="0">
                <a:solidFill>
                  <a:srgbClr val="000000"/>
                </a:solidFill>
                <a:effectLst/>
                <a:latin typeface="Calibri" panose="020F0502020204030204" pitchFamily="34" charset="0"/>
              </a:rPr>
              <a:t> Varför känner jag som jag känner?  </a:t>
            </a:r>
          </a:p>
          <a:p>
            <a:pPr algn="l" rtl="0" fontAlgn="base">
              <a:buFont typeface="Arial" panose="020B0604020202020204" pitchFamily="34" charset="0"/>
              <a:buChar char="•"/>
            </a:pPr>
            <a:r>
              <a:rPr lang="sv-SE" sz="1200" b="0" i="0" dirty="0">
                <a:solidFill>
                  <a:srgbClr val="000000"/>
                </a:solidFill>
                <a:effectLst/>
                <a:latin typeface="Calibri" panose="020F0502020204030204" pitchFamily="34" charset="0"/>
              </a:rPr>
              <a:t> Hur upplever andra situationen? </a:t>
            </a:r>
          </a:p>
          <a:p>
            <a:pPr algn="l" rtl="0" fontAlgn="base">
              <a:buFont typeface="Arial" panose="020B0604020202020204" pitchFamily="34" charset="0"/>
              <a:buChar char="•"/>
            </a:pPr>
            <a:r>
              <a:rPr lang="sv-SE" sz="1200" b="0" i="0" dirty="0">
                <a:solidFill>
                  <a:srgbClr val="000000"/>
                </a:solidFill>
                <a:effectLst/>
                <a:latin typeface="Calibri" panose="020F0502020204030204" pitchFamily="34" charset="0"/>
              </a:rPr>
              <a:t> Försöker någon vältra över sina egna känslor på dig?  </a:t>
            </a:r>
          </a:p>
          <a:p>
            <a:pPr algn="l" rtl="0" fontAlgn="base">
              <a:buFont typeface="Arial" panose="020B0604020202020204" pitchFamily="34" charset="0"/>
              <a:buChar char="•"/>
            </a:pPr>
            <a:r>
              <a:rPr lang="sv-SE" sz="1200" b="0" i="0" dirty="0">
                <a:solidFill>
                  <a:srgbClr val="000000"/>
                </a:solidFill>
                <a:effectLst/>
                <a:latin typeface="Calibri" panose="020F0502020204030204" pitchFamily="34" charset="0"/>
              </a:rPr>
              <a:t> Ligger felet egentligen i situationen? Eller i fördelningen av uppgifter?  </a:t>
            </a:r>
          </a:p>
          <a:p>
            <a:pPr algn="l" rtl="0" fontAlgn="base">
              <a:buFont typeface="Arial" panose="020B0604020202020204" pitchFamily="34" charset="0"/>
              <a:buChar char="•"/>
            </a:pPr>
            <a:r>
              <a:rPr lang="sv-SE" sz="1200" b="0" i="0" dirty="0">
                <a:solidFill>
                  <a:srgbClr val="000000"/>
                </a:solidFill>
                <a:effectLst/>
                <a:latin typeface="Calibri" panose="020F0502020204030204" pitchFamily="34" charset="0"/>
              </a:rPr>
              <a:t> Du kan också höja blicken ytterligare och titta om en specifik situation har någon koppling till normer. </a:t>
            </a:r>
          </a:p>
          <a:p>
            <a:pPr algn="l" rtl="0" fontAlgn="base"/>
            <a:endParaRPr lang="sv-SE" sz="1200" b="0" i="0" dirty="0">
              <a:solidFill>
                <a:srgbClr val="000000"/>
              </a:solidFill>
              <a:effectLst/>
              <a:latin typeface="Calibri" panose="020F0502020204030204" pitchFamily="34" charset="0"/>
            </a:endParaRPr>
          </a:p>
          <a:p>
            <a:pPr algn="l" rtl="0" fontAlgn="base"/>
            <a:r>
              <a:rPr lang="sv-SE" sz="1200" b="1" i="0" u="sng" dirty="0" err="1">
                <a:solidFill>
                  <a:srgbClr val="000000"/>
                </a:solidFill>
                <a:effectLst/>
                <a:latin typeface="Calibri" panose="020F0502020204030204" pitchFamily="34" charset="0"/>
              </a:rPr>
              <a:t>Bekräftarteknik</a:t>
            </a:r>
            <a:r>
              <a:rPr lang="sv-SE" sz="1200" b="1" i="0" u="sng" dirty="0">
                <a:solidFill>
                  <a:srgbClr val="000000"/>
                </a:solidFill>
                <a:effectLst/>
                <a:latin typeface="Calibri" panose="020F0502020204030204" pitchFamily="34" charset="0"/>
              </a:rPr>
              <a:t> – bekräfta dig själv och andra</a:t>
            </a:r>
            <a:r>
              <a:rPr lang="sv-SE" sz="1200" b="1" i="0" dirty="0">
                <a:solidFill>
                  <a:srgbClr val="000000"/>
                </a:solidFill>
                <a:effectLst/>
                <a:latin typeface="Calibri" panose="020F0502020204030204" pitchFamily="34" charset="0"/>
              </a:rPr>
              <a:t>  </a:t>
            </a:r>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Genom att bekräfta, </a:t>
            </a:r>
            <a:r>
              <a:rPr lang="sv-SE" sz="1200" b="0" i="1" dirty="0">
                <a:solidFill>
                  <a:srgbClr val="000000"/>
                </a:solidFill>
                <a:effectLst/>
                <a:latin typeface="Calibri" panose="020F0502020204030204" pitchFamily="34" charset="0"/>
              </a:rPr>
              <a:t>backa upp</a:t>
            </a:r>
            <a:r>
              <a:rPr lang="sv-SE" sz="1200" b="0" i="0" dirty="0">
                <a:solidFill>
                  <a:srgbClr val="000000"/>
                </a:solidFill>
                <a:effectLst/>
                <a:latin typeface="Calibri" panose="020F0502020204030204" pitchFamily="34" charset="0"/>
              </a:rPr>
              <a:t> och stödja andra kan du motverka att du själv eller andra felaktigt påförs skuld eller skamkänslor. Att fokusera på de insatser som personer i organisationen faktiskt gör är ett sätt att motverka ett klimat där aktiva känner skuld och skam.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Motsatsen till att påföra någon skuld och skam är att ge bekräftelse, uppbackning och stöd. Istället för att kommentera att någon gör för lite, uppmärksammar du det positiva som personen bidrar med. Det är nära kopplat till strategin med hänsynstagande. Bekräfta människor som ber om hjälp eller som faktiskt säger att de har för mycket att göra. Ingen tjänar på att människor tar på sig för mycket eller har dåligt samvete för att de inte gör tillräckligt. Det leder bara till att arbetet utförs sämre och med mindre tillfredsställelse.  </a:t>
            </a:r>
            <a:endParaRPr lang="sv-SE" b="0" i="0" dirty="0">
              <a:solidFill>
                <a:srgbClr val="000000"/>
              </a:solidFill>
              <a:effectLst/>
              <a:latin typeface="Segoe UI" panose="020B0502040204020203" pitchFamily="34" charset="0"/>
            </a:endParaRPr>
          </a:p>
          <a:p>
            <a:endParaRPr lang="sv-SE" dirty="0"/>
          </a:p>
          <a:p>
            <a:pPr algn="l" rtl="0" fontAlgn="base"/>
            <a:endParaRPr lang="sv-SE" dirty="0"/>
          </a:p>
        </p:txBody>
      </p:sp>
      <p:sp>
        <p:nvSpPr>
          <p:cNvPr id="4" name="Platshållare för bildnummer 3"/>
          <p:cNvSpPr>
            <a:spLocks noGrp="1"/>
          </p:cNvSpPr>
          <p:nvPr>
            <p:ph type="sldNum" sz="quarter" idx="5"/>
          </p:nvPr>
        </p:nvSpPr>
        <p:spPr/>
        <p:txBody>
          <a:bodyPr/>
          <a:lstStyle/>
          <a:p>
            <a:fld id="{043FAC55-9B39-4FFC-941C-45E05677DBBA}" type="slidenum">
              <a:rPr lang="sv-SE" smtClean="0"/>
              <a:t>19</a:t>
            </a:fld>
            <a:endParaRPr lang="sv-SE"/>
          </a:p>
        </p:txBody>
      </p:sp>
    </p:spTree>
    <p:extLst>
      <p:ext uri="{BB962C8B-B14F-4D97-AF65-F5344CB8AC3E}">
        <p14:creationId xmlns:p14="http://schemas.microsoft.com/office/powerpoint/2010/main" val="29731666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gn="l" rtl="0" fontAlgn="base"/>
            <a:r>
              <a:rPr lang="sv-SE" sz="1800" b="0" i="0" dirty="0">
                <a:solidFill>
                  <a:srgbClr val="000000"/>
                </a:solidFill>
                <a:effectLst/>
                <a:latin typeface="Calibri Light" panose="020F0302020204030204" pitchFamily="34" charset="0"/>
              </a:rPr>
              <a:t>Dela ut PDF ”Motstrategier och </a:t>
            </a:r>
            <a:r>
              <a:rPr lang="sv-SE" sz="1800" b="0" i="0" dirty="0" err="1">
                <a:solidFill>
                  <a:srgbClr val="000000"/>
                </a:solidFill>
                <a:effectLst/>
                <a:latin typeface="Calibri Light" panose="020F0302020204030204" pitchFamily="34" charset="0"/>
              </a:rPr>
              <a:t>bekräftartekniker</a:t>
            </a:r>
            <a:r>
              <a:rPr lang="sv-SE" sz="1800" b="0" i="0" dirty="0">
                <a:solidFill>
                  <a:srgbClr val="000000"/>
                </a:solidFill>
                <a:effectLst/>
                <a:latin typeface="Calibri Light" panose="020F0302020204030204" pitchFamily="34" charset="0"/>
              </a:rPr>
              <a:t>”</a:t>
            </a:r>
          </a:p>
          <a:p>
            <a:pPr algn="l" rtl="0" fontAlgn="base"/>
            <a:endParaRPr lang="sv-SE" sz="1800" b="1" i="0" dirty="0">
              <a:solidFill>
                <a:srgbClr val="000000"/>
              </a:solidFill>
              <a:effectLst/>
              <a:latin typeface="Calibri Light" panose="020F0302020204030204" pitchFamily="34" charset="0"/>
            </a:endParaRPr>
          </a:p>
          <a:p>
            <a:pPr algn="l" rtl="0" fontAlgn="base"/>
            <a:r>
              <a:rPr lang="sv-SE" sz="1800" b="1" i="0" dirty="0">
                <a:solidFill>
                  <a:srgbClr val="000000"/>
                </a:solidFill>
                <a:effectLst/>
                <a:latin typeface="Calibri Light" panose="020F0302020204030204" pitchFamily="34" charset="0"/>
              </a:rPr>
              <a:t>1. Ta plats (motstrategi till osynliggörande) </a:t>
            </a:r>
            <a:r>
              <a:rPr lang="sv-SE" sz="1800" b="0" i="0" dirty="0">
                <a:solidFill>
                  <a:srgbClr val="000000"/>
                </a:solidFill>
                <a:effectLst/>
                <a:latin typeface="WordVisiCarriageReturn_MSFontService"/>
              </a:rPr>
              <a:t> </a:t>
            </a:r>
            <a:br>
              <a:rPr lang="sv-SE" sz="1800" b="0" i="0" dirty="0">
                <a:solidFill>
                  <a:srgbClr val="000000"/>
                </a:solidFill>
                <a:effectLst/>
                <a:latin typeface="WordVisiCarriageReturn_MSFontService"/>
              </a:rPr>
            </a:br>
            <a:r>
              <a:rPr lang="sv-SE" sz="1800" b="0" i="0" dirty="0">
                <a:solidFill>
                  <a:srgbClr val="000000"/>
                </a:solidFill>
                <a:effectLst/>
                <a:latin typeface="Calibri Light" panose="020F0302020204030204" pitchFamily="34" charset="0"/>
              </a:rPr>
              <a:t>Försök att undvika offerpositionen och kräv lugnt att bli sedd och lyssnad på. Det brukar vara bäst genom att ställa frågor snarare än att anklaga. En fråga kan vara: "Hörde jag rätt?" eller "Menar du verkligen det?" Humor kan också funka som att säga: "Oj, nu glömde du att presentera mig, men det kan ju hända den bästa." </a:t>
            </a:r>
            <a:endParaRPr lang="sv-SE" b="0" i="0" dirty="0">
              <a:solidFill>
                <a:srgbClr val="000000"/>
              </a:solidFill>
              <a:effectLst/>
              <a:latin typeface="Segoe UI" panose="020B0502040204020203" pitchFamily="34" charset="0"/>
            </a:endParaRPr>
          </a:p>
          <a:p>
            <a:pPr algn="l" rtl="0" fontAlgn="base"/>
            <a:r>
              <a:rPr lang="sv-SE" sz="1800" b="1" i="0" dirty="0">
                <a:solidFill>
                  <a:srgbClr val="000000"/>
                </a:solidFill>
                <a:effectLst/>
                <a:latin typeface="Calibri Light" panose="020F0302020204030204" pitchFamily="34" charset="0"/>
              </a:rPr>
              <a:t>2. Synliggörande (</a:t>
            </a:r>
            <a:r>
              <a:rPr lang="sv-SE" sz="1800" b="1" i="0" dirty="0" err="1">
                <a:solidFill>
                  <a:srgbClr val="000000"/>
                </a:solidFill>
                <a:effectLst/>
                <a:latin typeface="Calibri Light" panose="020F0302020204030204" pitchFamily="34" charset="0"/>
              </a:rPr>
              <a:t>bekräftarteknik</a:t>
            </a:r>
            <a:r>
              <a:rPr lang="sv-SE" sz="1800" b="1" i="0" dirty="0">
                <a:solidFill>
                  <a:srgbClr val="000000"/>
                </a:solidFill>
                <a:effectLst/>
                <a:latin typeface="Calibri Light" panose="020F0302020204030204" pitchFamily="34" charset="0"/>
              </a:rPr>
              <a:t> till osynliggörande)  </a:t>
            </a:r>
            <a:r>
              <a:rPr lang="sv-SE" sz="1800" b="0" i="0" dirty="0">
                <a:solidFill>
                  <a:srgbClr val="000000"/>
                </a:solidFill>
                <a:effectLst/>
                <a:latin typeface="WordVisiCarriageReturn_MSFontService"/>
              </a:rPr>
              <a:t> </a:t>
            </a:r>
            <a:br>
              <a:rPr lang="sv-SE" sz="1800" b="0" i="0" dirty="0">
                <a:solidFill>
                  <a:srgbClr val="000000"/>
                </a:solidFill>
                <a:effectLst/>
                <a:latin typeface="WordVisiCarriageReturn_MSFontService"/>
              </a:rPr>
            </a:br>
            <a:r>
              <a:rPr lang="sv-SE" sz="1800" b="0" i="0" dirty="0">
                <a:solidFill>
                  <a:srgbClr val="000000"/>
                </a:solidFill>
                <a:effectLst/>
                <a:latin typeface="Calibri Light" panose="020F0302020204030204" pitchFamily="34" charset="0"/>
              </a:rPr>
              <a:t>För att bidra till en motsatt kultur där osynliggörande inte förekommer, är det viktigt att ta människor i sin omgivning på allvar och visa att en bryr sig. Synliggörande handlar om att ge personer bekräftelse och uppskattning för sina idéer, till exempel att benämna vid namn: ”Som Kim sa tidigare ...” Den som synliggör andra sprider positiva ringar på vattnet, bidrar till att sätta ett gott klimat och blir på så sätt själv synlig. En metod till möten kan vara att ha “rundor” där alla får chansen att säga något.  </a:t>
            </a:r>
            <a:endParaRPr lang="sv-SE" b="0" i="0" dirty="0">
              <a:solidFill>
                <a:srgbClr val="000000"/>
              </a:solidFill>
              <a:effectLst/>
              <a:latin typeface="Segoe UI" panose="020B0502040204020203" pitchFamily="34" charset="0"/>
            </a:endParaRPr>
          </a:p>
          <a:p>
            <a:pPr algn="l" rtl="0" fontAlgn="base"/>
            <a:r>
              <a:rPr lang="sv-SE" sz="1800" b="1" i="0" dirty="0">
                <a:solidFill>
                  <a:srgbClr val="000000"/>
                </a:solidFill>
                <a:effectLst/>
                <a:latin typeface="Calibri Light" panose="020F0302020204030204" pitchFamily="34" charset="0"/>
              </a:rPr>
              <a:t>3. Ifrågasätta (motstrategi till förlöjligande) </a:t>
            </a:r>
            <a:r>
              <a:rPr lang="sv-SE" sz="1800" b="0" i="0" dirty="0">
                <a:solidFill>
                  <a:srgbClr val="000000"/>
                </a:solidFill>
                <a:effectLst/>
                <a:latin typeface="WordVisiCarriageReturn_MSFontService"/>
              </a:rPr>
              <a:t> </a:t>
            </a:r>
            <a:br>
              <a:rPr lang="sv-SE" sz="1800" b="0" i="0" dirty="0">
                <a:solidFill>
                  <a:srgbClr val="000000"/>
                </a:solidFill>
                <a:effectLst/>
                <a:latin typeface="WordVisiCarriageReturn_MSFontService"/>
              </a:rPr>
            </a:br>
            <a:r>
              <a:rPr lang="sv-SE" sz="1800" b="0" i="0" dirty="0">
                <a:solidFill>
                  <a:srgbClr val="000000"/>
                </a:solidFill>
                <a:effectLst/>
                <a:latin typeface="Calibri Light" panose="020F0302020204030204" pitchFamily="34" charset="0"/>
              </a:rPr>
              <a:t>Skratta inte med när någon skämtar på din eller någon annans bekostnad. Bryt och analysera: ”Vänta nu, vad var det du sa?” eller ”Nu skrattade ni bort något som jag tycker är viktigt.” Försök hålla dig lugn och logisk och gör klart att beteendet inte accepteras. Det kan fungera att kommentera att härskartekniken används. Att ta fram härskarteknikerna i ljuset gör det svårare att upprätthålla dem. Säg till exempel: ”Jag tycker det är farligt med sådana skämt, eftersom många kan tycka att de är obehagliga. Det kan vara bra att tänka på nästa gång.”</a:t>
            </a:r>
            <a:endParaRPr lang="sv-SE" b="0" i="0" dirty="0">
              <a:solidFill>
                <a:srgbClr val="000000"/>
              </a:solidFill>
              <a:effectLst/>
              <a:latin typeface="Segoe UI" panose="020B0502040204020203" pitchFamily="34" charset="0"/>
            </a:endParaRPr>
          </a:p>
          <a:p>
            <a:pPr algn="l" rtl="0" fontAlgn="base"/>
            <a:r>
              <a:rPr lang="sv-SE" sz="1800" b="1" i="0" dirty="0">
                <a:solidFill>
                  <a:srgbClr val="000000"/>
                </a:solidFill>
                <a:effectLst/>
                <a:latin typeface="Calibri Light" panose="020F0302020204030204" pitchFamily="34" charset="0"/>
              </a:rPr>
              <a:t>4. Respektera (</a:t>
            </a:r>
            <a:r>
              <a:rPr lang="sv-SE" sz="1800" b="1" i="0" dirty="0" err="1">
                <a:solidFill>
                  <a:srgbClr val="000000"/>
                </a:solidFill>
                <a:effectLst/>
                <a:latin typeface="Calibri Light" panose="020F0302020204030204" pitchFamily="34" charset="0"/>
              </a:rPr>
              <a:t>bekräftarteknik</a:t>
            </a:r>
            <a:r>
              <a:rPr lang="sv-SE" sz="1800" b="1" i="0" dirty="0">
                <a:solidFill>
                  <a:srgbClr val="000000"/>
                </a:solidFill>
                <a:effectLst/>
                <a:latin typeface="Calibri Light" panose="020F0302020204030204" pitchFamily="34" charset="0"/>
              </a:rPr>
              <a:t> till förlöjligande) </a:t>
            </a:r>
            <a:r>
              <a:rPr lang="sv-SE" sz="1800" b="0" i="0" dirty="0">
                <a:solidFill>
                  <a:srgbClr val="000000"/>
                </a:solidFill>
                <a:effectLst/>
                <a:latin typeface="WordVisiCarriageReturn_MSFontService"/>
              </a:rPr>
              <a:t> </a:t>
            </a:r>
            <a:br>
              <a:rPr lang="sv-SE" sz="1800" b="0" i="0" dirty="0">
                <a:solidFill>
                  <a:srgbClr val="000000"/>
                </a:solidFill>
                <a:effectLst/>
                <a:latin typeface="WordVisiCarriageReturn_MSFontService"/>
              </a:rPr>
            </a:br>
            <a:r>
              <a:rPr lang="sv-SE" sz="1800" b="0" i="0" dirty="0">
                <a:solidFill>
                  <a:srgbClr val="000000"/>
                </a:solidFill>
                <a:effectLst/>
                <a:latin typeface="Calibri Light" panose="020F0302020204030204" pitchFamily="34" charset="0"/>
              </a:rPr>
              <a:t>Motsatsen till en kultur där människor förlöjligar varandra, är en kultur där vi respekterar och stöttar varandra. För att förstärka den goda kulturen kan du som ledare uppmuntra alla att alltid våga fråga. Det kan vara genom att förklara svåra ord, så alla kan förstå och på så sätt sätter du ett klimat där alla inte förväntas förstå allt. Alla idéer är värda att tänkas på så ta alltid dessa seriöst. De kan antingen utveckla nya tankebanor och inspirera till nytänkande eller utvecklas och bli bra, även om det vid första anblicken inte verkar så.  </a:t>
            </a:r>
            <a:endParaRPr lang="sv-SE" b="0" i="0" dirty="0">
              <a:solidFill>
                <a:srgbClr val="000000"/>
              </a:solidFill>
              <a:effectLst/>
              <a:latin typeface="Segoe UI" panose="020B0502040204020203" pitchFamily="34" charset="0"/>
            </a:endParaRPr>
          </a:p>
          <a:p>
            <a:pPr algn="l" rtl="0" fontAlgn="base"/>
            <a:r>
              <a:rPr lang="sv-SE" sz="1800" b="1" i="0" dirty="0">
                <a:solidFill>
                  <a:srgbClr val="000000"/>
                </a:solidFill>
                <a:effectLst/>
                <a:latin typeface="Calibri Light" panose="020F0302020204030204" pitchFamily="34" charset="0"/>
              </a:rPr>
              <a:t>5. Kräv korten på bordet (motstrategi till undanhållande av information) </a:t>
            </a:r>
            <a:r>
              <a:rPr lang="sv-SE" sz="1800" b="0" i="0" dirty="0">
                <a:solidFill>
                  <a:srgbClr val="000000"/>
                </a:solidFill>
                <a:effectLst/>
                <a:latin typeface="WordVisiCarriageReturn_MSFontService"/>
              </a:rPr>
              <a:t> </a:t>
            </a:r>
            <a:br>
              <a:rPr lang="sv-SE" sz="1800" b="0" i="0" dirty="0">
                <a:solidFill>
                  <a:srgbClr val="000000"/>
                </a:solidFill>
                <a:effectLst/>
                <a:latin typeface="WordVisiCarriageReturn_MSFontService"/>
              </a:rPr>
            </a:br>
            <a:r>
              <a:rPr lang="sv-SE" sz="1800" b="0" i="0" dirty="0">
                <a:solidFill>
                  <a:srgbClr val="000000"/>
                </a:solidFill>
                <a:effectLst/>
                <a:latin typeface="Calibri Light" panose="020F0302020204030204" pitchFamily="34" charset="0"/>
              </a:rPr>
              <a:t>Påpeka att du inte har fått all information. Du är inte dum, någon gör dig dum genom att undanhålla information. Utgå dock alltid ifrån att det inte är avsiktligt, om du inte är helt säker på motsatsen. ”Vad bra att ni har diskuterat detta, nu kan ni informera mig så kan vi bestämma sedan.”  </a:t>
            </a:r>
            <a:endParaRPr lang="sv-SE" b="0" i="0" dirty="0">
              <a:solidFill>
                <a:srgbClr val="000000"/>
              </a:solidFill>
              <a:effectLst/>
              <a:latin typeface="Segoe UI" panose="020B0502040204020203" pitchFamily="34" charset="0"/>
            </a:endParaRPr>
          </a:p>
          <a:p>
            <a:pPr algn="l" rtl="0" fontAlgn="base"/>
            <a:r>
              <a:rPr lang="sv-SE" sz="1800" b="1" i="0" dirty="0">
                <a:solidFill>
                  <a:srgbClr val="000000"/>
                </a:solidFill>
                <a:effectLst/>
                <a:latin typeface="Calibri Light" panose="020F0302020204030204" pitchFamily="34" charset="0"/>
              </a:rPr>
              <a:t>6. Informera (</a:t>
            </a:r>
            <a:r>
              <a:rPr lang="sv-SE" sz="1800" b="1" i="0" dirty="0" err="1">
                <a:solidFill>
                  <a:srgbClr val="000000"/>
                </a:solidFill>
                <a:effectLst/>
                <a:latin typeface="Calibri Light" panose="020F0302020204030204" pitchFamily="34" charset="0"/>
              </a:rPr>
              <a:t>bekräftarteknik</a:t>
            </a:r>
            <a:r>
              <a:rPr lang="sv-SE" sz="1800" b="1" i="0" dirty="0">
                <a:solidFill>
                  <a:srgbClr val="000000"/>
                </a:solidFill>
                <a:effectLst/>
                <a:latin typeface="Calibri Light" panose="020F0302020204030204" pitchFamily="34" charset="0"/>
              </a:rPr>
              <a:t> till undanhållande av information) </a:t>
            </a:r>
            <a:r>
              <a:rPr lang="sv-SE" sz="1800" b="0" i="0" dirty="0">
                <a:solidFill>
                  <a:srgbClr val="000000"/>
                </a:solidFill>
                <a:effectLst/>
                <a:latin typeface="WordVisiCarriageReturn_MSFontService"/>
              </a:rPr>
              <a:t> </a:t>
            </a:r>
            <a:br>
              <a:rPr lang="sv-SE" sz="1800" b="0" i="0" dirty="0">
                <a:solidFill>
                  <a:srgbClr val="000000"/>
                </a:solidFill>
                <a:effectLst/>
                <a:latin typeface="WordVisiCarriageReturn_MSFontService"/>
              </a:rPr>
            </a:br>
            <a:r>
              <a:rPr lang="sv-SE" sz="1800" b="0" i="0" dirty="0">
                <a:solidFill>
                  <a:srgbClr val="000000"/>
                </a:solidFill>
                <a:effectLst/>
                <a:latin typeface="Calibri Light" panose="020F0302020204030204" pitchFamily="34" charset="0"/>
              </a:rPr>
              <a:t>För att inte själv tillämpa ”undanhållande av information” bör du sträva efter att alla alltid ska veta så mycket som möjligt och vara noga med att informera och inkludera alla berörda i beslutsprocesser. Förutsätt inte att alla har samma information som du har, se till att alltid berätta bakgrunden till det ni talar om eller ska besluta om på så sätt kan ni få en gemensam bild av frågorna. Undvik att hålla diskussioner utanför mötestid när inte alla är med, då finns det risk att några inte får möjlighet att påverka.  </a:t>
            </a:r>
            <a:endParaRPr lang="sv-SE" b="0" i="0" dirty="0">
              <a:solidFill>
                <a:srgbClr val="000000"/>
              </a:solidFill>
              <a:effectLst/>
              <a:latin typeface="Segoe UI" panose="020B0502040204020203" pitchFamily="34" charset="0"/>
            </a:endParaRPr>
          </a:p>
          <a:p>
            <a:pPr algn="l" rtl="0" fontAlgn="base"/>
            <a:r>
              <a:rPr lang="sv-SE" sz="1800" b="1" i="0" dirty="0">
                <a:solidFill>
                  <a:srgbClr val="000000"/>
                </a:solidFill>
                <a:effectLst/>
                <a:latin typeface="Calibri Light" panose="020F0302020204030204" pitchFamily="34" charset="0"/>
              </a:rPr>
              <a:t>7. Bryt mönstret (motstrategi till dubbelbestraffning) </a:t>
            </a:r>
            <a:r>
              <a:rPr lang="sv-SE" sz="1800" b="0" i="0" dirty="0">
                <a:solidFill>
                  <a:srgbClr val="000000"/>
                </a:solidFill>
                <a:effectLst/>
                <a:latin typeface="WordVisiCarriageReturn_MSFontService"/>
              </a:rPr>
              <a:t> </a:t>
            </a:r>
            <a:br>
              <a:rPr lang="sv-SE" sz="1800" b="0" i="0" dirty="0">
                <a:solidFill>
                  <a:srgbClr val="000000"/>
                </a:solidFill>
                <a:effectLst/>
                <a:latin typeface="WordVisiCarriageReturn_MSFontService"/>
              </a:rPr>
            </a:br>
            <a:r>
              <a:rPr lang="sv-SE" sz="1800" b="0" i="0" dirty="0">
                <a:solidFill>
                  <a:srgbClr val="000000"/>
                </a:solidFill>
                <a:effectLst/>
                <a:latin typeface="Calibri Light" panose="020F0302020204030204" pitchFamily="34" charset="0"/>
              </a:rPr>
              <a:t>Fundera över dina egna värderingar och prioriteringar så kan du lättare bemöta dubbelbestraffning. Om du vet vad som är viktigt för dig är det lättare att vara tydlig med hur du tänker och förklara för personen. Om du blir utsatt: konfrontera personen och ifrågasätt vad den säger. Be om konstruktiva lösningar.  </a:t>
            </a:r>
            <a:endParaRPr lang="sv-SE" b="0" i="0" dirty="0">
              <a:solidFill>
                <a:srgbClr val="000000"/>
              </a:solidFill>
              <a:effectLst/>
              <a:latin typeface="Segoe UI" panose="020B0502040204020203" pitchFamily="34" charset="0"/>
            </a:endParaRPr>
          </a:p>
          <a:p>
            <a:pPr algn="l" rtl="0" fontAlgn="base"/>
            <a:r>
              <a:rPr lang="sv-SE" sz="1800" b="1" i="0" dirty="0">
                <a:solidFill>
                  <a:srgbClr val="000000"/>
                </a:solidFill>
                <a:effectLst/>
                <a:latin typeface="Calibri Light" panose="020F0302020204030204" pitchFamily="34" charset="0"/>
              </a:rPr>
              <a:t>8. Hänsynstagande (</a:t>
            </a:r>
            <a:r>
              <a:rPr lang="sv-SE" sz="1800" b="1" i="0" dirty="0" err="1">
                <a:solidFill>
                  <a:srgbClr val="000000"/>
                </a:solidFill>
                <a:effectLst/>
                <a:latin typeface="Calibri Light" panose="020F0302020204030204" pitchFamily="34" charset="0"/>
              </a:rPr>
              <a:t>bekräftarteknik</a:t>
            </a:r>
            <a:r>
              <a:rPr lang="sv-SE" sz="1800" b="1" i="0" dirty="0">
                <a:solidFill>
                  <a:srgbClr val="000000"/>
                </a:solidFill>
                <a:effectLst/>
                <a:latin typeface="Calibri Light" panose="020F0302020204030204" pitchFamily="34" charset="0"/>
              </a:rPr>
              <a:t> till dubbelbestraffning) </a:t>
            </a:r>
            <a:r>
              <a:rPr lang="sv-SE" sz="1800" b="0" i="0" dirty="0">
                <a:solidFill>
                  <a:srgbClr val="000000"/>
                </a:solidFill>
                <a:effectLst/>
                <a:latin typeface="WordVisiCarriageReturn_MSFontService"/>
              </a:rPr>
              <a:t> </a:t>
            </a:r>
            <a:br>
              <a:rPr lang="sv-SE" sz="1800" b="0" i="0" dirty="0">
                <a:solidFill>
                  <a:srgbClr val="000000"/>
                </a:solidFill>
                <a:effectLst/>
                <a:latin typeface="WordVisiCarriageReturn_MSFontService"/>
              </a:rPr>
            </a:br>
            <a:r>
              <a:rPr lang="sv-SE" sz="1800" b="0" i="0" dirty="0">
                <a:solidFill>
                  <a:srgbClr val="000000"/>
                </a:solidFill>
                <a:effectLst/>
                <a:latin typeface="Calibri Light" panose="020F0302020204030204" pitchFamily="34" charset="0"/>
              </a:rPr>
              <a:t>Motsatsen till dubbelbestraffning är hänsynstagande. Utgå ifrån att alla alltid gör så gott de kan utifrån sina förutsättningar. Med hjälp av den tanken blir det lättare att inte döma, och att istället försöka hitta en konstruktiv lösning. Att komma sent till ett möte är inte bra, men personen kan ha gjort sitt bästa utifrån sina förutsättningar. Anklaga inte utan tala om hur jobbigt det blev för dig när personen var sen. Utgå från ett jag-budskap när du formulerar dig och fråga vad som hände. Då bekräftar du den andra och låter den får uttrycka dina egna känslor.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Light" panose="020F0302020204030204" pitchFamily="34" charset="0"/>
              </a:rPr>
              <a:t>Ta er tid till att ha en dialog om vad alla individer i gruppen behöver för att känna trygghet och för att göra ett bra jobb. Var nyfiken på vad som finns i varandras liv förutom ert gemensamma möte!  </a:t>
            </a:r>
            <a:endParaRPr lang="sv-SE" b="0" i="0" dirty="0">
              <a:solidFill>
                <a:srgbClr val="000000"/>
              </a:solidFill>
              <a:effectLst/>
              <a:latin typeface="Segoe UI" panose="020B0502040204020203" pitchFamily="34" charset="0"/>
            </a:endParaRPr>
          </a:p>
          <a:p>
            <a:pPr algn="l" rtl="0" fontAlgn="base"/>
            <a:r>
              <a:rPr lang="sv-SE" sz="1800" b="1" i="0" dirty="0">
                <a:solidFill>
                  <a:srgbClr val="000000"/>
                </a:solidFill>
                <a:effectLst/>
                <a:latin typeface="Calibri Light" panose="020F0302020204030204" pitchFamily="34" charset="0"/>
              </a:rPr>
              <a:t>9. Intellektualisera (motstrategi till påförande av skuld och skam) </a:t>
            </a:r>
            <a:r>
              <a:rPr lang="sv-SE" sz="1800" b="0" i="0" dirty="0">
                <a:solidFill>
                  <a:srgbClr val="000000"/>
                </a:solidFill>
                <a:effectLst/>
                <a:latin typeface="WordVisiCarriageReturn_MSFontService"/>
              </a:rPr>
              <a:t> </a:t>
            </a:r>
            <a:br>
              <a:rPr lang="sv-SE" sz="1800" b="0" i="0" dirty="0">
                <a:solidFill>
                  <a:srgbClr val="000000"/>
                </a:solidFill>
                <a:effectLst/>
                <a:latin typeface="WordVisiCarriageReturn_MSFontService"/>
              </a:rPr>
            </a:br>
            <a:r>
              <a:rPr lang="sv-SE" sz="1800" b="0" i="0" dirty="0">
                <a:solidFill>
                  <a:srgbClr val="000000"/>
                </a:solidFill>
                <a:effectLst/>
                <a:latin typeface="Calibri Light" panose="020F0302020204030204" pitchFamily="34" charset="0"/>
              </a:rPr>
              <a:t>Försök att bli medveten om varför du känner skuld i vissa situationer. Hur upplever andra situationen? Försöker någon vältra över sina egna känslor på dig? Ligger felet egentligen i situationen? Eller i fördelningen av uppgifter? Du kan också höja blicken ytterligare och titta om en specifik situation har någon koppling till normer.</a:t>
            </a:r>
            <a:r>
              <a:rPr lang="sv-SE" sz="18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800" b="1" i="0" dirty="0">
                <a:solidFill>
                  <a:srgbClr val="000000"/>
                </a:solidFill>
                <a:effectLst/>
                <a:latin typeface="Calibri Light" panose="020F0302020204030204" pitchFamily="34" charset="0"/>
              </a:rPr>
              <a:t>10. Bekräfta dig själv och andra (</a:t>
            </a:r>
            <a:r>
              <a:rPr lang="sv-SE" sz="1800" b="1" i="0" dirty="0" err="1">
                <a:solidFill>
                  <a:srgbClr val="000000"/>
                </a:solidFill>
                <a:effectLst/>
                <a:latin typeface="Calibri Light" panose="020F0302020204030204" pitchFamily="34" charset="0"/>
              </a:rPr>
              <a:t>bekräftarteknik</a:t>
            </a:r>
            <a:r>
              <a:rPr lang="sv-SE" sz="1800" b="1" i="0" dirty="0">
                <a:solidFill>
                  <a:srgbClr val="000000"/>
                </a:solidFill>
                <a:effectLst/>
                <a:latin typeface="Calibri Light" panose="020F0302020204030204" pitchFamily="34" charset="0"/>
              </a:rPr>
              <a:t> till påförande av skuld och skam)</a:t>
            </a:r>
            <a:r>
              <a:rPr lang="sv-SE" sz="1800" b="0" i="0" dirty="0">
                <a:solidFill>
                  <a:srgbClr val="000000"/>
                </a:solidFill>
                <a:effectLst/>
                <a:latin typeface="Calibri Light" panose="020F0302020204030204" pitchFamily="34" charset="0"/>
              </a:rPr>
              <a:t> </a:t>
            </a:r>
            <a:r>
              <a:rPr lang="sv-SE" sz="1800" b="0" i="0" dirty="0">
                <a:solidFill>
                  <a:srgbClr val="000000"/>
                </a:solidFill>
                <a:effectLst/>
                <a:latin typeface="WordVisiCarriageReturn_MSFontService"/>
              </a:rPr>
              <a:t> </a:t>
            </a:r>
            <a:br>
              <a:rPr lang="sv-SE" sz="1800" b="0" i="0" dirty="0">
                <a:solidFill>
                  <a:srgbClr val="000000"/>
                </a:solidFill>
                <a:effectLst/>
                <a:latin typeface="WordVisiCarriageReturn_MSFontService"/>
              </a:rPr>
            </a:br>
            <a:r>
              <a:rPr lang="sv-SE" sz="1800" b="0" i="0" dirty="0">
                <a:solidFill>
                  <a:srgbClr val="000000"/>
                </a:solidFill>
                <a:effectLst/>
                <a:latin typeface="Calibri Light" panose="020F0302020204030204" pitchFamily="34" charset="0"/>
              </a:rPr>
              <a:t>Motsatsen till att påföra någon skuld och skam är att ge bekräftelse, uppbackning och stöd. Istället för att kommentera att någon gör för lite, uppmärksammar du det positiva som personen bidrar med. Det är nära kopplat till strategin med hänsynstagande. Bekräfta människor som ber om hjälp eller som faktiskt säger att de har för mycket att göra. Ingen tjänar på att människor tar på sig för mycket eller har dåligt samvete för att de inte gör tillräckligt. Det leder bara till att arbetet utförs sämre och med mindre tillfredsställelse. Bra metoder är att jobba medvetet med feedback i gruppen eller med avstämningar om hur arbetet går och hur ens tid ser ut.  </a:t>
            </a:r>
          </a:p>
          <a:p>
            <a:pPr algn="l" rtl="0" fontAlgn="base"/>
            <a:endParaRPr lang="sv-SE" sz="1800" b="0" i="0" dirty="0">
              <a:solidFill>
                <a:srgbClr val="000000"/>
              </a:solidFill>
              <a:effectLst/>
              <a:latin typeface="Calibri Light" panose="020F0302020204030204" pitchFamily="34"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sv-SE" sz="1200" b="0" i="1" dirty="0">
                <a:solidFill>
                  <a:srgbClr val="000000"/>
                </a:solidFill>
                <a:effectLst/>
                <a:latin typeface="Calibri" panose="020F0502020204030204" pitchFamily="34" charset="0"/>
              </a:rPr>
              <a:t>Material inspirerat av ”</a:t>
            </a:r>
            <a:r>
              <a:rPr lang="sv-SE" sz="1200" b="0" i="1" dirty="0" err="1">
                <a:solidFill>
                  <a:srgbClr val="000000"/>
                </a:solidFill>
                <a:effectLst/>
                <a:latin typeface="Calibri" panose="020F0502020204030204" pitchFamily="34" charset="0"/>
              </a:rPr>
              <a:t>Bekräftartekniker</a:t>
            </a:r>
            <a:r>
              <a:rPr lang="sv-SE" sz="1200" b="0" i="1" dirty="0">
                <a:solidFill>
                  <a:srgbClr val="000000"/>
                </a:solidFill>
                <a:effectLst/>
                <a:latin typeface="Calibri" panose="020F0502020204030204" pitchFamily="34" charset="0"/>
              </a:rPr>
              <a:t> och motstrategier </a:t>
            </a:r>
            <a:r>
              <a:rPr lang="sv-SE" sz="1200" dirty="0">
                <a:effectLst/>
                <a:latin typeface="Calibri" panose="020F0502020204030204" pitchFamily="34" charset="0"/>
                <a:ea typeface="Calibri" panose="020F0502020204030204" pitchFamily="34" charset="0"/>
                <a:cs typeface="Arial" panose="020B0604020202020204" pitchFamily="34" charset="0"/>
              </a:rPr>
              <a:t>– </a:t>
            </a:r>
            <a:r>
              <a:rPr lang="sv-SE" sz="1200" b="0" i="1" dirty="0">
                <a:solidFill>
                  <a:srgbClr val="000000"/>
                </a:solidFill>
                <a:effectLst/>
                <a:latin typeface="Calibri" panose="020F0502020204030204" pitchFamily="34" charset="0"/>
              </a:rPr>
              <a:t>sätt att bemöta maktstrukturer och förändra sociala klimat” </a:t>
            </a:r>
            <a:r>
              <a:rPr lang="sv-SE" sz="1200" dirty="0">
                <a:effectLst/>
                <a:latin typeface="Calibri" panose="020F0502020204030204" pitchFamily="34" charset="0"/>
                <a:ea typeface="Calibri" panose="020F0502020204030204" pitchFamily="34" charset="0"/>
                <a:cs typeface="Arial" panose="020B0604020202020204" pitchFamily="34" charset="0"/>
              </a:rPr>
              <a:t>– </a:t>
            </a:r>
            <a:r>
              <a:rPr lang="sv-SE" sz="1200" b="0" i="1" dirty="0">
                <a:solidFill>
                  <a:srgbClr val="000000"/>
                </a:solidFill>
                <a:effectLst/>
                <a:latin typeface="Calibri" panose="020F0502020204030204" pitchFamily="34" charset="0"/>
              </a:rPr>
              <a:t>Jonasson, </a:t>
            </a:r>
            <a:r>
              <a:rPr lang="sv-SE" sz="1200" b="0" i="1" dirty="0" err="1">
                <a:solidFill>
                  <a:srgbClr val="000000"/>
                </a:solidFill>
                <a:effectLst/>
                <a:latin typeface="Calibri" panose="020F0502020204030204" pitchFamily="34" charset="0"/>
              </a:rPr>
              <a:t>Amneus</a:t>
            </a:r>
            <a:r>
              <a:rPr lang="sv-SE" sz="1200" b="0" i="1" dirty="0">
                <a:solidFill>
                  <a:srgbClr val="000000"/>
                </a:solidFill>
                <a:effectLst/>
                <a:latin typeface="Calibri" panose="020F0502020204030204" pitchFamily="34" charset="0"/>
              </a:rPr>
              <a:t>, Flock &amp; </a:t>
            </a:r>
            <a:r>
              <a:rPr lang="sv-SE" sz="1200" b="0" i="1" dirty="0" err="1">
                <a:solidFill>
                  <a:srgbClr val="000000"/>
                </a:solidFill>
                <a:effectLst/>
                <a:latin typeface="Calibri" panose="020F0502020204030204" pitchFamily="34" charset="0"/>
              </a:rPr>
              <a:t>Steuer</a:t>
            </a:r>
            <a:r>
              <a:rPr lang="sv-SE" sz="1200" b="0" i="1" dirty="0">
                <a:solidFill>
                  <a:srgbClr val="000000"/>
                </a:solidFill>
                <a:effectLst/>
                <a:latin typeface="Calibri" panose="020F0502020204030204" pitchFamily="34" charset="0"/>
              </a:rPr>
              <a:t>. Metodbanken, retoriska.se.</a:t>
            </a:r>
            <a:endParaRPr lang="sv-SE" b="0" i="0" dirty="0">
              <a:solidFill>
                <a:srgbClr val="000000"/>
              </a:solidFill>
              <a:effectLst/>
              <a:latin typeface="Segoe UI" panose="020B0502040204020203" pitchFamily="34" charset="0"/>
            </a:endParaRPr>
          </a:p>
          <a:p>
            <a:pPr algn="l" rtl="0" fontAlgn="base"/>
            <a:endParaRPr lang="sv-SE" b="0" i="0" dirty="0">
              <a:solidFill>
                <a:srgbClr val="000000"/>
              </a:solidFill>
              <a:effectLst/>
              <a:latin typeface="Segoe UI" panose="020B0502040204020203" pitchFamily="34" charset="0"/>
            </a:endParaRPr>
          </a:p>
          <a:p>
            <a:endParaRPr lang="sv-SE" dirty="0"/>
          </a:p>
        </p:txBody>
      </p:sp>
      <p:sp>
        <p:nvSpPr>
          <p:cNvPr id="4" name="Platshållare för bildnummer 3"/>
          <p:cNvSpPr>
            <a:spLocks noGrp="1"/>
          </p:cNvSpPr>
          <p:nvPr>
            <p:ph type="sldNum" sz="quarter" idx="5"/>
          </p:nvPr>
        </p:nvSpPr>
        <p:spPr/>
        <p:txBody>
          <a:bodyPr/>
          <a:lstStyle/>
          <a:p>
            <a:fld id="{043FAC55-9B39-4FFC-941C-45E05677DBBA}" type="slidenum">
              <a:rPr lang="sv-SE" smtClean="0"/>
              <a:t>20</a:t>
            </a:fld>
            <a:endParaRPr lang="sv-SE"/>
          </a:p>
        </p:txBody>
      </p:sp>
    </p:spTree>
    <p:extLst>
      <p:ext uri="{BB962C8B-B14F-4D97-AF65-F5344CB8AC3E}">
        <p14:creationId xmlns:p14="http://schemas.microsoft.com/office/powerpoint/2010/main" val="27632987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gn="l" rtl="0" fontAlgn="base"/>
            <a:r>
              <a:rPr lang="sv-SE" sz="1800" b="1" i="0" dirty="0">
                <a:solidFill>
                  <a:srgbClr val="000000"/>
                </a:solidFill>
                <a:effectLst/>
                <a:latin typeface="Calibri Light" panose="020F0302020204030204" pitchFamily="34" charset="0"/>
              </a:rPr>
              <a:t>TIPS för att hantera härskartekniker när de händer </a:t>
            </a:r>
            <a:endParaRPr lang="sv-SE" b="1"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Det finns en modell som kan fungera som motståndsstrategi. Dessa steg är inte lätta att minnas när det är skarpt läge, men du kan använda dem som utgångspunkt i att öva på att hantera härskartekniker: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1. Beskriv vad som händer (beskriv situationen).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2. Tala om vad du känner. (Jag är arg, ledsen, besviken, irriterad, sur, frustrerad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3. Tala om hur du vill att det ska vara istället. (Jag vill att du slutar, att du tar bort din hand, att du lämnar mig ifred ...)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4. Ett förslag på en formulering är: När du … upplever/känner jag … och jag skulle vilja att du …</a:t>
            </a:r>
            <a:endParaRPr lang="sv-SE" b="0" i="0" dirty="0">
              <a:solidFill>
                <a:srgbClr val="000000"/>
              </a:solidFill>
              <a:effectLst/>
              <a:latin typeface="Segoe UI" panose="020B0502040204020203" pitchFamily="34" charset="0"/>
            </a:endParaRPr>
          </a:p>
          <a:p>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Dela ut PDF ”</a:t>
            </a:r>
            <a:r>
              <a:rPr lang="sv-SE" sz="1800" kern="1400" spc="-50" dirty="0">
                <a:effectLst/>
                <a:latin typeface="Calibri Light" panose="020F0302020204030204" pitchFamily="34" charset="0"/>
                <a:ea typeface="Times New Roman" panose="02020603050405020304" pitchFamily="18" charset="0"/>
                <a:cs typeface="Times New Roman" panose="02020603050405020304" pitchFamily="18" charset="0"/>
              </a:rPr>
              <a:t> Tips på motmedel för härskartekniker”.</a:t>
            </a:r>
          </a:p>
          <a:p>
            <a:endParaRPr lang="sv-SE" dirty="0"/>
          </a:p>
        </p:txBody>
      </p:sp>
      <p:sp>
        <p:nvSpPr>
          <p:cNvPr id="4" name="Platshållare för bildnummer 3"/>
          <p:cNvSpPr>
            <a:spLocks noGrp="1"/>
          </p:cNvSpPr>
          <p:nvPr>
            <p:ph type="sldNum" sz="quarter" idx="5"/>
          </p:nvPr>
        </p:nvSpPr>
        <p:spPr/>
        <p:txBody>
          <a:bodyPr/>
          <a:lstStyle/>
          <a:p>
            <a:fld id="{043FAC55-9B39-4FFC-941C-45E05677DBBA}" type="slidenum">
              <a:rPr lang="sv-SE" smtClean="0"/>
              <a:t>21</a:t>
            </a:fld>
            <a:endParaRPr lang="sv-SE"/>
          </a:p>
        </p:txBody>
      </p:sp>
    </p:spTree>
    <p:extLst>
      <p:ext uri="{BB962C8B-B14F-4D97-AF65-F5344CB8AC3E}">
        <p14:creationId xmlns:p14="http://schemas.microsoft.com/office/powerpoint/2010/main" val="30407218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gn="l" rtl="0" fontAlgn="base"/>
            <a:r>
              <a:rPr lang="sv-SE" sz="1800" b="0" i="0" dirty="0">
                <a:solidFill>
                  <a:srgbClr val="000000"/>
                </a:solidFill>
                <a:effectLst/>
                <a:latin typeface="Calibri" panose="020F0502020204030204" pitchFamily="34" charset="0"/>
              </a:rPr>
              <a:t>Det som står på sliden är detsamma som det som står i </a:t>
            </a:r>
            <a:r>
              <a:rPr lang="sv-SE" sz="1800" b="0" i="0" dirty="0" err="1">
                <a:solidFill>
                  <a:srgbClr val="000000"/>
                </a:solidFill>
                <a:effectLst/>
                <a:latin typeface="Calibri" panose="020F0502020204030204" pitchFamily="34" charset="0"/>
              </a:rPr>
              <a:t>PDF:en</a:t>
            </a:r>
            <a:r>
              <a:rPr lang="sv-SE" sz="1800" b="0" i="0" dirty="0">
                <a:solidFill>
                  <a:srgbClr val="000000"/>
                </a:solidFill>
                <a:effectLst/>
                <a:latin typeface="Calibri" panose="020F0502020204030204" pitchFamily="34" charset="0"/>
              </a:rPr>
              <a:t> som du delade ut. Har ni tid kan du gå igenom den tillsammans med gruppen. Annars kan de läsa det själv senare. </a:t>
            </a:r>
          </a:p>
          <a:p>
            <a:pPr algn="l" rtl="0" fontAlgn="base"/>
            <a:endParaRPr lang="sv-SE" sz="1800" b="0" i="0" dirty="0">
              <a:solidFill>
                <a:srgbClr val="000000"/>
              </a:solidFill>
              <a:effectLst/>
              <a:latin typeface="Calibri" panose="020F0502020204030204" pitchFamily="34" charset="0"/>
            </a:endParaRPr>
          </a:p>
          <a:p>
            <a:pPr algn="l" rtl="0" fontAlgn="base"/>
            <a:r>
              <a:rPr lang="sv-SE" sz="1800" b="0" i="0" dirty="0">
                <a:solidFill>
                  <a:srgbClr val="000000"/>
                </a:solidFill>
                <a:effectLst/>
                <a:latin typeface="Calibri" panose="020F0502020204030204" pitchFamily="34" charset="0"/>
              </a:rPr>
              <a:t>1. Synliggör och beskriv situationen och vad personen gör. Att påtala och synliggöra beteendet är ofta det effektivaste sättet att få bukt med det.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2. Tala om hur du upplever beteendet och vilka konsekvenser det medför.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3. Fråga personen vad hen menade med sitt uttalande eller sitt beteende och vad hen tänker om det hela.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4. Tala om konkret vad du vill att personen gör annorlunda i framtiden.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5. Sök stöd att bolla dina tankar med någon nära vän eller annan föreningsmedlem. Kanske situationen behöver uppmärksammas med stöd av ordförande eller annan medlem i styrelsen?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6. Stötta andra. Alla i en grupp har ansvar för att undvika att härskartekniker befästs. Genom att stötta andra som blir utsatta kan du också bidra till att stävja dessa beteenden i en grupp.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7. Ta en titt på dig själv. Inse att vi har olika saker i bagaget som kan göra att vi är extra mottagliga för vissa härskartekniker. Det gäller att inte göra sig själv till offer. Kan det vara så att du överreagerar, använder egna härskartekniker eller kan du på något sätt motverka att beteendet upprepas?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8. Var tydlig med var gränserna går och vilka beteenden som inte är acceptabla, även om du riskerar sura miner.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9. Försök förändra oönskade beteenden hos andra medlemmar genom att ge tydlig feedback – förstärk bra beteenden och ifrågasätt och problematisera dåliga.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10. Ha koll. Var extra vaksam i vissa situationer, till exempel vid möten. Får alla komma till tals och lyssnar de andra? Har någon tendens att avbryta andra gång på gång? Finns det personer som ”tar över” andras idéer och gör dem till sina? Spelar någon på sin kvinnlighet eller sin manlighet så att andra tystnar? Har jag några som ständigt tävlar i fråga om kompetens?  </a:t>
            </a:r>
            <a:endParaRPr lang="sv-SE" b="0" i="0" dirty="0">
              <a:solidFill>
                <a:srgbClr val="000000"/>
              </a:solidFill>
              <a:effectLst/>
              <a:latin typeface="Segoe UI" panose="020B0502040204020203" pitchFamily="34" charset="0"/>
            </a:endParaRPr>
          </a:p>
          <a:p>
            <a:endParaRPr lang="sv-SE" dirty="0"/>
          </a:p>
        </p:txBody>
      </p:sp>
      <p:sp>
        <p:nvSpPr>
          <p:cNvPr id="4" name="Platshållare för bildnummer 3"/>
          <p:cNvSpPr>
            <a:spLocks noGrp="1"/>
          </p:cNvSpPr>
          <p:nvPr>
            <p:ph type="sldNum" sz="quarter" idx="5"/>
          </p:nvPr>
        </p:nvSpPr>
        <p:spPr/>
        <p:txBody>
          <a:bodyPr/>
          <a:lstStyle/>
          <a:p>
            <a:fld id="{043FAC55-9B39-4FFC-941C-45E05677DBBA}" type="slidenum">
              <a:rPr lang="sv-SE" smtClean="0"/>
              <a:t>22</a:t>
            </a:fld>
            <a:endParaRPr lang="sv-SE"/>
          </a:p>
        </p:txBody>
      </p:sp>
    </p:spTree>
    <p:extLst>
      <p:ext uri="{BB962C8B-B14F-4D97-AF65-F5344CB8AC3E}">
        <p14:creationId xmlns:p14="http://schemas.microsoft.com/office/powerpoint/2010/main" val="4455853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07000"/>
              </a:lnSpc>
              <a:spcAft>
                <a:spcPts val="800"/>
              </a:spcAft>
            </a:pP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Arbeta medvetet med feedback i gruppen eller med avstämningar om hur arbetet går och hur ens tid ser ut.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kern="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rPr>
              <a:t>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Ni kan inleda möten med en “runda”. En lägesrunda kan till exempel öka förståelsen för i vilket läge och i vilken livssituation som dina vänner i styrelsen </a:t>
            </a:r>
            <a:r>
              <a:rPr lang="sv-SE" sz="1800" kern="1200">
                <a:solidFill>
                  <a:srgbClr val="000000"/>
                </a:solidFill>
                <a:effectLst/>
                <a:latin typeface="Calibri" panose="020F0502020204030204" pitchFamily="34" charset="0"/>
                <a:ea typeface="Calibri" panose="020F0502020204030204" pitchFamily="34" charset="0"/>
                <a:cs typeface="Calibri" panose="020F0502020204030204" pitchFamily="34" charset="0"/>
              </a:rPr>
              <a:t>eller i gruppen </a:t>
            </a: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befinner sig i.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kern="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rPr>
              <a:t>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Ni kan också arbeta fram gemensamma mötesregler för hur ni i styrelsen och/eller föreningen vill att ni som medlemmar ska bemöta varandra. Vilken värdegrund gäller, vad tycker ni i föreningen är viktigt?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Alla dessa övningar finns i modulen ”Inkluderande mötestekniker”.</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sv-SE" dirty="0"/>
          </a:p>
        </p:txBody>
      </p:sp>
      <p:sp>
        <p:nvSpPr>
          <p:cNvPr id="4" name="Platshållare för bildnummer 3"/>
          <p:cNvSpPr>
            <a:spLocks noGrp="1"/>
          </p:cNvSpPr>
          <p:nvPr>
            <p:ph type="sldNum" sz="quarter" idx="5"/>
          </p:nvPr>
        </p:nvSpPr>
        <p:spPr/>
        <p:txBody>
          <a:bodyPr/>
          <a:lstStyle/>
          <a:p>
            <a:fld id="{043FAC55-9B39-4FFC-941C-45E05677DBBA}" type="slidenum">
              <a:rPr lang="sv-SE" smtClean="0"/>
              <a:t>23</a:t>
            </a:fld>
            <a:endParaRPr lang="sv-SE"/>
          </a:p>
        </p:txBody>
      </p:sp>
    </p:spTree>
    <p:extLst>
      <p:ext uri="{BB962C8B-B14F-4D97-AF65-F5344CB8AC3E}">
        <p14:creationId xmlns:p14="http://schemas.microsoft.com/office/powerpoint/2010/main" val="18266384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 är klara med dagens föreläsning. Tack för idag!</a:t>
            </a:r>
          </a:p>
        </p:txBody>
      </p:sp>
      <p:sp>
        <p:nvSpPr>
          <p:cNvPr id="4" name="Platshållare för bildnummer 3"/>
          <p:cNvSpPr>
            <a:spLocks noGrp="1"/>
          </p:cNvSpPr>
          <p:nvPr>
            <p:ph type="sldNum" sz="quarter" idx="10"/>
          </p:nvPr>
        </p:nvSpPr>
        <p:spPr/>
        <p:txBody>
          <a:bodyPr/>
          <a:lstStyle/>
          <a:p>
            <a:fld id="{043FAC55-9B39-4FFC-941C-45E05677DBBA}" type="slidenum">
              <a:rPr lang="sv-SE" smtClean="0"/>
              <a:t>24</a:t>
            </a:fld>
            <a:endParaRPr lang="sv-SE"/>
          </a:p>
        </p:txBody>
      </p:sp>
    </p:spTree>
    <p:extLst>
      <p:ext uri="{BB962C8B-B14F-4D97-AF65-F5344CB8AC3E}">
        <p14:creationId xmlns:p14="http://schemas.microsoft.com/office/powerpoint/2010/main" val="137679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07000"/>
              </a:lnSpc>
              <a:spcAft>
                <a:spcPts val="800"/>
              </a:spcAft>
            </a:pPr>
            <a:r>
              <a:rPr lang="sv-SE" sz="1800" b="1" kern="12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Introduktion till Härskartekniker </a:t>
            </a:r>
            <a:r>
              <a:rPr lang="sv-SE" sz="1800" kern="12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kern="12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Syftet med detta pass är att ge kunskap om härskartekniker. Kunskap om dem är en väg till att </a:t>
            </a:r>
            <a:r>
              <a:rPr lang="sv-SE" sz="1800" u="sng"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upptäcka många vanligtvis osynliga kränkningar</a:t>
            </a: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Därför är det viktigt att förstå vilka de är och hur ni i er grupp eller förening kan arbeta mot dem. Att känna till härskarteknikerna gör att ni kan </a:t>
            </a:r>
            <a:r>
              <a:rPr lang="sv-SE" sz="1800" u="sng"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identifiera och belysa</a:t>
            </a: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dem om de förekommer och används. Detta innebär också att ni kan hitta bra och </a:t>
            </a:r>
            <a:r>
              <a:rPr lang="sv-SE" sz="1800" u="sng"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konstruktiva strategier</a:t>
            </a: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att bemöta dem på.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kern="1200" dirty="0">
                <a:effectLst/>
                <a:latin typeface="Calibri" panose="020F0502020204030204" pitchFamily="34" charset="0"/>
                <a:ea typeface="Calibri" panose="020F0502020204030204" pitchFamily="34" charset="0"/>
                <a:cs typeface="Calibri" panose="020F0502020204030204" pitchFamily="34" charset="0"/>
              </a:rPr>
              <a:t>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sv-SE" dirty="0"/>
          </a:p>
        </p:txBody>
      </p:sp>
      <p:sp>
        <p:nvSpPr>
          <p:cNvPr id="4" name="Platshållare för bildnummer 3"/>
          <p:cNvSpPr>
            <a:spLocks noGrp="1"/>
          </p:cNvSpPr>
          <p:nvPr>
            <p:ph type="sldNum" sz="quarter" idx="5"/>
          </p:nvPr>
        </p:nvSpPr>
        <p:spPr/>
        <p:txBody>
          <a:bodyPr/>
          <a:lstStyle/>
          <a:p>
            <a:fld id="{043FAC55-9B39-4FFC-941C-45E05677DBBA}" type="slidenum">
              <a:rPr lang="sv-SE" smtClean="0"/>
              <a:t>2</a:t>
            </a:fld>
            <a:endParaRPr lang="sv-SE"/>
          </a:p>
        </p:txBody>
      </p:sp>
    </p:spTree>
    <p:extLst>
      <p:ext uri="{BB962C8B-B14F-4D97-AF65-F5344CB8AC3E}">
        <p14:creationId xmlns:p14="http://schemas.microsoft.com/office/powerpoint/2010/main" val="3472587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gn="l" rtl="0" fontAlgn="base"/>
            <a:r>
              <a:rPr lang="sv-SE" sz="1800" b="1" i="0" dirty="0">
                <a:solidFill>
                  <a:srgbClr val="000000"/>
                </a:solidFill>
                <a:effectLst/>
                <a:latin typeface="Calibri" panose="020F0502020204030204" pitchFamily="34" charset="0"/>
              </a:rPr>
              <a:t>Vad är härskartekniker?</a:t>
            </a:r>
            <a:r>
              <a:rPr lang="sv-SE" sz="1800" b="0" i="0" dirty="0">
                <a:solidFill>
                  <a:srgbClr val="000000"/>
                </a:solidFill>
                <a:effectLst/>
                <a:latin typeface="Calibri" panose="020F0502020204030204" pitchFamily="34" charset="0"/>
              </a:rPr>
              <a:t>  </a:t>
            </a:r>
          </a:p>
          <a:p>
            <a:pPr algn="l" rtl="0" fontAlgn="base"/>
            <a:endParaRPr lang="sv-SE" b="0" i="0" dirty="0">
              <a:solidFill>
                <a:srgbClr val="000000"/>
              </a:solidFill>
              <a:effectLst/>
              <a:latin typeface="Segoe UI" panose="020B0502040204020203" pitchFamily="34" charset="0"/>
            </a:endParaRPr>
          </a:p>
          <a:p>
            <a:pPr>
              <a:lnSpc>
                <a:spcPct val="107000"/>
              </a:lnSpc>
              <a:spcAft>
                <a:spcPts val="800"/>
              </a:spcAft>
            </a:pP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Härskartekniker är </a:t>
            </a:r>
            <a:r>
              <a:rPr lang="sv-SE" sz="1800" u="sng"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sociala manipulationer</a:t>
            </a: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av en grupp eller person för att behålla sin position och sociala status. Manipulationen, härskartekniken kan förekomma för att behålla sin plats både i en </a:t>
            </a:r>
            <a:r>
              <a:rPr lang="sv-SE" sz="1800" u="sng"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synlig hierarki och i en osynlig hierarki</a:t>
            </a: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Som exempelvis på en arbetsplats, i ett möte eller i en förening. Härskartekniker kan rikta sig både till </a:t>
            </a:r>
            <a:r>
              <a:rPr lang="sv-SE" sz="1800" u="sng"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grupper och till enskilda individer</a:t>
            </a: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Härskartekniker beskriver olika </a:t>
            </a:r>
            <a:r>
              <a:rPr lang="sv-SE" sz="1800" u="sng"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beteenden, gester och ord</a:t>
            </a: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som används för att trycka ner och förminska andra för att själv få övertag. De är subtila sätt att bevara och/eller skapa ojämlika maktförhållanden. De förekommer både medvetet och omedvetet, i alla grupper och sammanhang.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Vi har alla blivit utsatta, och högst troligt även själva utsatt andra för dem.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Att förstå och lära sig att se härskartekniker handlar om att förstå hur makt fungerar och hur det kan ta sig i uttryck i en förening eller i andra sociala sammanhang.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Det är väldigt lätt att tro att det är jag själv som har gjort eller sagt något fel eller betett mig olämpligt när jag blir utsatt för en härskarteknik. Så är det inte! Att göra härskartekniker synliga innebär också att effekterna av dem kan motarbetats.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sv-SE" dirty="0"/>
          </a:p>
        </p:txBody>
      </p:sp>
      <p:sp>
        <p:nvSpPr>
          <p:cNvPr id="4" name="Platshållare för bildnummer 3"/>
          <p:cNvSpPr>
            <a:spLocks noGrp="1"/>
          </p:cNvSpPr>
          <p:nvPr>
            <p:ph type="sldNum" sz="quarter" idx="5"/>
          </p:nvPr>
        </p:nvSpPr>
        <p:spPr/>
        <p:txBody>
          <a:bodyPr/>
          <a:lstStyle/>
          <a:p>
            <a:fld id="{043FAC55-9B39-4FFC-941C-45E05677DBBA}" type="slidenum">
              <a:rPr lang="sv-SE" smtClean="0"/>
              <a:t>3</a:t>
            </a:fld>
            <a:endParaRPr lang="sv-SE"/>
          </a:p>
        </p:txBody>
      </p:sp>
    </p:spTree>
    <p:extLst>
      <p:ext uri="{BB962C8B-B14F-4D97-AF65-F5344CB8AC3E}">
        <p14:creationId xmlns:p14="http://schemas.microsoft.com/office/powerpoint/2010/main" val="13229795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gn="l" rtl="0" fontAlgn="base"/>
            <a:r>
              <a:rPr lang="sv-SE" sz="1800" b="0" i="0" dirty="0">
                <a:solidFill>
                  <a:srgbClr val="000000"/>
                </a:solidFill>
                <a:effectLst/>
                <a:latin typeface="Segoe UI" panose="020B0502040204020203" pitchFamily="34" charset="0"/>
              </a:rPr>
              <a:t> </a:t>
            </a:r>
          </a:p>
          <a:p>
            <a:pPr algn="l" rtl="0" fontAlgn="base"/>
            <a:r>
              <a:rPr lang="sv-SE" sz="1200" b="1" i="0" dirty="0">
                <a:solidFill>
                  <a:srgbClr val="000000"/>
                </a:solidFill>
                <a:effectLst/>
                <a:latin typeface="Calibri" panose="020F0502020204030204" pitchFamily="34" charset="0"/>
              </a:rPr>
              <a:t>Funktion </a:t>
            </a:r>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Teknikerna är nära förknippade med social status inom gruppen. De används för att behålla, förstärka och försvara denna status. Härskartekniker går att använda från ett underläge, men infinner sig mera naturligt från en position ovanifrån. En person i underläge kan mycket väl försöka sig på att förlöjliga en meningsmotståndare, men begreppet härskarteknik blir då irrelevant.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Alla typer av människor och grupper kan använda sig av dessa och liknande metoder, men det ursprungliga begreppet härskartekniker konstruerades för att visa hur män bibehåller sitt grepp om kvinnor.   </a:t>
            </a:r>
            <a:endParaRPr lang="sv-SE" b="0" i="0" dirty="0">
              <a:solidFill>
                <a:srgbClr val="000000"/>
              </a:solidFill>
              <a:effectLst/>
              <a:latin typeface="Segoe UI" panose="020B0502040204020203" pitchFamily="34" charset="0"/>
            </a:endParaRPr>
          </a:p>
          <a:p>
            <a:pPr algn="l" rtl="0" fontAlgn="base"/>
            <a:endParaRPr lang="sv-SE" b="0" i="0" dirty="0">
              <a:solidFill>
                <a:srgbClr val="000000"/>
              </a:solidFill>
              <a:effectLst/>
              <a:latin typeface="Segoe UI" panose="020B0502040204020203" pitchFamily="34" charset="0"/>
            </a:endParaRPr>
          </a:p>
          <a:p>
            <a:pPr algn="l" rtl="0" fontAlgn="base"/>
            <a:r>
              <a:rPr lang="sv-SE" sz="1200" b="0" i="0" dirty="0">
                <a:solidFill>
                  <a:srgbClr val="000000"/>
                </a:solidFill>
                <a:effectLst/>
                <a:latin typeface="Calibri" panose="020F0502020204030204" pitchFamily="34" charset="0"/>
              </a:rPr>
              <a:t>Begreppet härskarteknik används därför inom feminismen där det räknas som en viktig faktor i upprätthållandet av könsmaktsordningen. Men både i och utanför feminismen beskriver teorin att liknande tekniker används för att hålla andra grupper utanför. Till exempel hålls människor med "felaktig" social bakgrund (samhällsklass), ålder eller av annorlunda etnicitet borta från makten. Härskartekniker kan användas av alla.  </a:t>
            </a:r>
            <a:endParaRPr lang="sv-SE" b="0" i="0" dirty="0">
              <a:solidFill>
                <a:srgbClr val="000000"/>
              </a:solidFill>
              <a:effectLst/>
              <a:latin typeface="Segoe UI" panose="020B0502040204020203" pitchFamily="34" charset="0"/>
            </a:endParaRPr>
          </a:p>
          <a:p>
            <a:endParaRPr lang="sv-SE" dirty="0"/>
          </a:p>
        </p:txBody>
      </p:sp>
      <p:sp>
        <p:nvSpPr>
          <p:cNvPr id="4" name="Platshållare för bildnummer 3"/>
          <p:cNvSpPr>
            <a:spLocks noGrp="1"/>
          </p:cNvSpPr>
          <p:nvPr>
            <p:ph type="sldNum" sz="quarter" idx="5"/>
          </p:nvPr>
        </p:nvSpPr>
        <p:spPr/>
        <p:txBody>
          <a:bodyPr/>
          <a:lstStyle/>
          <a:p>
            <a:fld id="{043FAC55-9B39-4FFC-941C-45E05677DBBA}" type="slidenum">
              <a:rPr lang="sv-SE" smtClean="0"/>
              <a:t>4</a:t>
            </a:fld>
            <a:endParaRPr lang="sv-SE"/>
          </a:p>
        </p:txBody>
      </p:sp>
    </p:spTree>
    <p:extLst>
      <p:ext uri="{BB962C8B-B14F-4D97-AF65-F5344CB8AC3E}">
        <p14:creationId xmlns:p14="http://schemas.microsoft.com/office/powerpoint/2010/main" val="255255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gn="l" rtl="0" fontAlgn="base"/>
            <a:r>
              <a:rPr lang="sv-SE" sz="1800" b="0" i="0" dirty="0">
                <a:solidFill>
                  <a:srgbClr val="000000"/>
                </a:solidFill>
                <a:effectLst/>
                <a:latin typeface="Calibri" panose="020F0502020204030204" pitchFamily="34" charset="0"/>
              </a:rPr>
              <a:t>Att göra härskartekniker synliga innebär också att effekterna av dem kan motarbetats.   </a:t>
            </a:r>
          </a:p>
          <a:p>
            <a:pPr algn="l" rtl="0" fontAlgn="base"/>
            <a:endParaRPr lang="sv-SE" sz="1800" b="0" i="0" dirty="0">
              <a:solidFill>
                <a:srgbClr val="000000"/>
              </a:solidFill>
              <a:effectLst/>
              <a:latin typeface="Calibri" panose="020F0502020204030204" pitchFamily="34"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sv-SE" sz="1800" i="1" dirty="0">
                <a:solidFill>
                  <a:srgbClr val="000000"/>
                </a:solidFill>
                <a:effectLst/>
                <a:latin typeface="Calibri" panose="020F0502020204030204" pitchFamily="34" charset="0"/>
              </a:rPr>
              <a:t>Vi har alla ett </a:t>
            </a:r>
            <a:r>
              <a:rPr lang="sv-SE" sz="1800" b="1" i="1" dirty="0">
                <a:solidFill>
                  <a:srgbClr val="000000"/>
                </a:solidFill>
                <a:effectLst/>
                <a:latin typeface="Calibri" panose="020F0502020204030204" pitchFamily="34" charset="0"/>
              </a:rPr>
              <a:t>ansvar</a:t>
            </a:r>
            <a:r>
              <a:rPr lang="sv-SE" sz="1800" i="1" dirty="0">
                <a:solidFill>
                  <a:srgbClr val="000000"/>
                </a:solidFill>
                <a:effectLst/>
                <a:latin typeface="Calibri" panose="020F0502020204030204" pitchFamily="34" charset="0"/>
              </a:rPr>
              <a:t> för att minimera och motarbeta härskartekniker, men som </a:t>
            </a:r>
            <a:r>
              <a:rPr lang="sv-SE" sz="1800" b="1" i="1" dirty="0">
                <a:solidFill>
                  <a:srgbClr val="000000"/>
                </a:solidFill>
                <a:effectLst/>
                <a:latin typeface="Calibri" panose="020F0502020204030204" pitchFamily="34" charset="0"/>
              </a:rPr>
              <a:t>ledare</a:t>
            </a:r>
            <a:r>
              <a:rPr lang="sv-SE" sz="1800" i="1" dirty="0">
                <a:solidFill>
                  <a:srgbClr val="000000"/>
                </a:solidFill>
                <a:effectLst/>
                <a:latin typeface="Calibri" panose="020F0502020204030204" pitchFamily="34" charset="0"/>
              </a:rPr>
              <a:t> för en grupp har du ett extra stort ansvar för att </a:t>
            </a:r>
            <a:r>
              <a:rPr lang="sv-SE" sz="1800" b="1" i="1" dirty="0">
                <a:solidFill>
                  <a:srgbClr val="000000"/>
                </a:solidFill>
                <a:effectLst/>
                <a:latin typeface="Calibri" panose="020F0502020204030204" pitchFamily="34" charset="0"/>
              </a:rPr>
              <a:t>identifiera</a:t>
            </a:r>
            <a:r>
              <a:rPr lang="sv-SE" sz="1800" i="1" dirty="0">
                <a:solidFill>
                  <a:srgbClr val="000000"/>
                </a:solidFill>
                <a:effectLst/>
                <a:latin typeface="Calibri" panose="020F0502020204030204" pitchFamily="34" charset="0"/>
              </a:rPr>
              <a:t>, </a:t>
            </a:r>
            <a:r>
              <a:rPr lang="sv-SE" sz="1800" b="1" i="1" dirty="0">
                <a:solidFill>
                  <a:srgbClr val="000000"/>
                </a:solidFill>
                <a:effectLst/>
                <a:latin typeface="Calibri" panose="020F0502020204030204" pitchFamily="34" charset="0"/>
              </a:rPr>
              <a:t>förebygga</a:t>
            </a:r>
            <a:r>
              <a:rPr lang="sv-SE" sz="1800" i="1" dirty="0">
                <a:solidFill>
                  <a:srgbClr val="000000"/>
                </a:solidFill>
                <a:effectLst/>
                <a:latin typeface="Calibri" panose="020F0502020204030204" pitchFamily="34" charset="0"/>
              </a:rPr>
              <a:t> och </a:t>
            </a:r>
            <a:r>
              <a:rPr lang="sv-SE" sz="1800" b="1" i="1" dirty="0">
                <a:solidFill>
                  <a:srgbClr val="000000"/>
                </a:solidFill>
                <a:effectLst/>
                <a:latin typeface="Calibri" panose="020F0502020204030204" pitchFamily="34" charset="0"/>
              </a:rPr>
              <a:t>motverka</a:t>
            </a:r>
            <a:r>
              <a:rPr lang="sv-SE" sz="1800" i="1" dirty="0">
                <a:solidFill>
                  <a:srgbClr val="000000"/>
                </a:solidFill>
                <a:effectLst/>
                <a:latin typeface="Calibri" panose="020F0502020204030204" pitchFamily="34" charset="0"/>
              </a:rPr>
              <a:t> härskarbeteenden, både hos dig själv och hos andra.   </a:t>
            </a:r>
            <a:endParaRPr lang="sv-SE" sz="2800" i="1" dirty="0"/>
          </a:p>
          <a:p>
            <a:pPr algn="l" rtl="0" fontAlgn="base"/>
            <a:endParaRPr lang="sv-SE" sz="1800" b="0" i="0" dirty="0">
              <a:solidFill>
                <a:srgbClr val="000000"/>
              </a:solidFill>
              <a:effectLst/>
              <a:latin typeface="Calibri" panose="020F0502020204030204" pitchFamily="34" charset="0"/>
            </a:endParaRPr>
          </a:p>
          <a:p>
            <a:pPr algn="l" rtl="0" fontAlgn="base"/>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För att lyckas med detta behövs kunskap om härskartekniker samt kännedom om effektiva motstrategier och </a:t>
            </a:r>
            <a:r>
              <a:rPr lang="sv-SE" sz="1800" b="0" i="0" dirty="0" err="1">
                <a:solidFill>
                  <a:srgbClr val="000000"/>
                </a:solidFill>
                <a:effectLst/>
                <a:latin typeface="Calibri" panose="020F0502020204030204" pitchFamily="34" charset="0"/>
              </a:rPr>
              <a:t>bekräftartekniker</a:t>
            </a:r>
            <a:r>
              <a:rPr lang="sv-SE" sz="1800" b="0" i="0" dirty="0">
                <a:solidFill>
                  <a:srgbClr val="000000"/>
                </a:solidFill>
                <a:effectLst/>
                <a:latin typeface="Calibri" panose="020F0502020204030204" pitchFamily="34" charset="0"/>
              </a:rPr>
              <a:t>. Vi ska nu i denna del titta på olika härskartekniker, se vilka möjligheter som finns för att motverka och förebygga dem.</a:t>
            </a:r>
            <a:r>
              <a:rPr lang="sv-SE" sz="1800" b="1" i="0" dirty="0">
                <a:solidFill>
                  <a:srgbClr val="000000"/>
                </a:solidFill>
                <a:effectLst/>
                <a:latin typeface="Calibri Light" panose="020F0302020204030204" pitchFamily="34" charset="0"/>
              </a:rPr>
              <a:t> </a:t>
            </a:r>
            <a:r>
              <a:rPr lang="sv-SE" sz="1800" b="0" i="0" dirty="0">
                <a:solidFill>
                  <a:srgbClr val="000000"/>
                </a:solidFill>
                <a:effectLst/>
                <a:latin typeface="Calibri" panose="020F0502020204030204" pitchFamily="34" charset="0"/>
              </a:rPr>
              <a:t>Men först lite om dess bakgrund och uppkomst.   </a:t>
            </a:r>
            <a:endParaRPr lang="sv-SE" b="0" i="0" dirty="0">
              <a:solidFill>
                <a:srgbClr val="000000"/>
              </a:solidFill>
              <a:effectLst/>
              <a:latin typeface="Segoe UI" panose="020B0502040204020203" pitchFamily="34" charset="0"/>
            </a:endParaRPr>
          </a:p>
          <a:p>
            <a:endParaRPr lang="sv-SE" dirty="0"/>
          </a:p>
        </p:txBody>
      </p:sp>
      <p:sp>
        <p:nvSpPr>
          <p:cNvPr id="4" name="Platshållare för bildnummer 3"/>
          <p:cNvSpPr>
            <a:spLocks noGrp="1"/>
          </p:cNvSpPr>
          <p:nvPr>
            <p:ph type="sldNum" sz="quarter" idx="5"/>
          </p:nvPr>
        </p:nvSpPr>
        <p:spPr/>
        <p:txBody>
          <a:bodyPr/>
          <a:lstStyle/>
          <a:p>
            <a:fld id="{043FAC55-9B39-4FFC-941C-45E05677DBBA}" type="slidenum">
              <a:rPr lang="sv-SE" smtClean="0"/>
              <a:t>5</a:t>
            </a:fld>
            <a:endParaRPr lang="sv-SE"/>
          </a:p>
        </p:txBody>
      </p:sp>
    </p:spTree>
    <p:extLst>
      <p:ext uri="{BB962C8B-B14F-4D97-AF65-F5344CB8AC3E}">
        <p14:creationId xmlns:p14="http://schemas.microsoft.com/office/powerpoint/2010/main" val="2656424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gn="l" rtl="0" fontAlgn="base"/>
            <a:r>
              <a:rPr lang="sv-SE" sz="1800" b="0" i="0" dirty="0">
                <a:solidFill>
                  <a:srgbClr val="000000"/>
                </a:solidFill>
                <a:effectLst/>
                <a:latin typeface="Calibri" panose="020F0502020204030204" pitchFamily="34" charset="0"/>
              </a:rPr>
              <a:t>Berit Ås är norsk professor i socialpsykologi. Det var i slutet av 1970-talet som hon identifierade fem härskartekniker som hon såg användes av män mot kvinnor.  Berit Ås satt som folkvald politiker i Stortinget (den norska riksdagen) men upplevde trots denna maktposition att hon och de andra kvinnorna i riksdagen inte blev lyssnade på i samma utsträckning som männen.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Under ett möte med några partikamrater började hon skriva ner allt som hände. Det som tidigare bara varit en känsla blev tydligt; männen vid hennes sida vände sig faktiskt bort eller började pyssla med annat när det blev hennes tur att få ordet. Ås fortsatte att göra observationer och såg tydliga mönster i möteskulturen; det fanns informella maktstrukturer som krympte kvinnornas handlingsutrymme. Det var så Berit Ås fick sitt uppslag till sin forskning. Forskningen resulterade i fem härskartekniker som med tiden har utvecklats och blivit fler.    </a:t>
            </a:r>
            <a:endParaRPr lang="sv-SE" b="0" i="0" dirty="0">
              <a:solidFill>
                <a:srgbClr val="000000"/>
              </a:solidFill>
              <a:effectLst/>
              <a:latin typeface="Segoe UI" panose="020B0502040204020203" pitchFamily="34" charset="0"/>
            </a:endParaRPr>
          </a:p>
          <a:p>
            <a:endParaRPr lang="sv-SE" dirty="0"/>
          </a:p>
        </p:txBody>
      </p:sp>
      <p:sp>
        <p:nvSpPr>
          <p:cNvPr id="4" name="Platshållare för bildnummer 3"/>
          <p:cNvSpPr>
            <a:spLocks noGrp="1"/>
          </p:cNvSpPr>
          <p:nvPr>
            <p:ph type="sldNum" sz="quarter" idx="5"/>
          </p:nvPr>
        </p:nvSpPr>
        <p:spPr/>
        <p:txBody>
          <a:bodyPr/>
          <a:lstStyle/>
          <a:p>
            <a:fld id="{043FAC55-9B39-4FFC-941C-45E05677DBBA}" type="slidenum">
              <a:rPr lang="sv-SE" smtClean="0"/>
              <a:t>6</a:t>
            </a:fld>
            <a:endParaRPr lang="sv-SE"/>
          </a:p>
        </p:txBody>
      </p:sp>
    </p:spTree>
    <p:extLst>
      <p:ext uri="{BB962C8B-B14F-4D97-AF65-F5344CB8AC3E}">
        <p14:creationId xmlns:p14="http://schemas.microsoft.com/office/powerpoint/2010/main" val="16926055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Dela ut PDF ”Härskartekniker”.</a:t>
            </a:r>
          </a:p>
          <a:p>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Det finns flera härskartekniker som har analyserats senare. I denna utbildning fokuserar vi på de 5 ursprungliga härskartekniker.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sv-SE" dirty="0"/>
          </a:p>
        </p:txBody>
      </p:sp>
      <p:sp>
        <p:nvSpPr>
          <p:cNvPr id="4" name="Platshållare för bildnummer 3"/>
          <p:cNvSpPr>
            <a:spLocks noGrp="1"/>
          </p:cNvSpPr>
          <p:nvPr>
            <p:ph type="sldNum" sz="quarter" idx="5"/>
          </p:nvPr>
        </p:nvSpPr>
        <p:spPr/>
        <p:txBody>
          <a:bodyPr/>
          <a:lstStyle/>
          <a:p>
            <a:fld id="{043FAC55-9B39-4FFC-941C-45E05677DBBA}" type="slidenum">
              <a:rPr lang="sv-SE" smtClean="0"/>
              <a:t>7</a:t>
            </a:fld>
            <a:endParaRPr lang="sv-SE"/>
          </a:p>
        </p:txBody>
      </p:sp>
    </p:spTree>
    <p:extLst>
      <p:ext uri="{BB962C8B-B14F-4D97-AF65-F5344CB8AC3E}">
        <p14:creationId xmlns:p14="http://schemas.microsoft.com/office/powerpoint/2010/main" val="35839669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gn="l" rtl="0" fontAlgn="base"/>
            <a:r>
              <a:rPr lang="sv-SE" sz="1800" b="0" i="0" dirty="0">
                <a:solidFill>
                  <a:srgbClr val="000000"/>
                </a:solidFill>
                <a:effectLst/>
                <a:latin typeface="Calibri" panose="020F0502020204030204" pitchFamily="34" charset="0"/>
              </a:rPr>
              <a:t>Efter ett seminarium vid samhällsvetenskapliga fakulteten på Stockholms Universitet 2003 Där Berit Ås forskning kring härskartekniker presenterats för en grupp doktorander, beslutade sig  deltagarna för att försöka göra något åt detta*. De kände allt för väl igen sig för att kunna släppa det som presenterats för dem.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De ställde sig frågan: “Vad kan vi göra för att bidra till en reell och långsiktig förändring av sociala klimat? Och hur kan man göra istället för att förtrycka?”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Det var frågor som de ville ha svar på. De bestämde sig därför att utveckla konkreta metoder för att bättre kunna bemöta härskartekniker när situationer uppstod. Helt enkelt en “verktygslåda” med råd och tips på hur du kan få hjälp att bemöta en härskare när du blivit utsatt. Resultatet av gruppens arbete presenterades i en artikel där begreppen motstrategier och </a:t>
            </a:r>
            <a:r>
              <a:rPr lang="sv-SE" sz="1800" b="0" i="0" dirty="0" err="1">
                <a:solidFill>
                  <a:srgbClr val="000000"/>
                </a:solidFill>
                <a:effectLst/>
                <a:latin typeface="Calibri" panose="020F0502020204030204" pitchFamily="34" charset="0"/>
              </a:rPr>
              <a:t>bekräftartekniker</a:t>
            </a:r>
            <a:r>
              <a:rPr lang="sv-SE" sz="1800" b="0" i="0" dirty="0">
                <a:solidFill>
                  <a:srgbClr val="000000"/>
                </a:solidFill>
                <a:effectLst/>
                <a:latin typeface="Calibri" panose="020F0502020204030204" pitchFamily="34" charset="0"/>
              </a:rPr>
              <a:t> presenterades för första gången.  </a:t>
            </a:r>
          </a:p>
          <a:p>
            <a:pPr algn="l" rtl="0" fontAlgn="base"/>
            <a:endParaRPr lang="sv-SE" b="0" i="0" dirty="0">
              <a:solidFill>
                <a:srgbClr val="000000"/>
              </a:solidFill>
              <a:effectLst/>
              <a:latin typeface="Segoe UI" panose="020B0502040204020203" pitchFamily="34" charset="0"/>
            </a:endParaRPr>
          </a:p>
          <a:p>
            <a:pPr algn="l" rtl="0" fontAlgn="base"/>
            <a:r>
              <a:rPr lang="sv-SE" sz="1800" b="1" i="0" dirty="0">
                <a:solidFill>
                  <a:srgbClr val="000000"/>
                </a:solidFill>
                <a:effectLst/>
                <a:latin typeface="Calibri" panose="020F0502020204030204" pitchFamily="34" charset="0"/>
              </a:rPr>
              <a:t>Motstrategier</a:t>
            </a:r>
            <a:r>
              <a:rPr lang="sv-SE" sz="1800" b="0" i="0" dirty="0">
                <a:solidFill>
                  <a:srgbClr val="000000"/>
                </a:solidFill>
                <a:effectLst/>
                <a:latin typeface="Calibri" panose="020F0502020204030204" pitchFamily="34" charset="0"/>
              </a:rPr>
              <a:t> = är sätt att bemöta härskartekniker när vi upplever dem.   </a:t>
            </a:r>
            <a:endParaRPr lang="sv-SE" b="0" i="0" dirty="0">
              <a:solidFill>
                <a:srgbClr val="000000"/>
              </a:solidFill>
              <a:effectLst/>
              <a:latin typeface="Segoe UI" panose="020B0502040204020203" pitchFamily="34" charset="0"/>
            </a:endParaRPr>
          </a:p>
          <a:p>
            <a:pPr algn="l" rtl="0" fontAlgn="base"/>
            <a:r>
              <a:rPr lang="sv-SE" sz="1800" b="1" i="0" dirty="0" err="1">
                <a:solidFill>
                  <a:srgbClr val="000000"/>
                </a:solidFill>
                <a:effectLst/>
                <a:latin typeface="Calibri" panose="020F0502020204030204" pitchFamily="34" charset="0"/>
              </a:rPr>
              <a:t>Bekräftartekniker</a:t>
            </a:r>
            <a:r>
              <a:rPr lang="sv-SE" sz="1800" b="0" i="0" dirty="0">
                <a:solidFill>
                  <a:srgbClr val="000000"/>
                </a:solidFill>
                <a:effectLst/>
                <a:latin typeface="Calibri" panose="020F0502020204030204" pitchFamily="34" charset="0"/>
              </a:rPr>
              <a:t> = är sätt att förändra sociala klimat över tid.  </a:t>
            </a:r>
          </a:p>
          <a:p>
            <a:pPr algn="l" rtl="0" fontAlgn="base"/>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Detta är verktyg till individer som upplever sig förtryckta eller kränkta. En möjlighet att göra något åt situationen själva, att äga makten över sitt eget liv och situation – makten att faktiskt kunna påverka.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“Motstrategier och </a:t>
            </a:r>
            <a:r>
              <a:rPr lang="sv-SE" sz="1800" b="0" i="0" dirty="0" err="1">
                <a:solidFill>
                  <a:srgbClr val="000000"/>
                </a:solidFill>
                <a:effectLst/>
                <a:latin typeface="Calibri" panose="020F0502020204030204" pitchFamily="34" charset="0"/>
              </a:rPr>
              <a:t>bekräftartekniker</a:t>
            </a:r>
            <a:r>
              <a:rPr lang="sv-SE" sz="1800" b="0" i="0" dirty="0">
                <a:solidFill>
                  <a:srgbClr val="000000"/>
                </a:solidFill>
                <a:effectLst/>
                <a:latin typeface="Calibri" panose="020F0502020204030204" pitchFamily="34" charset="0"/>
              </a:rPr>
              <a:t> är sätt för oss alla att långsiktigt förändra de felaktigheter som vi stöter på i vårt sociala liv, både i informella sammanhang och på jobbet” (Jonasson et. al. 2004).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Det är samtidigt viktigt att påpeka att eftersom användandet av härskartekniker är en maktyttring, det vill säga ett sätt för någon att utöva makt över någon annan, så kan det vara mycket svårt för den som blir </a:t>
            </a:r>
            <a:r>
              <a:rPr lang="sv-SE" sz="1800" b="0" i="0" dirty="0" err="1">
                <a:solidFill>
                  <a:srgbClr val="000000"/>
                </a:solidFill>
                <a:effectLst/>
                <a:latin typeface="Calibri" panose="020F0502020204030204" pitchFamily="34" charset="0"/>
              </a:rPr>
              <a:t>härskad</a:t>
            </a:r>
            <a:r>
              <a:rPr lang="sv-SE" sz="1800" b="0" i="0" dirty="0">
                <a:solidFill>
                  <a:srgbClr val="000000"/>
                </a:solidFill>
                <a:effectLst/>
                <a:latin typeface="Calibri" panose="020F0502020204030204" pitchFamily="34" charset="0"/>
              </a:rPr>
              <a:t> över att återta makt i den positionen som hen befinner sig i.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WordVisiCarriageReturn_MSFontService"/>
              </a:rPr>
              <a:t> </a:t>
            </a:r>
            <a:br>
              <a:rPr lang="sv-SE" sz="1800" b="0" i="0" dirty="0">
                <a:solidFill>
                  <a:srgbClr val="000000"/>
                </a:solidFill>
                <a:effectLst/>
                <a:latin typeface="WordVisiCarriageReturn_MSFontService"/>
              </a:rPr>
            </a:br>
            <a:r>
              <a:rPr lang="sv-SE" sz="1800" b="0" i="0" dirty="0">
                <a:solidFill>
                  <a:srgbClr val="000000"/>
                </a:solidFill>
                <a:effectLst/>
                <a:latin typeface="Calibri" panose="020F0502020204030204" pitchFamily="34" charset="0"/>
              </a:rPr>
              <a:t>Att känna sig förminskad och kränkt är en naturlig reaktion och vi har rätt att känna oss på det viset när någon behandlar oss illa. Att stå upp för sig själv och agera lugnt, behärskat och framförallt, agera direkt i stunden kan därför vara mycket svårt. Klandra inte dig själv om du kommer på vad du skulle ha gjort först när situationen är över!  </a:t>
            </a:r>
          </a:p>
          <a:p>
            <a:pPr algn="l" rtl="0" fontAlgn="base"/>
            <a:endParaRPr lang="sv-SE" b="0" i="0" dirty="0">
              <a:solidFill>
                <a:srgbClr val="000000"/>
              </a:solidFill>
              <a:effectLst/>
              <a:latin typeface="Segoe UI" panose="020B0502040204020203" pitchFamily="34" charset="0"/>
            </a:endParaRPr>
          </a:p>
          <a:p>
            <a:pPr algn="l" rtl="0" fontAlgn="base"/>
            <a:r>
              <a:rPr lang="sv-SE" sz="1800" b="1" i="0" dirty="0">
                <a:solidFill>
                  <a:srgbClr val="000000"/>
                </a:solidFill>
                <a:effectLst/>
                <a:latin typeface="Calibri" panose="020F0502020204030204" pitchFamily="34" charset="0"/>
              </a:rPr>
              <a:t>Vi kommer senare att presentera </a:t>
            </a:r>
            <a:r>
              <a:rPr lang="sv-SE" sz="1800" b="0" i="0" dirty="0">
                <a:solidFill>
                  <a:srgbClr val="000000"/>
                </a:solidFill>
                <a:effectLst/>
                <a:latin typeface="Calibri" panose="020F0502020204030204" pitchFamily="34" charset="0"/>
              </a:rPr>
              <a:t> </a:t>
            </a:r>
            <a:r>
              <a:rPr lang="sv-SE" sz="1800" b="0" i="0" dirty="0">
                <a:solidFill>
                  <a:srgbClr val="000000"/>
                </a:solidFill>
                <a:effectLst/>
                <a:latin typeface="WordVisiCarriageReturn_MSFontService"/>
              </a:rPr>
              <a:t> </a:t>
            </a:r>
            <a:br>
              <a:rPr lang="sv-SE" sz="1800" b="0" i="0" dirty="0">
                <a:solidFill>
                  <a:srgbClr val="000000"/>
                </a:solidFill>
                <a:effectLst/>
                <a:latin typeface="WordVisiCarriageReturn_MSFontService"/>
              </a:rPr>
            </a:br>
            <a:r>
              <a:rPr lang="sv-SE" sz="1800" b="0" i="0" dirty="0">
                <a:solidFill>
                  <a:srgbClr val="000000"/>
                </a:solidFill>
                <a:effectLst/>
                <a:latin typeface="Calibri" panose="020F0502020204030204" pitchFamily="34" charset="0"/>
              </a:rPr>
              <a:t>Motstrategier</a:t>
            </a:r>
            <a:r>
              <a:rPr lang="sv-SE" sz="1800" b="0" i="0" dirty="0">
                <a:solidFill>
                  <a:srgbClr val="000000"/>
                </a:solidFill>
                <a:effectLst/>
                <a:latin typeface="Calibri Light" panose="020F0302020204030204" pitchFamily="34" charset="0"/>
              </a:rPr>
              <a:t>, </a:t>
            </a:r>
            <a:r>
              <a:rPr lang="sv-SE" sz="1800" b="0" i="0" dirty="0">
                <a:solidFill>
                  <a:srgbClr val="000000"/>
                </a:solidFill>
                <a:effectLst/>
                <a:latin typeface="Calibri" panose="020F0502020204030204" pitchFamily="34" charset="0"/>
              </a:rPr>
              <a:t>med konkreta tips och exempel på hur du kan värja dig när du blivit utsatt för härskartekniker. Det vill säga det du kan göra för att bemöta och oskadliggöra en upplevd specifik härskarteknik. </a:t>
            </a:r>
            <a:r>
              <a:rPr lang="sv-SE" sz="1800" b="0" i="0" dirty="0">
                <a:solidFill>
                  <a:srgbClr val="000000"/>
                </a:solidFill>
                <a:effectLst/>
                <a:latin typeface="WordVisiCarriageReturn_MSFontService"/>
              </a:rPr>
              <a:t> </a:t>
            </a:r>
            <a:br>
              <a:rPr lang="sv-SE" sz="1800" b="0" i="0" dirty="0">
                <a:solidFill>
                  <a:srgbClr val="000000"/>
                </a:solidFill>
                <a:effectLst/>
                <a:latin typeface="WordVisiCarriageReturn_MSFontService"/>
              </a:rPr>
            </a:br>
            <a:r>
              <a:rPr lang="sv-SE" sz="1800" b="0" i="0" dirty="0">
                <a:solidFill>
                  <a:srgbClr val="000000"/>
                </a:solidFill>
                <a:effectLst/>
                <a:latin typeface="Calibri" panose="020F0502020204030204" pitchFamily="34" charset="0"/>
              </a:rPr>
              <a:t> </a:t>
            </a:r>
            <a:r>
              <a:rPr lang="sv-SE" sz="1800" b="0" i="0" dirty="0">
                <a:solidFill>
                  <a:srgbClr val="000000"/>
                </a:solidFill>
                <a:effectLst/>
                <a:latin typeface="WordVisiCarriageReturn_MSFontService"/>
              </a:rPr>
              <a:t> </a:t>
            </a:r>
            <a:br>
              <a:rPr lang="sv-SE" sz="1800" b="0" i="0" dirty="0">
                <a:solidFill>
                  <a:srgbClr val="000000"/>
                </a:solidFill>
                <a:effectLst/>
                <a:latin typeface="WordVisiCarriageReturn_MSFontService"/>
              </a:rPr>
            </a:br>
            <a:r>
              <a:rPr lang="sv-SE" sz="1800" b="0" i="0" dirty="0" err="1">
                <a:solidFill>
                  <a:srgbClr val="000000"/>
                </a:solidFill>
                <a:effectLst/>
                <a:latin typeface="Calibri" panose="020F0502020204030204" pitchFamily="34" charset="0"/>
              </a:rPr>
              <a:t>Bekräftartekniker</a:t>
            </a:r>
            <a:r>
              <a:rPr lang="sv-SE" sz="1800" b="0" i="0" dirty="0">
                <a:solidFill>
                  <a:srgbClr val="000000"/>
                </a:solidFill>
                <a:effectLst/>
                <a:latin typeface="Calibri Light" panose="020F0302020204030204" pitchFamily="34" charset="0"/>
              </a:rPr>
              <a:t>, </a:t>
            </a:r>
            <a:r>
              <a:rPr lang="sv-SE" sz="1800" b="0" i="0" dirty="0">
                <a:solidFill>
                  <a:srgbClr val="000000"/>
                </a:solidFill>
                <a:effectLst/>
                <a:latin typeface="Calibri" panose="020F0502020204030204" pitchFamily="34" charset="0"/>
              </a:rPr>
              <a:t>med exempel på hur du kan använda dem för att förebygga och motarbeta att härskarbeteenden förekommer. Helt enkelt ett smart sätt att förändra det sociala klimat och skapa en god miljö där människor trivs och samarbetar.  </a:t>
            </a:r>
          </a:p>
          <a:p>
            <a:pPr algn="l" rtl="0" fontAlgn="base"/>
            <a:endParaRPr lang="sv-SE" sz="1800" b="0" i="0" dirty="0">
              <a:solidFill>
                <a:srgbClr val="000000"/>
              </a:solidFill>
              <a:effectLst/>
              <a:latin typeface="Calibri" panose="020F0502020204030204" pitchFamily="34" charset="0"/>
            </a:endParaRPr>
          </a:p>
          <a:p>
            <a:pPr algn="l" rtl="0" fontAlgn="base"/>
            <a:r>
              <a:rPr lang="sv-SE" sz="1800" b="0" i="0" dirty="0">
                <a:solidFill>
                  <a:srgbClr val="000000"/>
                </a:solidFill>
                <a:effectLst/>
                <a:latin typeface="Calibri" panose="020F0502020204030204" pitchFamily="34" charset="0"/>
              </a:rPr>
              <a:t>Ni kommer också få en PDF som sammanfattar alla sedan.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800" b="0" i="1" dirty="0">
                <a:solidFill>
                  <a:srgbClr val="000000"/>
                </a:solidFill>
                <a:effectLst/>
                <a:latin typeface="Calibri" panose="020F0502020204030204" pitchFamily="34" charset="0"/>
              </a:rPr>
              <a:t>*Deltagarna i seminariet var grunden till det nätverk som nu kallas </a:t>
            </a:r>
            <a:r>
              <a:rPr lang="sv-SE" sz="1800" b="0" i="1" dirty="0" err="1">
                <a:solidFill>
                  <a:srgbClr val="000000"/>
                </a:solidFill>
                <a:effectLst/>
                <a:latin typeface="Calibri" panose="020F0502020204030204" pitchFamily="34" charset="0"/>
              </a:rPr>
              <a:t>Empowerment</a:t>
            </a:r>
            <a:r>
              <a:rPr lang="sv-SE" sz="1800" b="0" i="1" dirty="0">
                <a:solidFill>
                  <a:srgbClr val="000000"/>
                </a:solidFill>
                <a:effectLst/>
                <a:latin typeface="Calibri" panose="020F0502020204030204" pitchFamily="34" charset="0"/>
              </a:rPr>
              <a:t> Nätverket vid Stockholms Universitet (ENSU).</a:t>
            </a:r>
            <a:r>
              <a:rPr lang="sv-SE" sz="18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endParaRPr lang="sv-SE" dirty="0"/>
          </a:p>
        </p:txBody>
      </p:sp>
      <p:sp>
        <p:nvSpPr>
          <p:cNvPr id="4" name="Platshållare för bildnummer 3"/>
          <p:cNvSpPr>
            <a:spLocks noGrp="1"/>
          </p:cNvSpPr>
          <p:nvPr>
            <p:ph type="sldNum" sz="quarter" idx="5"/>
          </p:nvPr>
        </p:nvSpPr>
        <p:spPr/>
        <p:txBody>
          <a:bodyPr/>
          <a:lstStyle/>
          <a:p>
            <a:fld id="{043FAC55-9B39-4FFC-941C-45E05677DBBA}" type="slidenum">
              <a:rPr lang="sv-SE" smtClean="0"/>
              <a:t>8</a:t>
            </a:fld>
            <a:endParaRPr lang="sv-SE"/>
          </a:p>
        </p:txBody>
      </p:sp>
    </p:spTree>
    <p:extLst>
      <p:ext uri="{BB962C8B-B14F-4D97-AF65-F5344CB8AC3E}">
        <p14:creationId xmlns:p14="http://schemas.microsoft.com/office/powerpoint/2010/main" val="17407680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gn="l" rtl="0" fontAlgn="base"/>
            <a:r>
              <a:rPr lang="sv-SE" sz="1800" b="0" i="0" dirty="0">
                <a:solidFill>
                  <a:srgbClr val="000000"/>
                </a:solidFill>
                <a:effectLst/>
                <a:latin typeface="Calibri" panose="020F0502020204030204" pitchFamily="34" charset="0"/>
              </a:rPr>
              <a:t>Upplägg: Avsnittet exemplifieras med fem filmer där olika härskartekniker exemplifieras. Se varje film var för sig så att ni efter varje avsnitt kan ha en diskussion kring era iakttagelser och analyser. Tänk på att genomföra övningen i en lagom gruppstorlek. (Fyra till tio deltagare rekommenderas.) </a:t>
            </a:r>
          </a:p>
          <a:p>
            <a:pPr algn="l" rtl="0" fontAlgn="base"/>
            <a:endParaRPr lang="sv-SE" sz="1800" b="0" i="0" dirty="0">
              <a:solidFill>
                <a:srgbClr val="000000"/>
              </a:solidFill>
              <a:effectLst/>
              <a:latin typeface="Calibri" panose="020F0502020204030204" pitchFamily="34" charset="0"/>
            </a:endParaRPr>
          </a:p>
          <a:p>
            <a:pPr algn="l" rtl="0" fontAlgn="base"/>
            <a:r>
              <a:rPr lang="sv-SE" sz="1800" b="0" i="0" dirty="0">
                <a:solidFill>
                  <a:srgbClr val="000000"/>
                </a:solidFill>
                <a:effectLst/>
                <a:latin typeface="Calibri" panose="020F0502020204030204" pitchFamily="34" charset="0"/>
              </a:rPr>
              <a:t>Filmerna är framtagna av </a:t>
            </a:r>
            <a:r>
              <a:rPr lang="sv-SE" sz="1800" b="0" i="0" dirty="0" err="1">
                <a:solidFill>
                  <a:srgbClr val="000000"/>
                </a:solidFill>
                <a:effectLst/>
                <a:latin typeface="Calibri" panose="020F0502020204030204" pitchFamily="34" charset="0"/>
              </a:rPr>
              <a:t>Ordrum</a:t>
            </a:r>
            <a:r>
              <a:rPr lang="sv-SE" sz="1800" b="0" i="0" dirty="0">
                <a:solidFill>
                  <a:srgbClr val="000000"/>
                </a:solidFill>
                <a:effectLst/>
                <a:latin typeface="Calibri" panose="020F0502020204030204" pitchFamily="34" charset="0"/>
              </a:rPr>
              <a:t>.</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Som hjälp har vi ett antal frågor att ha som utgångspunkt för diskussionen till varje film: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buFont typeface="Arial" panose="020B0604020202020204" pitchFamily="34" charset="0"/>
              <a:buChar char="•"/>
            </a:pPr>
            <a:r>
              <a:rPr lang="sv-SE" sz="1800" b="0" i="0" dirty="0">
                <a:solidFill>
                  <a:srgbClr val="000000"/>
                </a:solidFill>
                <a:effectLst/>
                <a:latin typeface="Calibri" panose="020F0502020204030204" pitchFamily="34" charset="0"/>
              </a:rPr>
              <a:t> Vad såg du?  </a:t>
            </a:r>
          </a:p>
          <a:p>
            <a:pPr algn="l" rtl="0" fontAlgn="base">
              <a:buFont typeface="Arial" panose="020B0604020202020204" pitchFamily="34" charset="0"/>
              <a:buChar char="•"/>
            </a:pPr>
            <a:r>
              <a:rPr lang="sv-SE" sz="1800" b="0" i="0" dirty="0">
                <a:solidFill>
                  <a:srgbClr val="000000"/>
                </a:solidFill>
                <a:effectLst/>
                <a:latin typeface="Calibri" panose="020F0502020204030204" pitchFamily="34" charset="0"/>
              </a:rPr>
              <a:t> Hur fick det dig att känna?  </a:t>
            </a:r>
          </a:p>
          <a:p>
            <a:pPr algn="l" rtl="0" fontAlgn="base">
              <a:buFont typeface="Arial" panose="020B0604020202020204" pitchFamily="34" charset="0"/>
              <a:buChar char="•"/>
            </a:pPr>
            <a:r>
              <a:rPr lang="sv-SE" sz="1800" b="0" i="0" dirty="0">
                <a:solidFill>
                  <a:srgbClr val="000000"/>
                </a:solidFill>
                <a:effectLst/>
                <a:latin typeface="Calibri" panose="020F0502020204030204" pitchFamily="34" charset="0"/>
              </a:rPr>
              <a:t> Skulle något liknande kunna hända i er förening eller i er grupp?  </a:t>
            </a:r>
          </a:p>
          <a:p>
            <a:pPr algn="l" rtl="0" fontAlgn="base">
              <a:buFont typeface="Arial" panose="020B0604020202020204" pitchFamily="34" charset="0"/>
              <a:buChar char="•"/>
            </a:pPr>
            <a:r>
              <a:rPr lang="sv-SE" sz="1800" b="0" i="0" dirty="0">
                <a:solidFill>
                  <a:srgbClr val="000000"/>
                </a:solidFill>
                <a:effectLst/>
                <a:latin typeface="Calibri" panose="020F0502020204030204" pitchFamily="34" charset="0"/>
              </a:rPr>
              <a:t> Har du något exempel på liknande situationer du själv har upplevt eller iakttagit?  </a:t>
            </a:r>
          </a:p>
          <a:p>
            <a:pPr algn="l" rtl="0" fontAlgn="base">
              <a:buFont typeface="Arial" panose="020B0604020202020204" pitchFamily="34" charset="0"/>
              <a:buChar char="•"/>
            </a:pPr>
            <a:r>
              <a:rPr lang="sv-SE" sz="1800" b="0" i="0" dirty="0">
                <a:solidFill>
                  <a:srgbClr val="000000"/>
                </a:solidFill>
                <a:effectLst/>
                <a:latin typeface="Calibri" panose="020F0502020204030204" pitchFamily="34" charset="0"/>
              </a:rPr>
              <a:t> Hur tror du att den utsatte personen upplevde det?  </a:t>
            </a:r>
          </a:p>
          <a:p>
            <a:pPr algn="l" rtl="0" fontAlgn="base">
              <a:buFont typeface="Arial" panose="020B0604020202020204" pitchFamily="34" charset="0"/>
              <a:buChar char="•"/>
            </a:pPr>
            <a:r>
              <a:rPr lang="sv-SE" sz="1800" b="0" i="0" dirty="0">
                <a:solidFill>
                  <a:srgbClr val="000000"/>
                </a:solidFill>
                <a:effectLst/>
                <a:latin typeface="Calibri" panose="020F0502020204030204" pitchFamily="34" charset="0"/>
              </a:rPr>
              <a:t> Hur skulle den utsatte personen kunnat agera?  </a:t>
            </a:r>
          </a:p>
          <a:p>
            <a:pPr algn="l" rtl="0" fontAlgn="base">
              <a:buFont typeface="Arial" panose="020B0604020202020204" pitchFamily="34" charset="0"/>
              <a:buChar char="•"/>
            </a:pPr>
            <a:r>
              <a:rPr lang="sv-SE" sz="1800" b="0" i="0" dirty="0">
                <a:solidFill>
                  <a:srgbClr val="000000"/>
                </a:solidFill>
                <a:effectLst/>
                <a:latin typeface="Calibri" panose="020F0502020204030204" pitchFamily="34" charset="0"/>
              </a:rPr>
              <a:t> Hur skulle du som deltagare kunnat agera om du var närvarande?  </a:t>
            </a:r>
          </a:p>
          <a:p>
            <a:pPr algn="l" rtl="0" fontAlgn="base">
              <a:buFont typeface="Arial" panose="020B0604020202020204" pitchFamily="34" charset="0"/>
              <a:buChar char="•"/>
            </a:pPr>
            <a:r>
              <a:rPr lang="sv-SE" sz="1800" b="0" i="0" dirty="0">
                <a:solidFill>
                  <a:srgbClr val="000000"/>
                </a:solidFill>
                <a:effectLst/>
                <a:latin typeface="Calibri" panose="020F0502020204030204" pitchFamily="34" charset="0"/>
              </a:rPr>
              <a:t> Vad säger det här om föreningen eller gruppen? </a:t>
            </a:r>
          </a:p>
          <a:p>
            <a:pPr algn="l" rtl="0" fontAlgn="base"/>
            <a:r>
              <a:rPr lang="sv-SE" sz="18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pPr algn="l" rtl="0" fontAlgn="base"/>
            <a:r>
              <a:rPr lang="sv-SE" sz="1800" b="0" i="0" dirty="0">
                <a:solidFill>
                  <a:srgbClr val="000000"/>
                </a:solidFill>
                <a:effectLst/>
                <a:latin typeface="Calibri" panose="020F0502020204030204" pitchFamily="34" charset="0"/>
              </a:rPr>
              <a:t>Efter det filmade avsnittet och er diskussion, se vårt exempel på motstrategi och </a:t>
            </a:r>
            <a:r>
              <a:rPr lang="sv-SE" sz="1800" b="0" i="0" dirty="0" err="1">
                <a:solidFill>
                  <a:srgbClr val="000000"/>
                </a:solidFill>
                <a:effectLst/>
                <a:latin typeface="Calibri" panose="020F0502020204030204" pitchFamily="34" charset="0"/>
              </a:rPr>
              <a:t>bekräftartekniker</a:t>
            </a:r>
            <a:r>
              <a:rPr lang="sv-SE" sz="1800" b="0" i="0" dirty="0">
                <a:solidFill>
                  <a:srgbClr val="000000"/>
                </a:solidFill>
                <a:effectLst/>
                <a:latin typeface="Calibri" panose="020F0502020204030204" pitchFamily="34" charset="0"/>
              </a:rPr>
              <a:t>.</a:t>
            </a:r>
            <a:endParaRPr lang="sv-SE" dirty="0"/>
          </a:p>
        </p:txBody>
      </p:sp>
      <p:sp>
        <p:nvSpPr>
          <p:cNvPr id="4" name="Platshållare för bildnummer 3"/>
          <p:cNvSpPr>
            <a:spLocks noGrp="1"/>
          </p:cNvSpPr>
          <p:nvPr>
            <p:ph type="sldNum" sz="quarter" idx="5"/>
          </p:nvPr>
        </p:nvSpPr>
        <p:spPr/>
        <p:txBody>
          <a:bodyPr/>
          <a:lstStyle/>
          <a:p>
            <a:fld id="{043FAC55-9B39-4FFC-941C-45E05677DBBA}" type="slidenum">
              <a:rPr lang="sv-SE" smtClean="0"/>
              <a:t>9</a:t>
            </a:fld>
            <a:endParaRPr lang="sv-SE"/>
          </a:p>
        </p:txBody>
      </p:sp>
    </p:spTree>
    <p:extLst>
      <p:ext uri="{BB962C8B-B14F-4D97-AF65-F5344CB8AC3E}">
        <p14:creationId xmlns:p14="http://schemas.microsoft.com/office/powerpoint/2010/main" val="9953244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7" name="Freeform 5"/>
          <p:cNvSpPr>
            <a:spLocks/>
          </p:cNvSpPr>
          <p:nvPr userDrawn="1"/>
        </p:nvSpPr>
        <p:spPr bwMode="auto">
          <a:xfrm>
            <a:off x="179388" y="190500"/>
            <a:ext cx="8785225" cy="5976938"/>
          </a:xfrm>
          <a:custGeom>
            <a:avLst/>
            <a:gdLst>
              <a:gd name="T0" fmla="*/ 1631 w 1631"/>
              <a:gd name="T1" fmla="*/ 1102 h 1102"/>
              <a:gd name="T2" fmla="*/ 1631 w 1631"/>
              <a:gd name="T3" fmla="*/ 0 h 1102"/>
              <a:gd name="T4" fmla="*/ 995 w 1631"/>
              <a:gd name="T5" fmla="*/ 0 h 1102"/>
              <a:gd name="T6" fmla="*/ 0 w 1631"/>
              <a:gd name="T7" fmla="*/ 300 h 1102"/>
              <a:gd name="T8" fmla="*/ 0 w 1631"/>
              <a:gd name="T9" fmla="*/ 1102 h 1102"/>
              <a:gd name="T10" fmla="*/ 995 w 1631"/>
              <a:gd name="T11" fmla="*/ 1102 h 1102"/>
              <a:gd name="T12" fmla="*/ 1631 w 1631"/>
              <a:gd name="T13" fmla="*/ 1102 h 1102"/>
            </a:gdLst>
            <a:ahLst/>
            <a:cxnLst>
              <a:cxn ang="0">
                <a:pos x="T0" y="T1"/>
              </a:cxn>
              <a:cxn ang="0">
                <a:pos x="T2" y="T3"/>
              </a:cxn>
              <a:cxn ang="0">
                <a:pos x="T4" y="T5"/>
              </a:cxn>
              <a:cxn ang="0">
                <a:pos x="T6" y="T7"/>
              </a:cxn>
              <a:cxn ang="0">
                <a:pos x="T8" y="T9"/>
              </a:cxn>
              <a:cxn ang="0">
                <a:pos x="T10" y="T11"/>
              </a:cxn>
              <a:cxn ang="0">
                <a:pos x="T12" y="T13"/>
              </a:cxn>
            </a:cxnLst>
            <a:rect l="0" t="0" r="r" b="b"/>
            <a:pathLst>
              <a:path w="1631" h="1102">
                <a:moveTo>
                  <a:pt x="1631" y="1102"/>
                </a:moveTo>
                <a:cubicBezTo>
                  <a:pt x="1631" y="0"/>
                  <a:pt x="1631" y="0"/>
                  <a:pt x="1631" y="0"/>
                </a:cubicBezTo>
                <a:cubicBezTo>
                  <a:pt x="995" y="0"/>
                  <a:pt x="995" y="0"/>
                  <a:pt x="995" y="0"/>
                </a:cubicBezTo>
                <a:cubicBezTo>
                  <a:pt x="577" y="0"/>
                  <a:pt x="204" y="132"/>
                  <a:pt x="0" y="300"/>
                </a:cubicBezTo>
                <a:cubicBezTo>
                  <a:pt x="0" y="1102"/>
                  <a:pt x="0" y="1102"/>
                  <a:pt x="0" y="1102"/>
                </a:cubicBezTo>
                <a:cubicBezTo>
                  <a:pt x="995" y="1102"/>
                  <a:pt x="995" y="1102"/>
                  <a:pt x="995" y="1102"/>
                </a:cubicBezTo>
                <a:lnTo>
                  <a:pt x="1631" y="1102"/>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sv-SE"/>
          </a:p>
        </p:txBody>
      </p:sp>
      <p:cxnSp>
        <p:nvCxnSpPr>
          <p:cNvPr id="9" name="Rak 8"/>
          <p:cNvCxnSpPr/>
          <p:nvPr userDrawn="1"/>
        </p:nvCxnSpPr>
        <p:spPr>
          <a:xfrm>
            <a:off x="762000" y="2016919"/>
            <a:ext cx="0" cy="232410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hasCustomPrompt="1"/>
          </p:nvPr>
        </p:nvSpPr>
        <p:spPr>
          <a:xfrm>
            <a:off x="929482" y="1780631"/>
            <a:ext cx="7772400" cy="1453440"/>
          </a:xfrm>
        </p:spPr>
        <p:txBody>
          <a:bodyPr anchor="b">
            <a:normAutofit/>
          </a:bodyPr>
          <a:lstStyle>
            <a:lvl1pPr algn="l">
              <a:defRPr sz="4800">
                <a:solidFill>
                  <a:schemeClr val="bg1"/>
                </a:solidFill>
              </a:defRPr>
            </a:lvl1pPr>
          </a:lstStyle>
          <a:p>
            <a:r>
              <a:rPr lang="sv-SE" dirty="0"/>
              <a:t>Rubrik</a:t>
            </a:r>
            <a:endParaRPr lang="en-US" dirty="0"/>
          </a:p>
        </p:txBody>
      </p:sp>
      <p:sp>
        <p:nvSpPr>
          <p:cNvPr id="3" name="Subtitle 2"/>
          <p:cNvSpPr>
            <a:spLocks noGrp="1"/>
          </p:cNvSpPr>
          <p:nvPr>
            <p:ph type="subTitle" idx="1"/>
          </p:nvPr>
        </p:nvSpPr>
        <p:spPr>
          <a:xfrm>
            <a:off x="929482" y="3234071"/>
            <a:ext cx="6858000" cy="1535029"/>
          </a:xfrm>
        </p:spPr>
        <p:txBody>
          <a:bodyPr>
            <a:normAutofit/>
          </a:bodyPr>
          <a:lstStyle>
            <a:lvl1pPr marL="0" indent="0" algn="l">
              <a:buNone/>
              <a:defRPr sz="2200">
                <a:solidFill>
                  <a:schemeClr val="bg1"/>
                </a:solidFill>
              </a:defRPr>
            </a:lvl1pPr>
            <a:lvl2pPr marL="423870" indent="0" algn="ctr">
              <a:buNone/>
              <a:defRPr sz="1854"/>
            </a:lvl2pPr>
            <a:lvl3pPr marL="847740" indent="0" algn="ctr">
              <a:buNone/>
              <a:defRPr sz="1669"/>
            </a:lvl3pPr>
            <a:lvl4pPr marL="1271610" indent="0" algn="ctr">
              <a:buNone/>
              <a:defRPr sz="1483"/>
            </a:lvl4pPr>
            <a:lvl5pPr marL="1695480" indent="0" algn="ctr">
              <a:buNone/>
              <a:defRPr sz="1483"/>
            </a:lvl5pPr>
            <a:lvl6pPr marL="2119351" indent="0" algn="ctr">
              <a:buNone/>
              <a:defRPr sz="1483"/>
            </a:lvl6pPr>
            <a:lvl7pPr marL="2543221" indent="0" algn="ctr">
              <a:buNone/>
              <a:defRPr sz="1483"/>
            </a:lvl7pPr>
            <a:lvl8pPr marL="2967091" indent="0" algn="ctr">
              <a:buNone/>
              <a:defRPr sz="1483"/>
            </a:lvl8pPr>
            <a:lvl9pPr marL="3390961" indent="0" algn="ctr">
              <a:buNone/>
              <a:defRPr sz="1483"/>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91F7FC0A-ABFB-444F-8B43-DF857F635755}" type="datetime1">
              <a:rPr lang="sv-SE" smtClean="0"/>
              <a:t>2023-11-23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D19C7E7-8F97-423C-A657-E0E9D47D5815}" type="slidenum">
              <a:rPr lang="sv-SE" smtClean="0"/>
              <a:t>‹#›</a:t>
            </a:fld>
            <a:endParaRPr lang="sv-SE"/>
          </a:p>
        </p:txBody>
      </p:sp>
    </p:spTree>
    <p:extLst>
      <p:ext uri="{BB962C8B-B14F-4D97-AF65-F5344CB8AC3E}">
        <p14:creationId xmlns:p14="http://schemas.microsoft.com/office/powerpoint/2010/main" val="433493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ldkollage vänster">
    <p:spTree>
      <p:nvGrpSpPr>
        <p:cNvPr id="1" name=""/>
        <p:cNvGrpSpPr/>
        <p:nvPr/>
      </p:nvGrpSpPr>
      <p:grpSpPr>
        <a:xfrm>
          <a:off x="0" y="0"/>
          <a:ext cx="0" cy="0"/>
          <a:chOff x="0" y="0"/>
          <a:chExt cx="0" cy="0"/>
        </a:xfrm>
      </p:grpSpPr>
      <p:sp>
        <p:nvSpPr>
          <p:cNvPr id="10" name="Platshållare för bild 9"/>
          <p:cNvSpPr>
            <a:spLocks noGrp="1"/>
          </p:cNvSpPr>
          <p:nvPr>
            <p:ph type="pic" sz="quarter" idx="13"/>
          </p:nvPr>
        </p:nvSpPr>
        <p:spPr>
          <a:xfrm>
            <a:off x="4716463" y="766763"/>
            <a:ext cx="3671887" cy="2339975"/>
          </a:xfrm>
        </p:spPr>
        <p:txBody>
          <a:bodyPr/>
          <a:lstStyle/>
          <a:p>
            <a:r>
              <a:rPr lang="sv-SE"/>
              <a:t>Klicka på ikonen för att lägga till en bild</a:t>
            </a:r>
          </a:p>
        </p:txBody>
      </p:sp>
      <p:sp>
        <p:nvSpPr>
          <p:cNvPr id="4" name="Date Placeholder 3"/>
          <p:cNvSpPr>
            <a:spLocks noGrp="1"/>
          </p:cNvSpPr>
          <p:nvPr>
            <p:ph type="dt" sz="half" idx="10"/>
          </p:nvPr>
        </p:nvSpPr>
        <p:spPr/>
        <p:txBody>
          <a:bodyPr/>
          <a:lstStyle/>
          <a:p>
            <a:fld id="{F1300C08-BF4F-4FEE-AFB8-DB2D159B35F1}" type="datetime1">
              <a:rPr lang="sv-SE" smtClean="0"/>
              <a:t>2023-11-23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D19C7E7-8F97-423C-A657-E0E9D47D5815}" type="slidenum">
              <a:rPr lang="sv-SE" smtClean="0"/>
              <a:t>‹#›</a:t>
            </a:fld>
            <a:endParaRPr lang="sv-SE"/>
          </a:p>
        </p:txBody>
      </p:sp>
      <p:sp>
        <p:nvSpPr>
          <p:cNvPr id="11" name="Platshållare för bild 9"/>
          <p:cNvSpPr>
            <a:spLocks noGrp="1"/>
          </p:cNvSpPr>
          <p:nvPr>
            <p:ph type="pic" sz="quarter" idx="14"/>
          </p:nvPr>
        </p:nvSpPr>
        <p:spPr>
          <a:xfrm>
            <a:off x="4716463" y="3251200"/>
            <a:ext cx="3671887" cy="2339975"/>
          </a:xfrm>
        </p:spPr>
        <p:txBody>
          <a:bodyPr/>
          <a:lstStyle/>
          <a:p>
            <a:r>
              <a:rPr lang="sv-SE"/>
              <a:t>Klicka på ikonen för att lägga till en bild</a:t>
            </a:r>
          </a:p>
        </p:txBody>
      </p:sp>
      <p:sp>
        <p:nvSpPr>
          <p:cNvPr id="8" name="Platshållare för bild 7"/>
          <p:cNvSpPr>
            <a:spLocks noGrp="1"/>
          </p:cNvSpPr>
          <p:nvPr>
            <p:ph type="pic" sz="quarter" idx="15"/>
          </p:nvPr>
        </p:nvSpPr>
        <p:spPr>
          <a:xfrm>
            <a:off x="755650" y="766763"/>
            <a:ext cx="3671888" cy="4824412"/>
          </a:xfrm>
        </p:spPr>
        <p:txBody>
          <a:bodyPr/>
          <a:lstStyle/>
          <a:p>
            <a:r>
              <a:rPr lang="sv-SE"/>
              <a:t>Klicka på ikonen för att lägga till en bild</a:t>
            </a:r>
          </a:p>
        </p:txBody>
      </p:sp>
    </p:spTree>
    <p:extLst>
      <p:ext uri="{BB962C8B-B14F-4D97-AF65-F5344CB8AC3E}">
        <p14:creationId xmlns:p14="http://schemas.microsoft.com/office/powerpoint/2010/main" val="2472189058"/>
      </p:ext>
    </p:extLst>
  </p:cSld>
  <p:clrMapOvr>
    <a:masterClrMapping/>
  </p:clrMapOvr>
  <p:extLst>
    <p:ext uri="{DCECCB84-F9BA-43D5-87BE-67443E8EF086}">
      <p15:sldGuideLst xmlns:p15="http://schemas.microsoft.com/office/powerpoint/2012/main">
        <p15:guide id="1" orient="horz" pos="2048">
          <p15:clr>
            <a:srgbClr val="FBAE40"/>
          </p15:clr>
        </p15:guide>
        <p15:guide id="2" orient="horz" pos="1957">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ildkollage höger">
    <p:spTree>
      <p:nvGrpSpPr>
        <p:cNvPr id="1" name=""/>
        <p:cNvGrpSpPr/>
        <p:nvPr/>
      </p:nvGrpSpPr>
      <p:grpSpPr>
        <a:xfrm>
          <a:off x="0" y="0"/>
          <a:ext cx="0" cy="0"/>
          <a:chOff x="0" y="0"/>
          <a:chExt cx="0" cy="0"/>
        </a:xfrm>
      </p:grpSpPr>
      <p:sp>
        <p:nvSpPr>
          <p:cNvPr id="10" name="Platshållare för bild 9"/>
          <p:cNvSpPr>
            <a:spLocks noGrp="1"/>
          </p:cNvSpPr>
          <p:nvPr>
            <p:ph type="pic" sz="quarter" idx="13"/>
          </p:nvPr>
        </p:nvSpPr>
        <p:spPr>
          <a:xfrm>
            <a:off x="755651" y="766763"/>
            <a:ext cx="3671887" cy="2339975"/>
          </a:xfrm>
        </p:spPr>
        <p:txBody>
          <a:bodyPr/>
          <a:lstStyle/>
          <a:p>
            <a:r>
              <a:rPr lang="sv-SE"/>
              <a:t>Klicka på ikonen för att lägga till en bild</a:t>
            </a:r>
          </a:p>
        </p:txBody>
      </p:sp>
      <p:sp>
        <p:nvSpPr>
          <p:cNvPr id="4" name="Date Placeholder 3"/>
          <p:cNvSpPr>
            <a:spLocks noGrp="1"/>
          </p:cNvSpPr>
          <p:nvPr>
            <p:ph type="dt" sz="half" idx="10"/>
          </p:nvPr>
        </p:nvSpPr>
        <p:spPr/>
        <p:txBody>
          <a:bodyPr/>
          <a:lstStyle/>
          <a:p>
            <a:fld id="{5BF659DE-614A-4BD4-890B-60BFA027C164}" type="datetime1">
              <a:rPr lang="sv-SE" smtClean="0"/>
              <a:t>2023-11-23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D19C7E7-8F97-423C-A657-E0E9D47D5815}" type="slidenum">
              <a:rPr lang="sv-SE" smtClean="0"/>
              <a:t>‹#›</a:t>
            </a:fld>
            <a:endParaRPr lang="sv-SE"/>
          </a:p>
        </p:txBody>
      </p:sp>
      <p:sp>
        <p:nvSpPr>
          <p:cNvPr id="11" name="Platshållare för bild 9"/>
          <p:cNvSpPr>
            <a:spLocks noGrp="1"/>
          </p:cNvSpPr>
          <p:nvPr>
            <p:ph type="pic" sz="quarter" idx="14"/>
          </p:nvPr>
        </p:nvSpPr>
        <p:spPr>
          <a:xfrm>
            <a:off x="755651" y="3251200"/>
            <a:ext cx="3671887" cy="2339975"/>
          </a:xfrm>
        </p:spPr>
        <p:txBody>
          <a:bodyPr/>
          <a:lstStyle/>
          <a:p>
            <a:r>
              <a:rPr lang="sv-SE"/>
              <a:t>Klicka på ikonen för att lägga till en bild</a:t>
            </a:r>
          </a:p>
        </p:txBody>
      </p:sp>
      <p:sp>
        <p:nvSpPr>
          <p:cNvPr id="8" name="Platshållare för bild 7"/>
          <p:cNvSpPr>
            <a:spLocks noGrp="1"/>
          </p:cNvSpPr>
          <p:nvPr>
            <p:ph type="pic" sz="quarter" idx="15"/>
          </p:nvPr>
        </p:nvSpPr>
        <p:spPr>
          <a:xfrm>
            <a:off x="4716463" y="766763"/>
            <a:ext cx="3671888" cy="4824412"/>
          </a:xfrm>
        </p:spPr>
        <p:txBody>
          <a:bodyPr/>
          <a:lstStyle/>
          <a:p>
            <a:r>
              <a:rPr lang="sv-SE"/>
              <a:t>Klicka på ikonen för att lägga till en bild</a:t>
            </a:r>
          </a:p>
        </p:txBody>
      </p:sp>
    </p:spTree>
    <p:extLst>
      <p:ext uri="{BB962C8B-B14F-4D97-AF65-F5344CB8AC3E}">
        <p14:creationId xmlns:p14="http://schemas.microsoft.com/office/powerpoint/2010/main" val="1093450651"/>
      </p:ext>
    </p:extLst>
  </p:cSld>
  <p:clrMapOvr>
    <a:masterClrMapping/>
  </p:clrMapOvr>
  <p:extLst>
    <p:ext uri="{DCECCB84-F9BA-43D5-87BE-67443E8EF086}">
      <p15:sldGuideLst xmlns:p15="http://schemas.microsoft.com/office/powerpoint/2012/main">
        <p15:guide id="1" orient="horz" pos="2048">
          <p15:clr>
            <a:srgbClr val="FBAE40"/>
          </p15:clr>
        </p15:guide>
        <p15:guide id="2" orient="horz" pos="1957">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1331913" y="1343025"/>
            <a:ext cx="6470650" cy="1387475"/>
          </a:xfrm>
        </p:spPr>
        <p:txBody>
          <a:bodyPr anchor="b">
            <a:normAutofit/>
          </a:bodyPr>
          <a:lstStyle>
            <a:lvl1pPr>
              <a:defRPr sz="4800"/>
            </a:lvl1pPr>
          </a:lstStyle>
          <a:p>
            <a:r>
              <a:rPr lang="sv-SE"/>
              <a:t>Klicka här för att ändra mall för rubrikformat</a:t>
            </a:r>
            <a:endParaRPr lang="en-US" dirty="0"/>
          </a:p>
        </p:txBody>
      </p:sp>
      <p:sp>
        <p:nvSpPr>
          <p:cNvPr id="3" name="Text Placeholder 2"/>
          <p:cNvSpPr>
            <a:spLocks noGrp="1"/>
          </p:cNvSpPr>
          <p:nvPr>
            <p:ph type="body" idx="1"/>
          </p:nvPr>
        </p:nvSpPr>
        <p:spPr>
          <a:xfrm>
            <a:off x="1331913" y="2844800"/>
            <a:ext cx="6470650" cy="2170113"/>
          </a:xfrm>
        </p:spPr>
        <p:txBody>
          <a:bodyPr>
            <a:normAutofit/>
          </a:bodyPr>
          <a:lstStyle>
            <a:lvl1pPr marL="0" indent="0">
              <a:buNone/>
              <a:defRPr sz="2000">
                <a:solidFill>
                  <a:schemeClr val="tx1"/>
                </a:solidFill>
              </a:defRPr>
            </a:lvl1pPr>
            <a:lvl2pPr marL="423870" indent="0">
              <a:buNone/>
              <a:defRPr sz="1854">
                <a:solidFill>
                  <a:schemeClr val="tx1">
                    <a:tint val="75000"/>
                  </a:schemeClr>
                </a:solidFill>
              </a:defRPr>
            </a:lvl2pPr>
            <a:lvl3pPr marL="847740" indent="0">
              <a:buNone/>
              <a:defRPr sz="1669">
                <a:solidFill>
                  <a:schemeClr val="tx1">
                    <a:tint val="75000"/>
                  </a:schemeClr>
                </a:solidFill>
              </a:defRPr>
            </a:lvl3pPr>
            <a:lvl4pPr marL="1271610" indent="0">
              <a:buNone/>
              <a:defRPr sz="1483">
                <a:solidFill>
                  <a:schemeClr val="tx1">
                    <a:tint val="75000"/>
                  </a:schemeClr>
                </a:solidFill>
              </a:defRPr>
            </a:lvl4pPr>
            <a:lvl5pPr marL="1695480" indent="0">
              <a:buNone/>
              <a:defRPr sz="1483">
                <a:solidFill>
                  <a:schemeClr val="tx1">
                    <a:tint val="75000"/>
                  </a:schemeClr>
                </a:solidFill>
              </a:defRPr>
            </a:lvl5pPr>
            <a:lvl6pPr marL="2119351" indent="0">
              <a:buNone/>
              <a:defRPr sz="1483">
                <a:solidFill>
                  <a:schemeClr val="tx1">
                    <a:tint val="75000"/>
                  </a:schemeClr>
                </a:solidFill>
              </a:defRPr>
            </a:lvl6pPr>
            <a:lvl7pPr marL="2543221" indent="0">
              <a:buNone/>
              <a:defRPr sz="1483">
                <a:solidFill>
                  <a:schemeClr val="tx1">
                    <a:tint val="75000"/>
                  </a:schemeClr>
                </a:solidFill>
              </a:defRPr>
            </a:lvl7pPr>
            <a:lvl8pPr marL="2967091" indent="0">
              <a:buNone/>
              <a:defRPr sz="1483">
                <a:solidFill>
                  <a:schemeClr val="tx1">
                    <a:tint val="75000"/>
                  </a:schemeClr>
                </a:solidFill>
              </a:defRPr>
            </a:lvl8pPr>
            <a:lvl9pPr marL="3390961" indent="0">
              <a:buNone/>
              <a:defRPr sz="1483">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FF693816-C26A-4EDF-B60C-1D673CDDFB57}" type="datetime1">
              <a:rPr lang="sv-SE" smtClean="0"/>
              <a:t>2023-11-23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D19C7E7-8F97-423C-A657-E0E9D47D5815}" type="slidenum">
              <a:rPr lang="sv-SE" smtClean="0"/>
              <a:t>‹#›</a:t>
            </a:fld>
            <a:endParaRPr lang="sv-SE"/>
          </a:p>
        </p:txBody>
      </p:sp>
    </p:spTree>
    <p:extLst>
      <p:ext uri="{BB962C8B-B14F-4D97-AF65-F5344CB8AC3E}">
        <p14:creationId xmlns:p14="http://schemas.microsoft.com/office/powerpoint/2010/main" val="1919707761"/>
      </p:ext>
    </p:extLst>
  </p:cSld>
  <p:clrMapOvr>
    <a:masterClrMapping/>
  </p:clrMapOvr>
  <p:extLst>
    <p:ext uri="{DCECCB84-F9BA-43D5-87BE-67443E8EF086}">
      <p15:sldGuideLst xmlns:p15="http://schemas.microsoft.com/office/powerpoint/2012/main">
        <p15:guide id="1" pos="4921" userDrawn="1">
          <p15:clr>
            <a:srgbClr val="FBAE40"/>
          </p15:clr>
        </p15:guide>
        <p15:guide id="2" orient="horz" pos="846" userDrawn="1">
          <p15:clr>
            <a:srgbClr val="FBAE40"/>
          </p15:clr>
        </p15:guide>
        <p15:guide id="3" orient="horz" pos="3159" userDrawn="1">
          <p15:clr>
            <a:srgbClr val="FBAE40"/>
          </p15:clr>
        </p15:guide>
        <p15:guide id="4" pos="839"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627F41ED-0B27-4BE5-AE66-7DC2208618D2}" type="datetime1">
              <a:rPr lang="sv-SE" smtClean="0"/>
              <a:t>2023-11-23</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1D19C7E7-8F97-423C-A657-E0E9D47D5815}" type="slidenum">
              <a:rPr lang="sv-SE" smtClean="0"/>
              <a:t>‹#›</a:t>
            </a:fld>
            <a:endParaRPr lang="sv-SE"/>
          </a:p>
        </p:txBody>
      </p:sp>
    </p:spTree>
    <p:extLst>
      <p:ext uri="{BB962C8B-B14F-4D97-AF65-F5344CB8AC3E}">
        <p14:creationId xmlns:p14="http://schemas.microsoft.com/office/powerpoint/2010/main" val="28300136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vslut">
    <p:spTree>
      <p:nvGrpSpPr>
        <p:cNvPr id="1" name=""/>
        <p:cNvGrpSpPr/>
        <p:nvPr/>
      </p:nvGrpSpPr>
      <p:grpSpPr>
        <a:xfrm>
          <a:off x="0" y="0"/>
          <a:ext cx="0" cy="0"/>
          <a:chOff x="0" y="0"/>
          <a:chExt cx="0" cy="0"/>
        </a:xfrm>
      </p:grpSpPr>
      <p:sp>
        <p:nvSpPr>
          <p:cNvPr id="5" name="Freeform 5"/>
          <p:cNvSpPr>
            <a:spLocks/>
          </p:cNvSpPr>
          <p:nvPr userDrawn="1"/>
        </p:nvSpPr>
        <p:spPr bwMode="auto">
          <a:xfrm>
            <a:off x="179388" y="190500"/>
            <a:ext cx="8785225" cy="5976938"/>
          </a:xfrm>
          <a:custGeom>
            <a:avLst/>
            <a:gdLst>
              <a:gd name="T0" fmla="*/ 1631 w 1631"/>
              <a:gd name="T1" fmla="*/ 1102 h 1102"/>
              <a:gd name="T2" fmla="*/ 1631 w 1631"/>
              <a:gd name="T3" fmla="*/ 0 h 1102"/>
              <a:gd name="T4" fmla="*/ 995 w 1631"/>
              <a:gd name="T5" fmla="*/ 0 h 1102"/>
              <a:gd name="T6" fmla="*/ 0 w 1631"/>
              <a:gd name="T7" fmla="*/ 300 h 1102"/>
              <a:gd name="T8" fmla="*/ 0 w 1631"/>
              <a:gd name="T9" fmla="*/ 1102 h 1102"/>
              <a:gd name="T10" fmla="*/ 995 w 1631"/>
              <a:gd name="T11" fmla="*/ 1102 h 1102"/>
              <a:gd name="T12" fmla="*/ 1631 w 1631"/>
              <a:gd name="T13" fmla="*/ 1102 h 1102"/>
            </a:gdLst>
            <a:ahLst/>
            <a:cxnLst>
              <a:cxn ang="0">
                <a:pos x="T0" y="T1"/>
              </a:cxn>
              <a:cxn ang="0">
                <a:pos x="T2" y="T3"/>
              </a:cxn>
              <a:cxn ang="0">
                <a:pos x="T4" y="T5"/>
              </a:cxn>
              <a:cxn ang="0">
                <a:pos x="T6" y="T7"/>
              </a:cxn>
              <a:cxn ang="0">
                <a:pos x="T8" y="T9"/>
              </a:cxn>
              <a:cxn ang="0">
                <a:pos x="T10" y="T11"/>
              </a:cxn>
              <a:cxn ang="0">
                <a:pos x="T12" y="T13"/>
              </a:cxn>
            </a:cxnLst>
            <a:rect l="0" t="0" r="r" b="b"/>
            <a:pathLst>
              <a:path w="1631" h="1102">
                <a:moveTo>
                  <a:pt x="1631" y="1102"/>
                </a:moveTo>
                <a:cubicBezTo>
                  <a:pt x="1631" y="0"/>
                  <a:pt x="1631" y="0"/>
                  <a:pt x="1631" y="0"/>
                </a:cubicBezTo>
                <a:cubicBezTo>
                  <a:pt x="995" y="0"/>
                  <a:pt x="995" y="0"/>
                  <a:pt x="995" y="0"/>
                </a:cubicBezTo>
                <a:cubicBezTo>
                  <a:pt x="577" y="0"/>
                  <a:pt x="204" y="132"/>
                  <a:pt x="0" y="300"/>
                </a:cubicBezTo>
                <a:cubicBezTo>
                  <a:pt x="0" y="1102"/>
                  <a:pt x="0" y="1102"/>
                  <a:pt x="0" y="1102"/>
                </a:cubicBezTo>
                <a:cubicBezTo>
                  <a:pt x="995" y="1102"/>
                  <a:pt x="995" y="1102"/>
                  <a:pt x="995" y="1102"/>
                </a:cubicBezTo>
                <a:lnTo>
                  <a:pt x="1631" y="1102"/>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sv-SE"/>
          </a:p>
        </p:txBody>
      </p:sp>
      <p:sp>
        <p:nvSpPr>
          <p:cNvPr id="8" name="Platshållare för text 7"/>
          <p:cNvSpPr>
            <a:spLocks noGrp="1"/>
          </p:cNvSpPr>
          <p:nvPr>
            <p:ph type="body" sz="quarter" idx="13"/>
          </p:nvPr>
        </p:nvSpPr>
        <p:spPr>
          <a:xfrm>
            <a:off x="755650" y="4869475"/>
            <a:ext cx="3671888" cy="721700"/>
          </a:xfrm>
          <a:prstGeom prst="bracketPair">
            <a:avLst>
              <a:gd name="adj" fmla="val 0"/>
            </a:avLst>
          </a:prstGeom>
          <a:ln>
            <a:gradFill flip="none" rotWithShape="1">
              <a:gsLst>
                <a:gs pos="0">
                  <a:schemeClr val="accent1">
                    <a:lumMod val="5000"/>
                    <a:lumOff val="95000"/>
                  </a:schemeClr>
                </a:gs>
                <a:gs pos="100000">
                  <a:schemeClr val="accent1">
                    <a:alpha val="0"/>
                  </a:schemeClr>
                </a:gs>
              </a:gsLst>
              <a:lin ang="0" scaled="1"/>
              <a:tileRect/>
            </a:gradFill>
          </a:ln>
        </p:spPr>
        <p:txBody>
          <a:bodyPr lIns="144000" tIns="144000" bIns="144000" anchor="b">
            <a:spAutoFit/>
          </a:bodyPr>
          <a:lstStyle>
            <a:lvl1pPr marL="0" indent="0">
              <a:buNone/>
              <a:defRPr sz="1400">
                <a:solidFill>
                  <a:schemeClr val="bg1"/>
                </a:solidFill>
              </a:defRPr>
            </a:lvl1pPr>
          </a:lstStyle>
          <a:p>
            <a:pPr lvl="0"/>
            <a:r>
              <a:rPr lang="sv-SE"/>
              <a:t>Klicka här för att ändra format på bakgrundstexten</a:t>
            </a:r>
          </a:p>
        </p:txBody>
      </p:sp>
    </p:spTree>
    <p:extLst>
      <p:ext uri="{BB962C8B-B14F-4D97-AF65-F5344CB8AC3E}">
        <p14:creationId xmlns:p14="http://schemas.microsoft.com/office/powerpoint/2010/main" val="2872579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C0136E-D9C4-4795-AEB5-B4D9207B5D93}" type="datetime1">
              <a:rPr lang="sv-SE" smtClean="0"/>
              <a:t>2023-11-23</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1D19C7E7-8F97-423C-A657-E0E9D47D5815}" type="slidenum">
              <a:rPr lang="sv-SE" smtClean="0"/>
              <a:t>‹#›</a:t>
            </a:fld>
            <a:endParaRPr lang="sv-SE"/>
          </a:p>
        </p:txBody>
      </p:sp>
    </p:spTree>
    <p:extLst>
      <p:ext uri="{BB962C8B-B14F-4D97-AF65-F5344CB8AC3E}">
        <p14:creationId xmlns:p14="http://schemas.microsoft.com/office/powerpoint/2010/main" val="42986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AA21601-E38B-4B5C-809D-26C5188B51AD}" type="datetime1">
              <a:rPr lang="sv-SE" smtClean="0"/>
              <a:t>2023-11-23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D19C7E7-8F97-423C-A657-E0E9D47D5815}" type="slidenum">
              <a:rPr lang="sv-SE" smtClean="0"/>
              <a:t>‹#›</a:t>
            </a:fld>
            <a:endParaRPr lang="sv-SE"/>
          </a:p>
        </p:txBody>
      </p:sp>
    </p:spTree>
    <p:extLst>
      <p:ext uri="{BB962C8B-B14F-4D97-AF65-F5344CB8AC3E}">
        <p14:creationId xmlns:p14="http://schemas.microsoft.com/office/powerpoint/2010/main" val="2914992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Rubrik och två spal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a:xfrm>
            <a:off x="755651" y="2452800"/>
            <a:ext cx="3671887" cy="313837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Content Placeholder 2"/>
          <p:cNvSpPr>
            <a:spLocks noGrp="1"/>
          </p:cNvSpPr>
          <p:nvPr>
            <p:ph idx="13"/>
          </p:nvPr>
        </p:nvSpPr>
        <p:spPr>
          <a:xfrm>
            <a:off x="4716462" y="2452800"/>
            <a:ext cx="3671887" cy="313837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8" name="Platshållare för datum 7"/>
          <p:cNvSpPr>
            <a:spLocks noGrp="1"/>
          </p:cNvSpPr>
          <p:nvPr>
            <p:ph type="dt" sz="half" idx="14"/>
          </p:nvPr>
        </p:nvSpPr>
        <p:spPr/>
        <p:txBody>
          <a:bodyPr/>
          <a:lstStyle/>
          <a:p>
            <a:fld id="{B112E627-8015-4FD9-AAA6-2F8D92D3F5EC}" type="datetime1">
              <a:rPr lang="sv-SE" smtClean="0"/>
              <a:t>2023-11-23</a:t>
            </a:fld>
            <a:endParaRPr lang="sv-SE" dirty="0"/>
          </a:p>
        </p:txBody>
      </p:sp>
      <p:sp>
        <p:nvSpPr>
          <p:cNvPr id="9" name="Platshållare för sidfot 8"/>
          <p:cNvSpPr>
            <a:spLocks noGrp="1"/>
          </p:cNvSpPr>
          <p:nvPr>
            <p:ph type="ftr" sz="quarter" idx="15"/>
          </p:nvPr>
        </p:nvSpPr>
        <p:spPr/>
        <p:txBody>
          <a:bodyPr/>
          <a:lstStyle/>
          <a:p>
            <a:endParaRPr lang="sv-SE"/>
          </a:p>
        </p:txBody>
      </p:sp>
      <p:sp>
        <p:nvSpPr>
          <p:cNvPr id="10" name="Platshållare för bildnummer 9"/>
          <p:cNvSpPr>
            <a:spLocks noGrp="1"/>
          </p:cNvSpPr>
          <p:nvPr>
            <p:ph type="sldNum" sz="quarter" idx="16"/>
          </p:nvPr>
        </p:nvSpPr>
        <p:spPr/>
        <p:txBody>
          <a:bodyPr/>
          <a:lstStyle/>
          <a:p>
            <a:fld id="{1D19C7E7-8F97-423C-A657-E0E9D47D5815}" type="slidenum">
              <a:rPr lang="sv-SE" smtClean="0"/>
              <a:pPr/>
              <a:t>‹#›</a:t>
            </a:fld>
            <a:endParaRPr lang="sv-SE"/>
          </a:p>
        </p:txBody>
      </p:sp>
    </p:spTree>
    <p:extLst>
      <p:ext uri="{BB962C8B-B14F-4D97-AF65-F5344CB8AC3E}">
        <p14:creationId xmlns:p14="http://schemas.microsoft.com/office/powerpoint/2010/main" val="1345434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vå rubriker, två spalt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651" y="766763"/>
            <a:ext cx="3671887" cy="856297"/>
          </a:xfrm>
        </p:spPr>
        <p:txBody>
          <a:bodyPr>
            <a:normAutofit/>
          </a:bodyPr>
          <a:lstStyle>
            <a:lvl1pPr>
              <a:defRPr sz="2400"/>
            </a:lvl1pPr>
          </a:lstStyle>
          <a:p>
            <a:r>
              <a:rPr lang="sv-SE" dirty="0"/>
              <a:t>Rubrik</a:t>
            </a:r>
            <a:endParaRPr lang="en-US" dirty="0"/>
          </a:p>
        </p:txBody>
      </p:sp>
      <p:sp>
        <p:nvSpPr>
          <p:cNvPr id="3" name="Content Placeholder 2"/>
          <p:cNvSpPr>
            <a:spLocks noGrp="1"/>
          </p:cNvSpPr>
          <p:nvPr>
            <p:ph idx="1"/>
          </p:nvPr>
        </p:nvSpPr>
        <p:spPr>
          <a:xfrm>
            <a:off x="755651" y="1874520"/>
            <a:ext cx="3671887" cy="371665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Content Placeholder 2"/>
          <p:cNvSpPr>
            <a:spLocks noGrp="1"/>
          </p:cNvSpPr>
          <p:nvPr>
            <p:ph idx="13"/>
          </p:nvPr>
        </p:nvSpPr>
        <p:spPr>
          <a:xfrm>
            <a:off x="4716462" y="1874520"/>
            <a:ext cx="3671887" cy="371665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11" name="Text Placeholder 2"/>
          <p:cNvSpPr>
            <a:spLocks noGrp="1"/>
          </p:cNvSpPr>
          <p:nvPr>
            <p:ph type="body" idx="14" hasCustomPrompt="1"/>
          </p:nvPr>
        </p:nvSpPr>
        <p:spPr>
          <a:xfrm>
            <a:off x="4716461" y="766765"/>
            <a:ext cx="3671889" cy="856296"/>
          </a:xfrm>
        </p:spPr>
        <p:txBody>
          <a:bodyPr anchor="b">
            <a:normAutofit/>
          </a:bodyPr>
          <a:lstStyle>
            <a:lvl1pPr marL="0" indent="0">
              <a:buNone/>
              <a:defRPr sz="2400" b="1">
                <a:solidFill>
                  <a:schemeClr val="tx1"/>
                </a:solidFill>
                <a:latin typeface="+mj-lt"/>
              </a:defRPr>
            </a:lvl1pPr>
            <a:lvl2pPr marL="423870" indent="0">
              <a:buNone/>
              <a:defRPr sz="1854">
                <a:solidFill>
                  <a:schemeClr val="tx1">
                    <a:tint val="75000"/>
                  </a:schemeClr>
                </a:solidFill>
              </a:defRPr>
            </a:lvl2pPr>
            <a:lvl3pPr marL="847740" indent="0">
              <a:buNone/>
              <a:defRPr sz="1669">
                <a:solidFill>
                  <a:schemeClr val="tx1">
                    <a:tint val="75000"/>
                  </a:schemeClr>
                </a:solidFill>
              </a:defRPr>
            </a:lvl3pPr>
            <a:lvl4pPr marL="1271610" indent="0">
              <a:buNone/>
              <a:defRPr sz="1483">
                <a:solidFill>
                  <a:schemeClr val="tx1">
                    <a:tint val="75000"/>
                  </a:schemeClr>
                </a:solidFill>
              </a:defRPr>
            </a:lvl4pPr>
            <a:lvl5pPr marL="1695480" indent="0">
              <a:buNone/>
              <a:defRPr sz="1483">
                <a:solidFill>
                  <a:schemeClr val="tx1">
                    <a:tint val="75000"/>
                  </a:schemeClr>
                </a:solidFill>
              </a:defRPr>
            </a:lvl5pPr>
            <a:lvl6pPr marL="2119351" indent="0">
              <a:buNone/>
              <a:defRPr sz="1483">
                <a:solidFill>
                  <a:schemeClr val="tx1">
                    <a:tint val="75000"/>
                  </a:schemeClr>
                </a:solidFill>
              </a:defRPr>
            </a:lvl6pPr>
            <a:lvl7pPr marL="2543221" indent="0">
              <a:buNone/>
              <a:defRPr sz="1483">
                <a:solidFill>
                  <a:schemeClr val="tx1">
                    <a:tint val="75000"/>
                  </a:schemeClr>
                </a:solidFill>
              </a:defRPr>
            </a:lvl7pPr>
            <a:lvl8pPr marL="2967091" indent="0">
              <a:buNone/>
              <a:defRPr sz="1483">
                <a:solidFill>
                  <a:schemeClr val="tx1">
                    <a:tint val="75000"/>
                  </a:schemeClr>
                </a:solidFill>
              </a:defRPr>
            </a:lvl8pPr>
            <a:lvl9pPr marL="3390961" indent="0">
              <a:buNone/>
              <a:defRPr sz="1483">
                <a:solidFill>
                  <a:schemeClr val="tx1">
                    <a:tint val="75000"/>
                  </a:schemeClr>
                </a:solidFill>
              </a:defRPr>
            </a:lvl9pPr>
          </a:lstStyle>
          <a:p>
            <a:pPr lvl="0"/>
            <a:r>
              <a:rPr lang="sv-SE" dirty="0"/>
              <a:t>Rubrik</a:t>
            </a:r>
          </a:p>
        </p:txBody>
      </p:sp>
      <p:sp>
        <p:nvSpPr>
          <p:cNvPr id="8" name="Platshållare för datum 7"/>
          <p:cNvSpPr>
            <a:spLocks noGrp="1"/>
          </p:cNvSpPr>
          <p:nvPr>
            <p:ph type="dt" sz="half" idx="15"/>
          </p:nvPr>
        </p:nvSpPr>
        <p:spPr/>
        <p:txBody>
          <a:bodyPr/>
          <a:lstStyle/>
          <a:p>
            <a:fld id="{7D8CB519-3E2A-4DE7-9C3F-A97B3215A5F6}" type="datetime1">
              <a:rPr lang="sv-SE" smtClean="0"/>
              <a:t>2023-11-23</a:t>
            </a:fld>
            <a:endParaRPr lang="sv-SE" dirty="0"/>
          </a:p>
        </p:txBody>
      </p:sp>
      <p:sp>
        <p:nvSpPr>
          <p:cNvPr id="9" name="Platshållare för sidfot 8"/>
          <p:cNvSpPr>
            <a:spLocks noGrp="1"/>
          </p:cNvSpPr>
          <p:nvPr>
            <p:ph type="ftr" sz="quarter" idx="16"/>
          </p:nvPr>
        </p:nvSpPr>
        <p:spPr/>
        <p:txBody>
          <a:bodyPr/>
          <a:lstStyle/>
          <a:p>
            <a:endParaRPr lang="sv-SE"/>
          </a:p>
        </p:txBody>
      </p:sp>
      <p:sp>
        <p:nvSpPr>
          <p:cNvPr id="10" name="Platshållare för bildnummer 9"/>
          <p:cNvSpPr>
            <a:spLocks noGrp="1"/>
          </p:cNvSpPr>
          <p:nvPr>
            <p:ph type="sldNum" sz="quarter" idx="17"/>
          </p:nvPr>
        </p:nvSpPr>
        <p:spPr/>
        <p:txBody>
          <a:bodyPr/>
          <a:lstStyle/>
          <a:p>
            <a:fld id="{1D19C7E7-8F97-423C-A657-E0E9D47D5815}" type="slidenum">
              <a:rPr lang="sv-SE" smtClean="0"/>
              <a:pPr/>
              <a:t>‹#›</a:t>
            </a:fld>
            <a:endParaRPr lang="sv-SE"/>
          </a:p>
        </p:txBody>
      </p:sp>
    </p:spTree>
    <p:extLst>
      <p:ext uri="{BB962C8B-B14F-4D97-AF65-F5344CB8AC3E}">
        <p14:creationId xmlns:p14="http://schemas.microsoft.com/office/powerpoint/2010/main" val="2072634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pecial">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651" y="766763"/>
            <a:ext cx="3671887" cy="856297"/>
          </a:xfrm>
        </p:spPr>
        <p:txBody>
          <a:bodyPr>
            <a:normAutofit/>
          </a:bodyPr>
          <a:lstStyle>
            <a:lvl1pPr>
              <a:defRPr sz="2400"/>
            </a:lvl1pPr>
          </a:lstStyle>
          <a:p>
            <a:r>
              <a:rPr lang="sv-SE" dirty="0"/>
              <a:t>Rubrik</a:t>
            </a:r>
            <a:endParaRPr lang="en-US" dirty="0"/>
          </a:p>
        </p:txBody>
      </p:sp>
      <p:sp>
        <p:nvSpPr>
          <p:cNvPr id="3" name="Content Placeholder 2"/>
          <p:cNvSpPr>
            <a:spLocks noGrp="1"/>
          </p:cNvSpPr>
          <p:nvPr>
            <p:ph idx="1"/>
          </p:nvPr>
        </p:nvSpPr>
        <p:spPr>
          <a:xfrm>
            <a:off x="755651" y="1874520"/>
            <a:ext cx="3671887" cy="371665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Content Placeholder 2"/>
          <p:cNvSpPr>
            <a:spLocks noGrp="1"/>
          </p:cNvSpPr>
          <p:nvPr>
            <p:ph idx="13"/>
          </p:nvPr>
        </p:nvSpPr>
        <p:spPr>
          <a:xfrm>
            <a:off x="4716462" y="3251200"/>
            <a:ext cx="3671887" cy="233997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9" name="Content Placeholder 2"/>
          <p:cNvSpPr>
            <a:spLocks noGrp="1"/>
          </p:cNvSpPr>
          <p:nvPr>
            <p:ph idx="14"/>
          </p:nvPr>
        </p:nvSpPr>
        <p:spPr>
          <a:xfrm>
            <a:off x="4716462" y="778192"/>
            <a:ext cx="3671887" cy="23285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8" name="Platshållare för datum 7"/>
          <p:cNvSpPr>
            <a:spLocks noGrp="1"/>
          </p:cNvSpPr>
          <p:nvPr>
            <p:ph type="dt" sz="half" idx="15"/>
          </p:nvPr>
        </p:nvSpPr>
        <p:spPr/>
        <p:txBody>
          <a:bodyPr/>
          <a:lstStyle/>
          <a:p>
            <a:fld id="{FAAC1D2D-24AD-417B-9996-8A09A3E6AAAE}" type="datetime1">
              <a:rPr lang="sv-SE" smtClean="0"/>
              <a:t>2023-11-23</a:t>
            </a:fld>
            <a:endParaRPr lang="sv-SE" dirty="0"/>
          </a:p>
        </p:txBody>
      </p:sp>
      <p:sp>
        <p:nvSpPr>
          <p:cNvPr id="10" name="Platshållare för sidfot 9"/>
          <p:cNvSpPr>
            <a:spLocks noGrp="1"/>
          </p:cNvSpPr>
          <p:nvPr>
            <p:ph type="ftr" sz="quarter" idx="16"/>
          </p:nvPr>
        </p:nvSpPr>
        <p:spPr/>
        <p:txBody>
          <a:bodyPr/>
          <a:lstStyle/>
          <a:p>
            <a:endParaRPr lang="sv-SE"/>
          </a:p>
        </p:txBody>
      </p:sp>
      <p:sp>
        <p:nvSpPr>
          <p:cNvPr id="11" name="Platshållare för bildnummer 10"/>
          <p:cNvSpPr>
            <a:spLocks noGrp="1"/>
          </p:cNvSpPr>
          <p:nvPr>
            <p:ph type="sldNum" sz="quarter" idx="17"/>
          </p:nvPr>
        </p:nvSpPr>
        <p:spPr/>
        <p:txBody>
          <a:bodyPr/>
          <a:lstStyle/>
          <a:p>
            <a:fld id="{1D19C7E7-8F97-423C-A657-E0E9D47D5815}" type="slidenum">
              <a:rPr lang="sv-SE" smtClean="0"/>
              <a:pPr/>
              <a:t>‹#›</a:t>
            </a:fld>
            <a:endParaRPr lang="sv-SE"/>
          </a:p>
        </p:txBody>
      </p:sp>
    </p:spTree>
    <p:extLst>
      <p:ext uri="{BB962C8B-B14F-4D97-AF65-F5344CB8AC3E}">
        <p14:creationId xmlns:p14="http://schemas.microsoft.com/office/powerpoint/2010/main" val="1313656567"/>
      </p:ext>
    </p:extLst>
  </p:cSld>
  <p:clrMapOvr>
    <a:masterClrMapping/>
  </p:clrMapOvr>
  <p:extLst>
    <p:ext uri="{DCECCB84-F9BA-43D5-87BE-67443E8EF086}">
      <p15:sldGuideLst xmlns:p15="http://schemas.microsoft.com/office/powerpoint/2012/main">
        <p15:guide id="1" orient="horz" pos="2048" userDrawn="1">
          <p15:clr>
            <a:srgbClr val="FBAE40"/>
          </p15:clr>
        </p15:guide>
        <p15:guide id="2" orient="horz" pos="1957"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nehåll till vänster och bild">
    <p:spTree>
      <p:nvGrpSpPr>
        <p:cNvPr id="1" name=""/>
        <p:cNvGrpSpPr/>
        <p:nvPr/>
      </p:nvGrpSpPr>
      <p:grpSpPr>
        <a:xfrm>
          <a:off x="0" y="0"/>
          <a:ext cx="0" cy="0"/>
          <a:chOff x="0" y="0"/>
          <a:chExt cx="0" cy="0"/>
        </a:xfrm>
      </p:grpSpPr>
      <p:sp>
        <p:nvSpPr>
          <p:cNvPr id="10" name="Platshållare för bild 9"/>
          <p:cNvSpPr>
            <a:spLocks noGrp="1"/>
          </p:cNvSpPr>
          <p:nvPr>
            <p:ph type="pic" sz="quarter" idx="13"/>
          </p:nvPr>
        </p:nvSpPr>
        <p:spPr>
          <a:xfrm>
            <a:off x="4716463" y="766763"/>
            <a:ext cx="3671887" cy="4824412"/>
          </a:xfrm>
        </p:spPr>
        <p:txBody>
          <a:bodyPr/>
          <a:lstStyle/>
          <a:p>
            <a:r>
              <a:rPr lang="sv-SE"/>
              <a:t>Klicka på ikonen för att lägga till en bild</a:t>
            </a:r>
          </a:p>
        </p:txBody>
      </p:sp>
      <p:sp>
        <p:nvSpPr>
          <p:cNvPr id="2" name="Title 1"/>
          <p:cNvSpPr>
            <a:spLocks noGrp="1"/>
          </p:cNvSpPr>
          <p:nvPr>
            <p:ph type="title"/>
          </p:nvPr>
        </p:nvSpPr>
        <p:spPr>
          <a:xfrm>
            <a:off x="755651" y="766762"/>
            <a:ext cx="3671887" cy="2268537"/>
          </a:xfrm>
        </p:spPr>
        <p:txBody>
          <a:bodyPr/>
          <a:lstStyle/>
          <a:p>
            <a:r>
              <a:rPr lang="sv-SE"/>
              <a:t>Klicka här för att ändra mall för rubrikformat</a:t>
            </a:r>
            <a:endParaRPr lang="en-US" dirty="0"/>
          </a:p>
        </p:txBody>
      </p:sp>
      <p:sp>
        <p:nvSpPr>
          <p:cNvPr id="3" name="Content Placeholder 2"/>
          <p:cNvSpPr>
            <a:spLocks noGrp="1"/>
          </p:cNvSpPr>
          <p:nvPr>
            <p:ph idx="1"/>
          </p:nvPr>
        </p:nvSpPr>
        <p:spPr>
          <a:xfrm>
            <a:off x="755651" y="3179762"/>
            <a:ext cx="3671887" cy="241141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C576438C-9239-473A-A2FA-DA548B134E23}" type="datetime1">
              <a:rPr lang="sv-SE" smtClean="0"/>
              <a:t>2023-11-23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D19C7E7-8F97-423C-A657-E0E9D47D5815}" type="slidenum">
              <a:rPr lang="sv-SE" smtClean="0"/>
              <a:t>‹#›</a:t>
            </a:fld>
            <a:endParaRPr lang="sv-SE"/>
          </a:p>
        </p:txBody>
      </p:sp>
    </p:spTree>
    <p:extLst>
      <p:ext uri="{BB962C8B-B14F-4D97-AF65-F5344CB8AC3E}">
        <p14:creationId xmlns:p14="http://schemas.microsoft.com/office/powerpoint/2010/main" val="3640140801"/>
      </p:ext>
    </p:extLst>
  </p:cSld>
  <p:clrMapOvr>
    <a:masterClrMapping/>
  </p:clrMapOvr>
  <p:extLst>
    <p:ext uri="{DCECCB84-F9BA-43D5-87BE-67443E8EF086}">
      <p15:sldGuideLst xmlns:p15="http://schemas.microsoft.com/office/powerpoint/2012/main">
        <p15:guide id="1" orient="horz" pos="2048">
          <p15:clr>
            <a:srgbClr val="FBAE40"/>
          </p15:clr>
        </p15:guide>
        <p15:guide id="2" orient="horz" pos="1957">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nehåll till vänster och två bilder">
    <p:spTree>
      <p:nvGrpSpPr>
        <p:cNvPr id="1" name=""/>
        <p:cNvGrpSpPr/>
        <p:nvPr/>
      </p:nvGrpSpPr>
      <p:grpSpPr>
        <a:xfrm>
          <a:off x="0" y="0"/>
          <a:ext cx="0" cy="0"/>
          <a:chOff x="0" y="0"/>
          <a:chExt cx="0" cy="0"/>
        </a:xfrm>
      </p:grpSpPr>
      <p:sp>
        <p:nvSpPr>
          <p:cNvPr id="10" name="Platshållare för bild 9"/>
          <p:cNvSpPr>
            <a:spLocks noGrp="1"/>
          </p:cNvSpPr>
          <p:nvPr>
            <p:ph type="pic" sz="quarter" idx="13"/>
          </p:nvPr>
        </p:nvSpPr>
        <p:spPr>
          <a:xfrm>
            <a:off x="4716463" y="766763"/>
            <a:ext cx="3671887" cy="2339975"/>
          </a:xfrm>
        </p:spPr>
        <p:txBody>
          <a:bodyPr/>
          <a:lstStyle/>
          <a:p>
            <a:r>
              <a:rPr lang="sv-SE"/>
              <a:t>Klicka på ikonen för att lägga till en bild</a:t>
            </a:r>
          </a:p>
        </p:txBody>
      </p:sp>
      <p:sp>
        <p:nvSpPr>
          <p:cNvPr id="2" name="Title 1"/>
          <p:cNvSpPr>
            <a:spLocks noGrp="1"/>
          </p:cNvSpPr>
          <p:nvPr>
            <p:ph type="title"/>
          </p:nvPr>
        </p:nvSpPr>
        <p:spPr>
          <a:xfrm>
            <a:off x="755651" y="766762"/>
            <a:ext cx="3671887" cy="2268537"/>
          </a:xfrm>
        </p:spPr>
        <p:txBody>
          <a:bodyPr/>
          <a:lstStyle/>
          <a:p>
            <a:r>
              <a:rPr lang="sv-SE"/>
              <a:t>Klicka här för att ändra mall för rubrikformat</a:t>
            </a:r>
            <a:endParaRPr lang="en-US" dirty="0"/>
          </a:p>
        </p:txBody>
      </p:sp>
      <p:sp>
        <p:nvSpPr>
          <p:cNvPr id="3" name="Content Placeholder 2"/>
          <p:cNvSpPr>
            <a:spLocks noGrp="1"/>
          </p:cNvSpPr>
          <p:nvPr>
            <p:ph idx="1"/>
          </p:nvPr>
        </p:nvSpPr>
        <p:spPr>
          <a:xfrm>
            <a:off x="755651" y="3179762"/>
            <a:ext cx="3671887" cy="241141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DF91509-734E-47D4-94C7-D6C44B9D4619}" type="datetime1">
              <a:rPr lang="sv-SE" smtClean="0"/>
              <a:t>2023-11-23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D19C7E7-8F97-423C-A657-E0E9D47D5815}" type="slidenum">
              <a:rPr lang="sv-SE" smtClean="0"/>
              <a:t>‹#›</a:t>
            </a:fld>
            <a:endParaRPr lang="sv-SE"/>
          </a:p>
        </p:txBody>
      </p:sp>
      <p:sp>
        <p:nvSpPr>
          <p:cNvPr id="11" name="Platshållare för bild 9"/>
          <p:cNvSpPr>
            <a:spLocks noGrp="1"/>
          </p:cNvSpPr>
          <p:nvPr>
            <p:ph type="pic" sz="quarter" idx="14"/>
          </p:nvPr>
        </p:nvSpPr>
        <p:spPr>
          <a:xfrm>
            <a:off x="4716463" y="3251200"/>
            <a:ext cx="3671887" cy="2339975"/>
          </a:xfrm>
        </p:spPr>
        <p:txBody>
          <a:bodyPr/>
          <a:lstStyle/>
          <a:p>
            <a:r>
              <a:rPr lang="sv-SE"/>
              <a:t>Klicka på ikonen för att lägga till en bild</a:t>
            </a:r>
          </a:p>
        </p:txBody>
      </p:sp>
    </p:spTree>
    <p:extLst>
      <p:ext uri="{BB962C8B-B14F-4D97-AF65-F5344CB8AC3E}">
        <p14:creationId xmlns:p14="http://schemas.microsoft.com/office/powerpoint/2010/main" val="2907774845"/>
      </p:ext>
    </p:extLst>
  </p:cSld>
  <p:clrMapOvr>
    <a:masterClrMapping/>
  </p:clrMapOvr>
  <p:extLst>
    <p:ext uri="{DCECCB84-F9BA-43D5-87BE-67443E8EF086}">
      <p15:sldGuideLst xmlns:p15="http://schemas.microsoft.com/office/powerpoint/2012/main">
        <p15:guide id="1" orient="horz" pos="2048" userDrawn="1">
          <p15:clr>
            <a:srgbClr val="FBAE40"/>
          </p15:clr>
        </p15:guide>
        <p15:guide id="2" orient="horz" pos="1957"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nehåll till höger och bild">
    <p:spTree>
      <p:nvGrpSpPr>
        <p:cNvPr id="1" name=""/>
        <p:cNvGrpSpPr/>
        <p:nvPr/>
      </p:nvGrpSpPr>
      <p:grpSpPr>
        <a:xfrm>
          <a:off x="0" y="0"/>
          <a:ext cx="0" cy="0"/>
          <a:chOff x="0" y="0"/>
          <a:chExt cx="0" cy="0"/>
        </a:xfrm>
      </p:grpSpPr>
      <p:sp>
        <p:nvSpPr>
          <p:cNvPr id="10" name="Platshållare för bild 9"/>
          <p:cNvSpPr>
            <a:spLocks noGrp="1"/>
          </p:cNvSpPr>
          <p:nvPr>
            <p:ph type="pic" sz="quarter" idx="13"/>
          </p:nvPr>
        </p:nvSpPr>
        <p:spPr>
          <a:xfrm>
            <a:off x="755650" y="766763"/>
            <a:ext cx="3671887" cy="4824412"/>
          </a:xfrm>
        </p:spPr>
        <p:txBody>
          <a:bodyPr/>
          <a:lstStyle/>
          <a:p>
            <a:r>
              <a:rPr lang="sv-SE"/>
              <a:t>Klicka på ikonen för att lägga till en bild</a:t>
            </a:r>
          </a:p>
        </p:txBody>
      </p:sp>
      <p:sp>
        <p:nvSpPr>
          <p:cNvPr id="2" name="Title 1"/>
          <p:cNvSpPr>
            <a:spLocks noGrp="1"/>
          </p:cNvSpPr>
          <p:nvPr>
            <p:ph type="title"/>
          </p:nvPr>
        </p:nvSpPr>
        <p:spPr>
          <a:xfrm>
            <a:off x="4716463" y="766762"/>
            <a:ext cx="3671887" cy="2268537"/>
          </a:xfrm>
        </p:spPr>
        <p:txBody>
          <a:bodyPr/>
          <a:lstStyle/>
          <a:p>
            <a:r>
              <a:rPr lang="sv-SE"/>
              <a:t>Klicka här för att ändra mall för rubrikformat</a:t>
            </a:r>
            <a:endParaRPr lang="en-US" dirty="0"/>
          </a:p>
        </p:txBody>
      </p:sp>
      <p:sp>
        <p:nvSpPr>
          <p:cNvPr id="3" name="Content Placeholder 2"/>
          <p:cNvSpPr>
            <a:spLocks noGrp="1"/>
          </p:cNvSpPr>
          <p:nvPr>
            <p:ph idx="1"/>
          </p:nvPr>
        </p:nvSpPr>
        <p:spPr>
          <a:xfrm>
            <a:off x="4716463" y="3179762"/>
            <a:ext cx="3671887" cy="241141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8CDAD8D-4C9C-45E1-888E-85CAABDB0951}" type="datetime1">
              <a:rPr lang="sv-SE" smtClean="0"/>
              <a:t>2023-11-23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D19C7E7-8F97-423C-A657-E0E9D47D5815}" type="slidenum">
              <a:rPr lang="sv-SE" smtClean="0"/>
              <a:t>‹#›</a:t>
            </a:fld>
            <a:endParaRPr lang="sv-SE"/>
          </a:p>
        </p:txBody>
      </p:sp>
    </p:spTree>
    <p:extLst>
      <p:ext uri="{BB962C8B-B14F-4D97-AF65-F5344CB8AC3E}">
        <p14:creationId xmlns:p14="http://schemas.microsoft.com/office/powerpoint/2010/main" val="1638514593"/>
      </p:ext>
    </p:extLst>
  </p:cSld>
  <p:clrMapOvr>
    <a:masterClrMapping/>
  </p:clrMapOvr>
  <p:extLst>
    <p:ext uri="{DCECCB84-F9BA-43D5-87BE-67443E8EF086}">
      <p15:sldGuideLst xmlns:p15="http://schemas.microsoft.com/office/powerpoint/2012/main">
        <p15:guide id="1" orient="horz" pos="2048">
          <p15:clr>
            <a:srgbClr val="FBAE40"/>
          </p15:clr>
        </p15:guide>
        <p15:guide id="2" orient="horz" pos="1957">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nehåll till höger och två bilder">
    <p:spTree>
      <p:nvGrpSpPr>
        <p:cNvPr id="1" name=""/>
        <p:cNvGrpSpPr/>
        <p:nvPr/>
      </p:nvGrpSpPr>
      <p:grpSpPr>
        <a:xfrm>
          <a:off x="0" y="0"/>
          <a:ext cx="0" cy="0"/>
          <a:chOff x="0" y="0"/>
          <a:chExt cx="0" cy="0"/>
        </a:xfrm>
      </p:grpSpPr>
      <p:sp>
        <p:nvSpPr>
          <p:cNvPr id="10" name="Platshållare för bild 9"/>
          <p:cNvSpPr>
            <a:spLocks noGrp="1"/>
          </p:cNvSpPr>
          <p:nvPr>
            <p:ph type="pic" sz="quarter" idx="13"/>
          </p:nvPr>
        </p:nvSpPr>
        <p:spPr>
          <a:xfrm>
            <a:off x="755650" y="766763"/>
            <a:ext cx="3671887" cy="2339975"/>
          </a:xfrm>
        </p:spPr>
        <p:txBody>
          <a:bodyPr/>
          <a:lstStyle/>
          <a:p>
            <a:r>
              <a:rPr lang="sv-SE"/>
              <a:t>Klicka på ikonen för att lägga till en bild</a:t>
            </a:r>
          </a:p>
        </p:txBody>
      </p:sp>
      <p:sp>
        <p:nvSpPr>
          <p:cNvPr id="2" name="Title 1"/>
          <p:cNvSpPr>
            <a:spLocks noGrp="1"/>
          </p:cNvSpPr>
          <p:nvPr>
            <p:ph type="title"/>
          </p:nvPr>
        </p:nvSpPr>
        <p:spPr>
          <a:xfrm>
            <a:off x="4716463" y="766762"/>
            <a:ext cx="3671887" cy="2268537"/>
          </a:xfrm>
        </p:spPr>
        <p:txBody>
          <a:bodyPr/>
          <a:lstStyle/>
          <a:p>
            <a:r>
              <a:rPr lang="sv-SE"/>
              <a:t>Klicka här för att ändra mall för rubrikformat</a:t>
            </a:r>
            <a:endParaRPr lang="en-US" dirty="0"/>
          </a:p>
        </p:txBody>
      </p:sp>
      <p:sp>
        <p:nvSpPr>
          <p:cNvPr id="3" name="Content Placeholder 2"/>
          <p:cNvSpPr>
            <a:spLocks noGrp="1"/>
          </p:cNvSpPr>
          <p:nvPr>
            <p:ph idx="1"/>
          </p:nvPr>
        </p:nvSpPr>
        <p:spPr>
          <a:xfrm>
            <a:off x="4716463" y="3179762"/>
            <a:ext cx="3671887" cy="241141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D594D1D3-A6E5-40A6-83FC-6B8F06F3D9D8}" type="datetime1">
              <a:rPr lang="sv-SE" smtClean="0"/>
              <a:t>2023-11-23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D19C7E7-8F97-423C-A657-E0E9D47D5815}" type="slidenum">
              <a:rPr lang="sv-SE" smtClean="0"/>
              <a:t>‹#›</a:t>
            </a:fld>
            <a:endParaRPr lang="sv-SE"/>
          </a:p>
        </p:txBody>
      </p:sp>
      <p:sp>
        <p:nvSpPr>
          <p:cNvPr id="11" name="Platshållare för bild 9"/>
          <p:cNvSpPr>
            <a:spLocks noGrp="1"/>
          </p:cNvSpPr>
          <p:nvPr>
            <p:ph type="pic" sz="quarter" idx="14"/>
          </p:nvPr>
        </p:nvSpPr>
        <p:spPr>
          <a:xfrm>
            <a:off x="755650" y="3251200"/>
            <a:ext cx="3671887" cy="2339975"/>
          </a:xfrm>
        </p:spPr>
        <p:txBody>
          <a:bodyPr/>
          <a:lstStyle/>
          <a:p>
            <a:r>
              <a:rPr lang="sv-SE"/>
              <a:t>Klicka på ikonen för att lägga till en bild</a:t>
            </a:r>
          </a:p>
        </p:txBody>
      </p:sp>
    </p:spTree>
    <p:extLst>
      <p:ext uri="{BB962C8B-B14F-4D97-AF65-F5344CB8AC3E}">
        <p14:creationId xmlns:p14="http://schemas.microsoft.com/office/powerpoint/2010/main" val="217713975"/>
      </p:ext>
    </p:extLst>
  </p:cSld>
  <p:clrMapOvr>
    <a:masterClrMapping/>
  </p:clrMapOvr>
  <p:extLst>
    <p:ext uri="{DCECCB84-F9BA-43D5-87BE-67443E8EF086}">
      <p15:sldGuideLst xmlns:p15="http://schemas.microsoft.com/office/powerpoint/2012/main">
        <p15:guide id="1" orient="horz" pos="2048">
          <p15:clr>
            <a:srgbClr val="FBAE40"/>
          </p15:clr>
        </p15:guide>
        <p15:guide id="2" orient="horz" pos="1957">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55651" y="766763"/>
            <a:ext cx="7632698" cy="1430338"/>
          </a:xfrm>
          <a:prstGeom prst="rect">
            <a:avLst/>
          </a:prstGeom>
        </p:spPr>
        <p:txBody>
          <a:bodyPr vert="horz" lIns="0" tIns="0" rIns="0" bIns="0" rtlCol="0" anchor="b">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755651" y="2452800"/>
            <a:ext cx="7632698" cy="3138376"/>
          </a:xfrm>
          <a:prstGeom prst="rect">
            <a:avLst/>
          </a:prstGeom>
        </p:spPr>
        <p:txBody>
          <a:bodyPr vert="horz" lIns="0" tIns="0" rIns="0" bIns="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Date Placeholder 3"/>
          <p:cNvSpPr>
            <a:spLocks noGrp="1"/>
          </p:cNvSpPr>
          <p:nvPr>
            <p:ph type="dt" sz="half" idx="2"/>
          </p:nvPr>
        </p:nvSpPr>
        <p:spPr>
          <a:xfrm>
            <a:off x="179388" y="6006600"/>
            <a:ext cx="2057400" cy="160838"/>
          </a:xfrm>
          <a:prstGeom prst="rect">
            <a:avLst/>
          </a:prstGeom>
        </p:spPr>
        <p:txBody>
          <a:bodyPr vert="horz" lIns="72000" tIns="0" rIns="0" bIns="0" rtlCol="0" anchor="ctr"/>
          <a:lstStyle>
            <a:lvl1pPr algn="l">
              <a:defRPr sz="800">
                <a:solidFill>
                  <a:schemeClr val="tx1"/>
                </a:solidFill>
              </a:defRPr>
            </a:lvl1pPr>
          </a:lstStyle>
          <a:p>
            <a:fld id="{FCDFC7AA-73C8-42AB-B21A-B77AF8F4836F}" type="datetime1">
              <a:rPr lang="sv-SE" smtClean="0"/>
              <a:t>2023-11-23</a:t>
            </a:fld>
            <a:endParaRPr lang="sv-SE" dirty="0"/>
          </a:p>
        </p:txBody>
      </p:sp>
      <p:sp>
        <p:nvSpPr>
          <p:cNvPr id="5" name="Footer Placeholder 4"/>
          <p:cNvSpPr>
            <a:spLocks noGrp="1"/>
          </p:cNvSpPr>
          <p:nvPr>
            <p:ph type="ftr" sz="quarter" idx="3"/>
          </p:nvPr>
        </p:nvSpPr>
        <p:spPr>
          <a:xfrm>
            <a:off x="3028950" y="6006599"/>
            <a:ext cx="3086100" cy="160839"/>
          </a:xfrm>
          <a:prstGeom prst="rect">
            <a:avLst/>
          </a:prstGeom>
        </p:spPr>
        <p:txBody>
          <a:bodyPr vert="horz" lIns="72000" tIns="0" rIns="0" bIns="0" rtlCol="0" anchor="ctr"/>
          <a:lstStyle>
            <a:lvl1pPr algn="ctr">
              <a:defRPr sz="800">
                <a:solidFill>
                  <a:schemeClr val="tx1"/>
                </a:solidFill>
              </a:defRPr>
            </a:lvl1pPr>
          </a:lstStyle>
          <a:p>
            <a:endParaRPr lang="sv-SE"/>
          </a:p>
        </p:txBody>
      </p:sp>
      <p:sp>
        <p:nvSpPr>
          <p:cNvPr id="6" name="Slide Number Placeholder 5"/>
          <p:cNvSpPr>
            <a:spLocks noGrp="1"/>
          </p:cNvSpPr>
          <p:nvPr>
            <p:ph type="sldNum" sz="quarter" idx="4"/>
          </p:nvPr>
        </p:nvSpPr>
        <p:spPr>
          <a:xfrm>
            <a:off x="6907213" y="6006599"/>
            <a:ext cx="2057400" cy="160839"/>
          </a:xfrm>
          <a:prstGeom prst="rect">
            <a:avLst/>
          </a:prstGeom>
        </p:spPr>
        <p:txBody>
          <a:bodyPr vert="horz" lIns="72000" tIns="0" rIns="0" bIns="0" rtlCol="0" anchor="ctr"/>
          <a:lstStyle>
            <a:lvl1pPr algn="r">
              <a:defRPr sz="800">
                <a:solidFill>
                  <a:schemeClr val="tx1"/>
                </a:solidFill>
              </a:defRPr>
            </a:lvl1pPr>
          </a:lstStyle>
          <a:p>
            <a:fld id="{1D19C7E7-8F97-423C-A657-E0E9D47D5815}" type="slidenum">
              <a:rPr lang="sv-SE" smtClean="0"/>
              <a:pPr/>
              <a:t>‹#›</a:t>
            </a:fld>
            <a:endParaRPr lang="sv-SE"/>
          </a:p>
        </p:txBody>
      </p:sp>
      <p:pic>
        <p:nvPicPr>
          <p:cNvPr id="9" name="Bildobjekt 8"/>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250825" y="261938"/>
            <a:ext cx="1801812" cy="338023"/>
          </a:xfrm>
          <a:prstGeom prst="rect">
            <a:avLst/>
          </a:prstGeom>
        </p:spPr>
      </p:pic>
      <p:cxnSp>
        <p:nvCxnSpPr>
          <p:cNvPr id="13" name="Rak 12"/>
          <p:cNvCxnSpPr/>
          <p:nvPr userDrawn="1"/>
        </p:nvCxnSpPr>
        <p:spPr>
          <a:xfrm flipV="1">
            <a:off x="179388" y="6005513"/>
            <a:ext cx="0" cy="16192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19116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89" r:id="rId3"/>
    <p:sldLayoutId id="2147483693" r:id="rId4"/>
    <p:sldLayoutId id="2147483694" r:id="rId5"/>
    <p:sldLayoutId id="2147483691" r:id="rId6"/>
    <p:sldLayoutId id="2147483684" r:id="rId7"/>
    <p:sldLayoutId id="2147483692" r:id="rId8"/>
    <p:sldLayoutId id="2147483690" r:id="rId9"/>
    <p:sldLayoutId id="2147483685" r:id="rId10"/>
    <p:sldLayoutId id="2147483686" r:id="rId11"/>
    <p:sldLayoutId id="2147483675" r:id="rId12"/>
    <p:sldLayoutId id="2147483678" r:id="rId13"/>
    <p:sldLayoutId id="2147483687" r:id="rId14"/>
    <p:sldLayoutId id="2147483679" r:id="rId15"/>
  </p:sldLayoutIdLst>
  <p:hf sldNum="0" hdr="0" ftr="0"/>
  <p:txStyles>
    <p:titleStyle>
      <a:lvl1pPr algn="l" defTabSz="847740" rtl="0" eaLnBrk="1" latinLnBrk="0" hangingPunct="1">
        <a:lnSpc>
          <a:spcPct val="90000"/>
        </a:lnSpc>
        <a:spcBef>
          <a:spcPct val="0"/>
        </a:spcBef>
        <a:buNone/>
        <a:defRPr sz="3400" b="1" kern="1200">
          <a:solidFill>
            <a:schemeClr val="tx1"/>
          </a:solidFill>
          <a:latin typeface="+mj-lt"/>
          <a:ea typeface="+mj-ea"/>
          <a:cs typeface="+mj-cs"/>
        </a:defRPr>
      </a:lvl1pPr>
    </p:titleStyle>
    <p:bodyStyle>
      <a:lvl1pPr marL="211935" indent="-211935" algn="l" defTabSz="847740" rtl="0" eaLnBrk="1" latinLnBrk="0" hangingPunct="1">
        <a:lnSpc>
          <a:spcPct val="100000"/>
        </a:lnSpc>
        <a:spcBef>
          <a:spcPts val="600"/>
        </a:spcBef>
        <a:spcAft>
          <a:spcPts val="600"/>
        </a:spcAft>
        <a:buFont typeface="Arial" panose="020B0604020202020204" pitchFamily="34" charset="0"/>
        <a:buChar char="•"/>
        <a:defRPr sz="1800" kern="1200">
          <a:solidFill>
            <a:schemeClr val="tx1"/>
          </a:solidFill>
          <a:latin typeface="+mn-lt"/>
          <a:ea typeface="+mn-ea"/>
          <a:cs typeface="+mn-cs"/>
        </a:defRPr>
      </a:lvl1pPr>
      <a:lvl2pPr marL="635805" indent="-211935" algn="l" defTabSz="84774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2pPr>
      <a:lvl3pPr marL="1059675" indent="-211935" algn="l" defTabSz="84774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3pPr>
      <a:lvl4pPr marL="1483545" indent="-211935" algn="l" defTabSz="84774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4pPr>
      <a:lvl5pPr marL="1907416" indent="-211935" algn="l" defTabSz="84774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5pPr>
      <a:lvl6pPr marL="2331286" indent="-211935" algn="l" defTabSz="847740" rtl="0" eaLnBrk="1" latinLnBrk="0" hangingPunct="1">
        <a:lnSpc>
          <a:spcPct val="90000"/>
        </a:lnSpc>
        <a:spcBef>
          <a:spcPts val="464"/>
        </a:spcBef>
        <a:buFont typeface="Arial" panose="020B0604020202020204" pitchFamily="34" charset="0"/>
        <a:buChar char="•"/>
        <a:defRPr sz="1669" kern="1200">
          <a:solidFill>
            <a:schemeClr val="tx1"/>
          </a:solidFill>
          <a:latin typeface="+mn-lt"/>
          <a:ea typeface="+mn-ea"/>
          <a:cs typeface="+mn-cs"/>
        </a:defRPr>
      </a:lvl6pPr>
      <a:lvl7pPr marL="2755156" indent="-211935" algn="l" defTabSz="847740" rtl="0" eaLnBrk="1" latinLnBrk="0" hangingPunct="1">
        <a:lnSpc>
          <a:spcPct val="90000"/>
        </a:lnSpc>
        <a:spcBef>
          <a:spcPts val="464"/>
        </a:spcBef>
        <a:buFont typeface="Arial" panose="020B0604020202020204" pitchFamily="34" charset="0"/>
        <a:buChar char="•"/>
        <a:defRPr sz="1669" kern="1200">
          <a:solidFill>
            <a:schemeClr val="tx1"/>
          </a:solidFill>
          <a:latin typeface="+mn-lt"/>
          <a:ea typeface="+mn-ea"/>
          <a:cs typeface="+mn-cs"/>
        </a:defRPr>
      </a:lvl7pPr>
      <a:lvl8pPr marL="3179026" indent="-211935" algn="l" defTabSz="847740" rtl="0" eaLnBrk="1" latinLnBrk="0" hangingPunct="1">
        <a:lnSpc>
          <a:spcPct val="90000"/>
        </a:lnSpc>
        <a:spcBef>
          <a:spcPts val="464"/>
        </a:spcBef>
        <a:buFont typeface="Arial" panose="020B0604020202020204" pitchFamily="34" charset="0"/>
        <a:buChar char="•"/>
        <a:defRPr sz="1669" kern="1200">
          <a:solidFill>
            <a:schemeClr val="tx1"/>
          </a:solidFill>
          <a:latin typeface="+mn-lt"/>
          <a:ea typeface="+mn-ea"/>
          <a:cs typeface="+mn-cs"/>
        </a:defRPr>
      </a:lvl8pPr>
      <a:lvl9pPr marL="3602896" indent="-211935" algn="l" defTabSz="847740" rtl="0" eaLnBrk="1" latinLnBrk="0" hangingPunct="1">
        <a:lnSpc>
          <a:spcPct val="90000"/>
        </a:lnSpc>
        <a:spcBef>
          <a:spcPts val="464"/>
        </a:spcBef>
        <a:buFont typeface="Arial" panose="020B0604020202020204" pitchFamily="34" charset="0"/>
        <a:buChar char="•"/>
        <a:defRPr sz="1669" kern="1200">
          <a:solidFill>
            <a:schemeClr val="tx1"/>
          </a:solidFill>
          <a:latin typeface="+mn-lt"/>
          <a:ea typeface="+mn-ea"/>
          <a:cs typeface="+mn-cs"/>
        </a:defRPr>
      </a:lvl9pPr>
    </p:bodyStyle>
    <p:otherStyle>
      <a:defPPr>
        <a:defRPr lang="en-US"/>
      </a:defPPr>
      <a:lvl1pPr marL="0" algn="l" defTabSz="847740" rtl="0" eaLnBrk="1" latinLnBrk="0" hangingPunct="1">
        <a:defRPr sz="1669" kern="1200">
          <a:solidFill>
            <a:schemeClr val="tx1"/>
          </a:solidFill>
          <a:latin typeface="+mn-lt"/>
          <a:ea typeface="+mn-ea"/>
          <a:cs typeface="+mn-cs"/>
        </a:defRPr>
      </a:lvl1pPr>
      <a:lvl2pPr marL="423870" algn="l" defTabSz="847740" rtl="0" eaLnBrk="1" latinLnBrk="0" hangingPunct="1">
        <a:defRPr sz="1669" kern="1200">
          <a:solidFill>
            <a:schemeClr val="tx1"/>
          </a:solidFill>
          <a:latin typeface="+mn-lt"/>
          <a:ea typeface="+mn-ea"/>
          <a:cs typeface="+mn-cs"/>
        </a:defRPr>
      </a:lvl2pPr>
      <a:lvl3pPr marL="847740" algn="l" defTabSz="847740" rtl="0" eaLnBrk="1" latinLnBrk="0" hangingPunct="1">
        <a:defRPr sz="1669" kern="1200">
          <a:solidFill>
            <a:schemeClr val="tx1"/>
          </a:solidFill>
          <a:latin typeface="+mn-lt"/>
          <a:ea typeface="+mn-ea"/>
          <a:cs typeface="+mn-cs"/>
        </a:defRPr>
      </a:lvl3pPr>
      <a:lvl4pPr marL="1271610" algn="l" defTabSz="847740" rtl="0" eaLnBrk="1" latinLnBrk="0" hangingPunct="1">
        <a:defRPr sz="1669" kern="1200">
          <a:solidFill>
            <a:schemeClr val="tx1"/>
          </a:solidFill>
          <a:latin typeface="+mn-lt"/>
          <a:ea typeface="+mn-ea"/>
          <a:cs typeface="+mn-cs"/>
        </a:defRPr>
      </a:lvl4pPr>
      <a:lvl5pPr marL="1695480" algn="l" defTabSz="847740" rtl="0" eaLnBrk="1" latinLnBrk="0" hangingPunct="1">
        <a:defRPr sz="1669" kern="1200">
          <a:solidFill>
            <a:schemeClr val="tx1"/>
          </a:solidFill>
          <a:latin typeface="+mn-lt"/>
          <a:ea typeface="+mn-ea"/>
          <a:cs typeface="+mn-cs"/>
        </a:defRPr>
      </a:lvl5pPr>
      <a:lvl6pPr marL="2119351" algn="l" defTabSz="847740" rtl="0" eaLnBrk="1" latinLnBrk="0" hangingPunct="1">
        <a:defRPr sz="1669" kern="1200">
          <a:solidFill>
            <a:schemeClr val="tx1"/>
          </a:solidFill>
          <a:latin typeface="+mn-lt"/>
          <a:ea typeface="+mn-ea"/>
          <a:cs typeface="+mn-cs"/>
        </a:defRPr>
      </a:lvl6pPr>
      <a:lvl7pPr marL="2543221" algn="l" defTabSz="847740" rtl="0" eaLnBrk="1" latinLnBrk="0" hangingPunct="1">
        <a:defRPr sz="1669" kern="1200">
          <a:solidFill>
            <a:schemeClr val="tx1"/>
          </a:solidFill>
          <a:latin typeface="+mn-lt"/>
          <a:ea typeface="+mn-ea"/>
          <a:cs typeface="+mn-cs"/>
        </a:defRPr>
      </a:lvl7pPr>
      <a:lvl8pPr marL="2967091" algn="l" defTabSz="847740" rtl="0" eaLnBrk="1" latinLnBrk="0" hangingPunct="1">
        <a:defRPr sz="1669" kern="1200">
          <a:solidFill>
            <a:schemeClr val="tx1"/>
          </a:solidFill>
          <a:latin typeface="+mn-lt"/>
          <a:ea typeface="+mn-ea"/>
          <a:cs typeface="+mn-cs"/>
        </a:defRPr>
      </a:lvl8pPr>
      <a:lvl9pPr marL="3390961" algn="l" defTabSz="847740" rtl="0" eaLnBrk="1" latinLnBrk="0" hangingPunct="1">
        <a:defRPr sz="166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20" userDrawn="1">
          <p15:clr>
            <a:srgbClr val="F26B43"/>
          </p15:clr>
        </p15:guide>
        <p15:guide id="2" pos="113" userDrawn="1">
          <p15:clr>
            <a:srgbClr val="F26B43"/>
          </p15:clr>
        </p15:guide>
        <p15:guide id="3" orient="horz" pos="3885" userDrawn="1">
          <p15:clr>
            <a:srgbClr val="F26B43"/>
          </p15:clr>
        </p15:guide>
        <p15:guide id="4" pos="5647" userDrawn="1">
          <p15:clr>
            <a:srgbClr val="F26B43"/>
          </p15:clr>
        </p15:guide>
        <p15:guide id="5" pos="476" userDrawn="1">
          <p15:clr>
            <a:srgbClr val="F26B43"/>
          </p15:clr>
        </p15:guide>
        <p15:guide id="6" orient="horz" pos="483" userDrawn="1">
          <p15:clr>
            <a:srgbClr val="F26B43"/>
          </p15:clr>
        </p15:guide>
        <p15:guide id="7" orient="horz" pos="3522" userDrawn="1">
          <p15:clr>
            <a:srgbClr val="F26B43"/>
          </p15:clr>
        </p15:guide>
        <p15:guide id="8" pos="5284" userDrawn="1">
          <p15:clr>
            <a:srgbClr val="F26B43"/>
          </p15:clr>
        </p15:guide>
        <p15:guide id="9" orient="horz" pos="2003" userDrawn="1">
          <p15:clr>
            <a:srgbClr val="F26B43"/>
          </p15:clr>
        </p15:guide>
        <p15:guide id="10" pos="2880" userDrawn="1">
          <p15:clr>
            <a:srgbClr val="F26B43"/>
          </p15:clr>
        </p15:guide>
        <p15:guide id="11" pos="2789" userDrawn="1">
          <p15:clr>
            <a:srgbClr val="F26B43"/>
          </p15:clr>
        </p15:guide>
        <p15:guide id="12" pos="2971"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slideLayout" Target="../slideLayouts/slideLayout2.xml"/><Relationship Id="rId1" Type="http://schemas.openxmlformats.org/officeDocument/2006/relationships/video" Target="https://www.youtube.com/embed/Dy8OiMhjx5M?feature=oembed" TargetMode="External"/><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slideLayout" Target="../slideLayouts/slideLayout2.xml"/><Relationship Id="rId1" Type="http://schemas.openxmlformats.org/officeDocument/2006/relationships/video" Target="https://www.youtube.com/embed/J1EYGpBAKe8?feature=oembed" TargetMode="External"/><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16.png"/><Relationship Id="rId7"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3.svg"/><Relationship Id="rId11" Type="http://schemas.openxmlformats.org/officeDocument/2006/relationships/image" Target="../media/image8.svg"/><Relationship Id="rId5" Type="http://schemas.openxmlformats.org/officeDocument/2006/relationships/image" Target="../media/image2.png"/><Relationship Id="rId10" Type="http://schemas.openxmlformats.org/officeDocument/2006/relationships/image" Target="../media/image7.svg"/><Relationship Id="rId4" Type="http://schemas.openxmlformats.org/officeDocument/2006/relationships/image" Target="../media/image17.svg"/><Relationship Id="rId9" Type="http://schemas.openxmlformats.org/officeDocument/2006/relationships/image" Target="../media/image6.png"/></Relationships>
</file>

<file path=ppt/slides/_rels/slide13.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16.png"/><Relationship Id="rId7"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3.svg"/><Relationship Id="rId11" Type="http://schemas.openxmlformats.org/officeDocument/2006/relationships/image" Target="../media/image8.svg"/><Relationship Id="rId5" Type="http://schemas.openxmlformats.org/officeDocument/2006/relationships/image" Target="../media/image2.png"/><Relationship Id="rId10" Type="http://schemas.openxmlformats.org/officeDocument/2006/relationships/image" Target="../media/image7.svg"/><Relationship Id="rId4" Type="http://schemas.openxmlformats.org/officeDocument/2006/relationships/image" Target="../media/image17.svg"/><Relationship Id="rId9"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xml"/><Relationship Id="rId1" Type="http://schemas.openxmlformats.org/officeDocument/2006/relationships/video" Target="https://www.youtube.com/embed/43mgncJO2uQ?feature=oembed" TargetMode="Externa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16.png"/><Relationship Id="rId7"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3.svg"/><Relationship Id="rId11" Type="http://schemas.openxmlformats.org/officeDocument/2006/relationships/image" Target="../media/image8.svg"/><Relationship Id="rId5" Type="http://schemas.openxmlformats.org/officeDocument/2006/relationships/image" Target="../media/image2.png"/><Relationship Id="rId10" Type="http://schemas.openxmlformats.org/officeDocument/2006/relationships/image" Target="../media/image7.svg"/><Relationship Id="rId4" Type="http://schemas.openxmlformats.org/officeDocument/2006/relationships/image" Target="../media/image17.svg"/><Relationship Id="rId9"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slideLayout" Target="../slideLayouts/slideLayout2.xml"/><Relationship Id="rId1" Type="http://schemas.openxmlformats.org/officeDocument/2006/relationships/video" Target="https://www.youtube.com/embed/DGDDU1evLlA?feature=oembed" TargetMode="External"/><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16.png"/><Relationship Id="rId7"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3.svg"/><Relationship Id="rId11" Type="http://schemas.openxmlformats.org/officeDocument/2006/relationships/image" Target="../media/image8.svg"/><Relationship Id="rId5" Type="http://schemas.openxmlformats.org/officeDocument/2006/relationships/image" Target="../media/image2.png"/><Relationship Id="rId10" Type="http://schemas.openxmlformats.org/officeDocument/2006/relationships/image" Target="../media/image7.svg"/><Relationship Id="rId4" Type="http://schemas.openxmlformats.org/officeDocument/2006/relationships/image" Target="../media/image17.svg"/><Relationship Id="rId9"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slideLayout" Target="../slideLayouts/slideLayout2.xml"/><Relationship Id="rId1" Type="http://schemas.openxmlformats.org/officeDocument/2006/relationships/video" Target="https://www.youtube.com/embed/n6UNSgn7O88?feature=oembed" TargetMode="External"/><Relationship Id="rId4" Type="http://schemas.openxmlformats.org/officeDocument/2006/relationships/image" Target="../media/image13.png"/></Relationships>
</file>

<file path=ppt/slides/_rels/slide19.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16.png"/><Relationship Id="rId7"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3.svg"/><Relationship Id="rId11" Type="http://schemas.openxmlformats.org/officeDocument/2006/relationships/image" Target="../media/image8.svg"/><Relationship Id="rId5" Type="http://schemas.openxmlformats.org/officeDocument/2006/relationships/image" Target="../media/image2.png"/><Relationship Id="rId10" Type="http://schemas.openxmlformats.org/officeDocument/2006/relationships/image" Target="../media/image7.svg"/><Relationship Id="rId4" Type="http://schemas.openxmlformats.org/officeDocument/2006/relationships/image" Target="../media/image17.svg"/><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7.sv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 Id="rId9" Type="http://schemas.openxmlformats.org/officeDocument/2006/relationships/image" Target="../media/image8.sv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a:t>Härskartekniker</a:t>
            </a:r>
          </a:p>
        </p:txBody>
      </p:sp>
      <p:sp>
        <p:nvSpPr>
          <p:cNvPr id="22" name="Underrubrik 21"/>
          <p:cNvSpPr>
            <a:spLocks noGrp="1"/>
          </p:cNvSpPr>
          <p:nvPr>
            <p:ph type="subTitle" idx="1"/>
          </p:nvPr>
        </p:nvSpPr>
        <p:spPr/>
        <p:txBody>
          <a:bodyPr vert="horz" lIns="0" tIns="0" rIns="0" bIns="0" rtlCol="0" anchor="t">
            <a:normAutofit/>
          </a:bodyPr>
          <a:lstStyle/>
          <a:p>
            <a:r>
              <a:rPr lang="sv-SE" dirty="0">
                <a:cs typeface="Calibri"/>
              </a:rPr>
              <a:t>Identifiera och motverka</a:t>
            </a:r>
          </a:p>
        </p:txBody>
      </p:sp>
    </p:spTree>
    <p:extLst>
      <p:ext uri="{BB962C8B-B14F-4D97-AF65-F5344CB8AC3E}">
        <p14:creationId xmlns:p14="http://schemas.microsoft.com/office/powerpoint/2010/main" val="36854788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14B790-3A3F-449D-B1BC-70CA7D697496}"/>
              </a:ext>
            </a:extLst>
          </p:cNvPr>
          <p:cNvSpPr>
            <a:spLocks noGrp="1"/>
          </p:cNvSpPr>
          <p:nvPr>
            <p:ph type="title"/>
          </p:nvPr>
        </p:nvSpPr>
        <p:spPr>
          <a:xfrm>
            <a:off x="755651" y="442387"/>
            <a:ext cx="7632698" cy="1430338"/>
          </a:xfrm>
        </p:spPr>
        <p:txBody>
          <a:bodyPr anchor="ctr"/>
          <a:lstStyle/>
          <a:p>
            <a:pPr algn="ctr"/>
            <a:r>
              <a:rPr lang="sv-SE" dirty="0"/>
              <a:t>Härskartekniken: osynliggörande</a:t>
            </a:r>
          </a:p>
        </p:txBody>
      </p:sp>
      <p:pic>
        <p:nvPicPr>
          <p:cNvPr id="4" name="Onlinemedia 3" title="Ordrum presenterar härskartekniker - Osynliggörande">
            <a:hlinkClick r:id="" action="ppaction://media"/>
            <a:extLst>
              <a:ext uri="{FF2B5EF4-FFF2-40B4-BE49-F238E27FC236}">
                <a16:creationId xmlns:a16="http://schemas.microsoft.com/office/drawing/2014/main" id="{F928CC2B-041C-41C1-AFCD-1FA0702376C3}"/>
              </a:ext>
            </a:extLst>
          </p:cNvPr>
          <p:cNvPicPr>
            <a:picLocks noRot="1" noChangeAspect="1"/>
          </p:cNvPicPr>
          <p:nvPr>
            <a:videoFile r:link="rId1"/>
          </p:nvPr>
        </p:nvPicPr>
        <p:blipFill>
          <a:blip r:embed="rId3"/>
          <a:stretch>
            <a:fillRect/>
          </a:stretch>
        </p:blipFill>
        <p:spPr>
          <a:xfrm>
            <a:off x="1471748" y="1872725"/>
            <a:ext cx="6251076" cy="3531858"/>
          </a:xfrm>
          <a:prstGeom prst="rect">
            <a:avLst/>
          </a:prstGeom>
        </p:spPr>
      </p:pic>
      <p:pic>
        <p:nvPicPr>
          <p:cNvPr id="7" name="Bildobjekt 6">
            <a:extLst>
              <a:ext uri="{FF2B5EF4-FFF2-40B4-BE49-F238E27FC236}">
                <a16:creationId xmlns:a16="http://schemas.microsoft.com/office/drawing/2014/main" id="{D9DE4473-E544-4E81-8DF6-D7F09AEE65D2}"/>
              </a:ext>
            </a:extLst>
          </p:cNvPr>
          <p:cNvPicPr>
            <a:picLocks noChangeAspect="1"/>
          </p:cNvPicPr>
          <p:nvPr/>
        </p:nvPicPr>
        <p:blipFill>
          <a:blip r:embed="rId4"/>
          <a:stretch>
            <a:fillRect/>
          </a:stretch>
        </p:blipFill>
        <p:spPr>
          <a:xfrm>
            <a:off x="169515" y="5941225"/>
            <a:ext cx="1570629" cy="341889"/>
          </a:xfrm>
          <a:prstGeom prst="rect">
            <a:avLst/>
          </a:prstGeom>
        </p:spPr>
      </p:pic>
      <p:sp>
        <p:nvSpPr>
          <p:cNvPr id="8" name="textruta 7">
            <a:extLst>
              <a:ext uri="{FF2B5EF4-FFF2-40B4-BE49-F238E27FC236}">
                <a16:creationId xmlns:a16="http://schemas.microsoft.com/office/drawing/2014/main" id="{DC66ED6D-E5FE-4531-8E08-0918C1CFF5EB}"/>
              </a:ext>
            </a:extLst>
          </p:cNvPr>
          <p:cNvSpPr txBox="1"/>
          <p:nvPr/>
        </p:nvSpPr>
        <p:spPr>
          <a:xfrm>
            <a:off x="1740144" y="5941225"/>
            <a:ext cx="2617754" cy="338554"/>
          </a:xfrm>
          <a:prstGeom prst="rect">
            <a:avLst/>
          </a:prstGeom>
          <a:noFill/>
        </p:spPr>
        <p:txBody>
          <a:bodyPr wrap="square" rtlCol="0">
            <a:spAutoFit/>
          </a:bodyPr>
          <a:lstStyle/>
          <a:p>
            <a:r>
              <a:rPr lang="sv-SE" sz="1600" dirty="0"/>
              <a:t>Filmer framtagna av </a:t>
            </a:r>
            <a:r>
              <a:rPr lang="sv-SE" sz="1600" dirty="0" err="1"/>
              <a:t>Ordrum</a:t>
            </a:r>
            <a:r>
              <a:rPr lang="sv-SE" sz="1600" dirty="0"/>
              <a:t>.</a:t>
            </a:r>
          </a:p>
        </p:txBody>
      </p:sp>
    </p:spTree>
    <p:extLst>
      <p:ext uri="{BB962C8B-B14F-4D97-AF65-F5344CB8AC3E}">
        <p14:creationId xmlns:p14="http://schemas.microsoft.com/office/powerpoint/2010/main" val="3407864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14B790-3A3F-449D-B1BC-70CA7D697496}"/>
              </a:ext>
            </a:extLst>
          </p:cNvPr>
          <p:cNvSpPr>
            <a:spLocks noGrp="1"/>
          </p:cNvSpPr>
          <p:nvPr>
            <p:ph type="title"/>
          </p:nvPr>
        </p:nvSpPr>
        <p:spPr>
          <a:xfrm>
            <a:off x="755651" y="442800"/>
            <a:ext cx="7632698" cy="1430338"/>
          </a:xfrm>
        </p:spPr>
        <p:txBody>
          <a:bodyPr anchor="ctr"/>
          <a:lstStyle/>
          <a:p>
            <a:pPr algn="ctr"/>
            <a:r>
              <a:rPr lang="sv-SE" dirty="0"/>
              <a:t>Härskartekniken: förlöjligande</a:t>
            </a:r>
          </a:p>
        </p:txBody>
      </p:sp>
      <p:pic>
        <p:nvPicPr>
          <p:cNvPr id="6" name="Onlinemedia 5" title="Ordrum presenterar härskartekniker - Förlöjligande">
            <a:hlinkClick r:id="" action="ppaction://media"/>
            <a:extLst>
              <a:ext uri="{FF2B5EF4-FFF2-40B4-BE49-F238E27FC236}">
                <a16:creationId xmlns:a16="http://schemas.microsoft.com/office/drawing/2014/main" id="{2462BBA2-3B6C-417E-BC4E-4A86199F3235}"/>
              </a:ext>
            </a:extLst>
          </p:cNvPr>
          <p:cNvPicPr>
            <a:picLocks noGrp="1" noRot="1" noChangeAspect="1"/>
          </p:cNvPicPr>
          <p:nvPr>
            <p:ph idx="1"/>
            <a:videoFile r:link="rId1"/>
          </p:nvPr>
        </p:nvPicPr>
        <p:blipFill>
          <a:blip r:embed="rId3"/>
          <a:stretch>
            <a:fillRect/>
          </a:stretch>
        </p:blipFill>
        <p:spPr>
          <a:xfrm>
            <a:off x="1472400" y="1872000"/>
            <a:ext cx="6250414" cy="3531600"/>
          </a:xfrm>
          <a:prstGeom prst="rect">
            <a:avLst/>
          </a:prstGeom>
        </p:spPr>
      </p:pic>
      <p:pic>
        <p:nvPicPr>
          <p:cNvPr id="7" name="Bildobjekt 6">
            <a:extLst>
              <a:ext uri="{FF2B5EF4-FFF2-40B4-BE49-F238E27FC236}">
                <a16:creationId xmlns:a16="http://schemas.microsoft.com/office/drawing/2014/main" id="{F1039588-2C8A-4611-8C26-439BD7090BFE}"/>
              </a:ext>
            </a:extLst>
          </p:cNvPr>
          <p:cNvPicPr>
            <a:picLocks noChangeAspect="1"/>
          </p:cNvPicPr>
          <p:nvPr/>
        </p:nvPicPr>
        <p:blipFill>
          <a:blip r:embed="rId4"/>
          <a:stretch>
            <a:fillRect/>
          </a:stretch>
        </p:blipFill>
        <p:spPr>
          <a:xfrm>
            <a:off x="169515" y="5941225"/>
            <a:ext cx="1570629" cy="341889"/>
          </a:xfrm>
          <a:prstGeom prst="rect">
            <a:avLst/>
          </a:prstGeom>
        </p:spPr>
      </p:pic>
      <p:sp>
        <p:nvSpPr>
          <p:cNvPr id="8" name="textruta 7">
            <a:extLst>
              <a:ext uri="{FF2B5EF4-FFF2-40B4-BE49-F238E27FC236}">
                <a16:creationId xmlns:a16="http://schemas.microsoft.com/office/drawing/2014/main" id="{6683340F-A20F-40D3-8A47-EF41E1A16FD3}"/>
              </a:ext>
            </a:extLst>
          </p:cNvPr>
          <p:cNvSpPr txBox="1"/>
          <p:nvPr/>
        </p:nvSpPr>
        <p:spPr>
          <a:xfrm>
            <a:off x="1740144" y="5941225"/>
            <a:ext cx="2617754" cy="338554"/>
          </a:xfrm>
          <a:prstGeom prst="rect">
            <a:avLst/>
          </a:prstGeom>
          <a:noFill/>
        </p:spPr>
        <p:txBody>
          <a:bodyPr wrap="square" rtlCol="0">
            <a:spAutoFit/>
          </a:bodyPr>
          <a:lstStyle/>
          <a:p>
            <a:r>
              <a:rPr lang="sv-SE" sz="1600" dirty="0"/>
              <a:t>Filmer framtagna av </a:t>
            </a:r>
            <a:r>
              <a:rPr lang="sv-SE" sz="1600" dirty="0" err="1"/>
              <a:t>Ordrum</a:t>
            </a:r>
            <a:r>
              <a:rPr lang="sv-SE" sz="1600" dirty="0"/>
              <a:t>.</a:t>
            </a:r>
          </a:p>
        </p:txBody>
      </p:sp>
    </p:spTree>
    <p:extLst>
      <p:ext uri="{BB962C8B-B14F-4D97-AF65-F5344CB8AC3E}">
        <p14:creationId xmlns:p14="http://schemas.microsoft.com/office/powerpoint/2010/main" val="233216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3" name="Grupp 32">
            <a:extLst>
              <a:ext uri="{FF2B5EF4-FFF2-40B4-BE49-F238E27FC236}">
                <a16:creationId xmlns:a16="http://schemas.microsoft.com/office/drawing/2014/main" id="{B757FCF7-8092-430D-91EC-6ABC61E17F84}"/>
              </a:ext>
            </a:extLst>
          </p:cNvPr>
          <p:cNvGrpSpPr/>
          <p:nvPr/>
        </p:nvGrpSpPr>
        <p:grpSpPr>
          <a:xfrm>
            <a:off x="530158" y="3838026"/>
            <a:ext cx="8083684" cy="3511312"/>
            <a:chOff x="2033083" y="-1186361"/>
            <a:chExt cx="8083684" cy="3511312"/>
          </a:xfrm>
        </p:grpSpPr>
        <p:pic>
          <p:nvPicPr>
            <p:cNvPr id="20" name="Bild 19" descr="En brushstroke">
              <a:extLst>
                <a:ext uri="{FF2B5EF4-FFF2-40B4-BE49-F238E27FC236}">
                  <a16:creationId xmlns:a16="http://schemas.microsoft.com/office/drawing/2014/main" id="{8C678F78-DEFE-4740-A6E8-246E05E2234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33083" y="-1186361"/>
              <a:ext cx="8083684" cy="3511312"/>
            </a:xfrm>
            <a:prstGeom prst="rect">
              <a:avLst/>
            </a:prstGeom>
          </p:spPr>
        </p:pic>
        <p:sp>
          <p:nvSpPr>
            <p:cNvPr id="22" name="textruta 21">
              <a:extLst>
                <a:ext uri="{FF2B5EF4-FFF2-40B4-BE49-F238E27FC236}">
                  <a16:creationId xmlns:a16="http://schemas.microsoft.com/office/drawing/2014/main" id="{07878B14-9A02-4018-8193-CCBE8063E095}"/>
                </a:ext>
              </a:extLst>
            </p:cNvPr>
            <p:cNvSpPr txBox="1"/>
            <p:nvPr/>
          </p:nvSpPr>
          <p:spPr>
            <a:xfrm>
              <a:off x="3501065" y="278501"/>
              <a:ext cx="4944047" cy="523220"/>
            </a:xfrm>
            <a:prstGeom prst="rect">
              <a:avLst/>
            </a:prstGeom>
            <a:noFill/>
          </p:spPr>
          <p:txBody>
            <a:bodyPr wrap="none" rtlCol="0">
              <a:spAutoFit/>
            </a:bodyPr>
            <a:lstStyle/>
            <a:p>
              <a:pPr algn="ctr"/>
              <a:r>
                <a:rPr lang="sv-SE" sz="1400" b="1" i="1" dirty="0">
                  <a:solidFill>
                    <a:schemeClr val="bg1">
                      <a:lumMod val="95000"/>
                    </a:schemeClr>
                  </a:solidFill>
                </a:rPr>
                <a:t>Kom ihåg</a:t>
              </a:r>
            </a:p>
            <a:p>
              <a:pPr algn="ctr"/>
              <a:r>
                <a:rPr lang="sv-SE" sz="1400" b="1" i="1" dirty="0">
                  <a:solidFill>
                    <a:schemeClr val="bg1">
                      <a:lumMod val="95000"/>
                    </a:schemeClr>
                  </a:solidFill>
                </a:rPr>
                <a:t>En härskarteknik fungerar bara om omgivningen accepterar den.</a:t>
              </a:r>
            </a:p>
          </p:txBody>
        </p:sp>
      </p:grpSp>
      <p:grpSp>
        <p:nvGrpSpPr>
          <p:cNvPr id="38" name="Grupp 37">
            <a:extLst>
              <a:ext uri="{FF2B5EF4-FFF2-40B4-BE49-F238E27FC236}">
                <a16:creationId xmlns:a16="http://schemas.microsoft.com/office/drawing/2014/main" id="{20FF64A4-0C37-454A-8BED-FEF826CE8B32}"/>
              </a:ext>
            </a:extLst>
          </p:cNvPr>
          <p:cNvGrpSpPr/>
          <p:nvPr/>
        </p:nvGrpSpPr>
        <p:grpSpPr>
          <a:xfrm>
            <a:off x="755649" y="2449296"/>
            <a:ext cx="3497850" cy="941512"/>
            <a:chOff x="755649" y="2449296"/>
            <a:chExt cx="3497850" cy="941512"/>
          </a:xfrm>
        </p:grpSpPr>
        <p:sp>
          <p:nvSpPr>
            <p:cNvPr id="14" name="Rektangel: rundade hörn 13">
              <a:extLst>
                <a:ext uri="{FF2B5EF4-FFF2-40B4-BE49-F238E27FC236}">
                  <a16:creationId xmlns:a16="http://schemas.microsoft.com/office/drawing/2014/main" id="{CF5C48B2-C621-468C-81DD-6770E1D80FC8}"/>
                </a:ext>
              </a:extLst>
            </p:cNvPr>
            <p:cNvSpPr/>
            <p:nvPr/>
          </p:nvSpPr>
          <p:spPr>
            <a:xfrm>
              <a:off x="755649" y="2449296"/>
              <a:ext cx="3497850"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5" name="Rektangel 14" descr="Knuten näve med hel fyllning">
              <a:extLst>
                <a:ext uri="{FF2B5EF4-FFF2-40B4-BE49-F238E27FC236}">
                  <a16:creationId xmlns:a16="http://schemas.microsoft.com/office/drawing/2014/main" id="{D2E0DBFC-D1C5-4253-920B-0C376CC93888}"/>
                </a:ext>
              </a:extLst>
            </p:cNvPr>
            <p:cNvSpPr/>
            <p:nvPr/>
          </p:nvSpPr>
          <p:spPr>
            <a:xfrm>
              <a:off x="1040455" y="2661136"/>
              <a:ext cx="517832" cy="517832"/>
            </a:xfrm>
            <a:prstGeom prst="rect">
              <a:avLst/>
            </a:prstGeom>
            <a:blipFill>
              <a:blip r:embed="rId5">
                <a:extLst>
                  <a:ext uri="{96DAC541-7B7A-43D3-8B79-37D633B846F1}">
                    <asvg:svgBlip xmlns:asvg="http://schemas.microsoft.com/office/drawing/2016/SVG/main" r:embed="rId6"/>
                  </a:ext>
                </a:extLst>
              </a:blip>
              <a:srcRect/>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16" name="Frihandsfigur: Form 15">
              <a:extLst>
                <a:ext uri="{FF2B5EF4-FFF2-40B4-BE49-F238E27FC236}">
                  <a16:creationId xmlns:a16="http://schemas.microsoft.com/office/drawing/2014/main" id="{FBB92B7A-FB6D-4157-8EE1-6DC4473D3519}"/>
                </a:ext>
              </a:extLst>
            </p:cNvPr>
            <p:cNvSpPr/>
            <p:nvPr/>
          </p:nvSpPr>
          <p:spPr>
            <a:xfrm>
              <a:off x="1843095" y="2449296"/>
              <a:ext cx="2410404"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l" defTabSz="1111250">
                <a:lnSpc>
                  <a:spcPct val="90000"/>
                </a:lnSpc>
                <a:spcBef>
                  <a:spcPct val="0"/>
                </a:spcBef>
                <a:spcAft>
                  <a:spcPct val="35000"/>
                </a:spcAft>
                <a:buNone/>
              </a:pPr>
              <a:r>
                <a:rPr lang="en-US" sz="2500" kern="1200" dirty="0" err="1"/>
                <a:t>Motstrategi</a:t>
              </a:r>
              <a:endParaRPr lang="en-US" sz="2500" kern="1200" dirty="0"/>
            </a:p>
          </p:txBody>
        </p:sp>
      </p:grpSp>
      <p:grpSp>
        <p:nvGrpSpPr>
          <p:cNvPr id="39" name="Grupp 38">
            <a:extLst>
              <a:ext uri="{FF2B5EF4-FFF2-40B4-BE49-F238E27FC236}">
                <a16:creationId xmlns:a16="http://schemas.microsoft.com/office/drawing/2014/main" id="{9BCA55ED-22C3-48A2-9F13-37222AE8BE94}"/>
              </a:ext>
            </a:extLst>
          </p:cNvPr>
          <p:cNvGrpSpPr/>
          <p:nvPr/>
        </p:nvGrpSpPr>
        <p:grpSpPr>
          <a:xfrm>
            <a:off x="755648" y="3626187"/>
            <a:ext cx="3497851" cy="941512"/>
            <a:chOff x="755648" y="3626187"/>
            <a:chExt cx="3497851" cy="941512"/>
          </a:xfrm>
        </p:grpSpPr>
        <p:sp>
          <p:nvSpPr>
            <p:cNvPr id="17" name="Rektangel: rundade hörn 16">
              <a:extLst>
                <a:ext uri="{FF2B5EF4-FFF2-40B4-BE49-F238E27FC236}">
                  <a16:creationId xmlns:a16="http://schemas.microsoft.com/office/drawing/2014/main" id="{9C542162-8383-4227-A5EE-EF4B2C87342D}"/>
                </a:ext>
              </a:extLst>
            </p:cNvPr>
            <p:cNvSpPr/>
            <p:nvPr/>
          </p:nvSpPr>
          <p:spPr>
            <a:xfrm>
              <a:off x="755648" y="3626187"/>
              <a:ext cx="3497851"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8" name="Rektangel 17" descr="Märke bockmarkering med hel fyllning">
              <a:extLst>
                <a:ext uri="{FF2B5EF4-FFF2-40B4-BE49-F238E27FC236}">
                  <a16:creationId xmlns:a16="http://schemas.microsoft.com/office/drawing/2014/main" id="{97BADF00-4446-41C3-92FD-F8CD3ED1B026}"/>
                </a:ext>
              </a:extLst>
            </p:cNvPr>
            <p:cNvSpPr/>
            <p:nvPr/>
          </p:nvSpPr>
          <p:spPr>
            <a:xfrm>
              <a:off x="1040455" y="3838027"/>
              <a:ext cx="517832" cy="517832"/>
            </a:xfrm>
            <a:prstGeom prst="rect">
              <a:avLst/>
            </a:prstGeom>
            <a:blipFill>
              <a:blip r:embed="rId7">
                <a:extLst>
                  <a:ext uri="{96DAC541-7B7A-43D3-8B79-37D633B846F1}">
                    <asvg:svgBlip xmlns:asvg="http://schemas.microsoft.com/office/drawing/2016/SVG/main" r:embed="rId8"/>
                  </a:ext>
                </a:extLst>
              </a:blip>
              <a:srcRect/>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19" name="Frihandsfigur: Form 18">
              <a:extLst>
                <a:ext uri="{FF2B5EF4-FFF2-40B4-BE49-F238E27FC236}">
                  <a16:creationId xmlns:a16="http://schemas.microsoft.com/office/drawing/2014/main" id="{B11E0B35-1FE2-4B1B-8D53-94A0E4392A6B}"/>
                </a:ext>
              </a:extLst>
            </p:cNvPr>
            <p:cNvSpPr/>
            <p:nvPr/>
          </p:nvSpPr>
          <p:spPr>
            <a:xfrm>
              <a:off x="1843095" y="3626187"/>
              <a:ext cx="2410404"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l" defTabSz="1111250">
                <a:lnSpc>
                  <a:spcPct val="90000"/>
                </a:lnSpc>
                <a:spcBef>
                  <a:spcPct val="0"/>
                </a:spcBef>
                <a:spcAft>
                  <a:spcPct val="35000"/>
                </a:spcAft>
                <a:buNone/>
              </a:pPr>
              <a:r>
                <a:rPr lang="en-US" sz="2500" kern="1200" dirty="0" err="1"/>
                <a:t>Bekräftarteknik</a:t>
              </a:r>
              <a:r>
                <a:rPr lang="en-US" sz="2500" kern="1200" dirty="0"/>
                <a:t> </a:t>
              </a:r>
            </a:p>
          </p:txBody>
        </p:sp>
      </p:grpSp>
      <p:grpSp>
        <p:nvGrpSpPr>
          <p:cNvPr id="36" name="Grupp 35">
            <a:extLst>
              <a:ext uri="{FF2B5EF4-FFF2-40B4-BE49-F238E27FC236}">
                <a16:creationId xmlns:a16="http://schemas.microsoft.com/office/drawing/2014/main" id="{DFF96775-AD6E-454F-BC6A-ED9DACA789BE}"/>
              </a:ext>
            </a:extLst>
          </p:cNvPr>
          <p:cNvGrpSpPr/>
          <p:nvPr/>
        </p:nvGrpSpPr>
        <p:grpSpPr>
          <a:xfrm>
            <a:off x="4177576" y="2449296"/>
            <a:ext cx="4210769" cy="943627"/>
            <a:chOff x="4177576" y="2449296"/>
            <a:chExt cx="4210769" cy="943627"/>
          </a:xfrm>
        </p:grpSpPr>
        <p:sp>
          <p:nvSpPr>
            <p:cNvPr id="23" name="Rektangel: rundade hörn 22">
              <a:extLst>
                <a:ext uri="{FF2B5EF4-FFF2-40B4-BE49-F238E27FC236}">
                  <a16:creationId xmlns:a16="http://schemas.microsoft.com/office/drawing/2014/main" id="{0B404DFE-6D67-4EAB-BF26-673FAF8939D6}"/>
                </a:ext>
              </a:extLst>
            </p:cNvPr>
            <p:cNvSpPr/>
            <p:nvPr/>
          </p:nvSpPr>
          <p:spPr>
            <a:xfrm>
              <a:off x="4890495" y="2449296"/>
              <a:ext cx="3497850"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lstStyle/>
            <a:p>
              <a:endParaRPr lang="sv-SE" dirty="0"/>
            </a:p>
          </p:txBody>
        </p:sp>
        <p:sp>
          <p:nvSpPr>
            <p:cNvPr id="26" name="Frihandsfigur: Form 25">
              <a:extLst>
                <a:ext uri="{FF2B5EF4-FFF2-40B4-BE49-F238E27FC236}">
                  <a16:creationId xmlns:a16="http://schemas.microsoft.com/office/drawing/2014/main" id="{D15B35D7-51CC-494C-95D8-ECBEB4163BC5}"/>
                </a:ext>
              </a:extLst>
            </p:cNvPr>
            <p:cNvSpPr/>
            <p:nvPr/>
          </p:nvSpPr>
          <p:spPr>
            <a:xfrm>
              <a:off x="4890494" y="2451411"/>
              <a:ext cx="3497849"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ctr" defTabSz="1111250">
                <a:lnSpc>
                  <a:spcPct val="90000"/>
                </a:lnSpc>
                <a:spcBef>
                  <a:spcPct val="0"/>
                </a:spcBef>
                <a:spcAft>
                  <a:spcPct val="35000"/>
                </a:spcAft>
                <a:buNone/>
              </a:pPr>
              <a:r>
                <a:rPr lang="en-US" sz="2500" kern="1200" dirty="0"/>
                <a:t>Ta plats!</a:t>
              </a:r>
            </a:p>
          </p:txBody>
        </p:sp>
        <p:pic>
          <p:nvPicPr>
            <p:cNvPr id="30" name="Bild 29" descr="Pil: medsolsböj med hel fyllning">
              <a:extLst>
                <a:ext uri="{FF2B5EF4-FFF2-40B4-BE49-F238E27FC236}">
                  <a16:creationId xmlns:a16="http://schemas.microsoft.com/office/drawing/2014/main" id="{7B3C9F83-9E58-43E9-86F9-3939FDD5CAE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5400000">
              <a:off x="4270735" y="2530122"/>
              <a:ext cx="555687" cy="742006"/>
            </a:xfrm>
            <a:prstGeom prst="rect">
              <a:avLst/>
            </a:prstGeom>
          </p:spPr>
        </p:pic>
      </p:grpSp>
      <p:grpSp>
        <p:nvGrpSpPr>
          <p:cNvPr id="37" name="Grupp 36">
            <a:extLst>
              <a:ext uri="{FF2B5EF4-FFF2-40B4-BE49-F238E27FC236}">
                <a16:creationId xmlns:a16="http://schemas.microsoft.com/office/drawing/2014/main" id="{761502C3-9DF0-42D0-AC0A-DF6989B358E6}"/>
              </a:ext>
            </a:extLst>
          </p:cNvPr>
          <p:cNvGrpSpPr/>
          <p:nvPr/>
        </p:nvGrpSpPr>
        <p:grpSpPr>
          <a:xfrm>
            <a:off x="4177576" y="3626187"/>
            <a:ext cx="4210769" cy="941512"/>
            <a:chOff x="4177576" y="3626187"/>
            <a:chExt cx="4210769" cy="941512"/>
          </a:xfrm>
        </p:grpSpPr>
        <p:sp>
          <p:nvSpPr>
            <p:cNvPr id="24" name="Rektangel: rundade hörn 23">
              <a:extLst>
                <a:ext uri="{FF2B5EF4-FFF2-40B4-BE49-F238E27FC236}">
                  <a16:creationId xmlns:a16="http://schemas.microsoft.com/office/drawing/2014/main" id="{0CA7074A-9663-4115-9002-BEF69D1AA677}"/>
                </a:ext>
              </a:extLst>
            </p:cNvPr>
            <p:cNvSpPr/>
            <p:nvPr/>
          </p:nvSpPr>
          <p:spPr>
            <a:xfrm>
              <a:off x="4890495" y="3626187"/>
              <a:ext cx="3497850"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28" name="Frihandsfigur: Form 27">
              <a:extLst>
                <a:ext uri="{FF2B5EF4-FFF2-40B4-BE49-F238E27FC236}">
                  <a16:creationId xmlns:a16="http://schemas.microsoft.com/office/drawing/2014/main" id="{93161014-E200-4394-941D-D9C51A6566C7}"/>
                </a:ext>
              </a:extLst>
            </p:cNvPr>
            <p:cNvSpPr/>
            <p:nvPr/>
          </p:nvSpPr>
          <p:spPr>
            <a:xfrm>
              <a:off x="4890493" y="3626187"/>
              <a:ext cx="3497849"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ctr" defTabSz="1111250">
                <a:lnSpc>
                  <a:spcPct val="90000"/>
                </a:lnSpc>
                <a:spcBef>
                  <a:spcPct val="0"/>
                </a:spcBef>
                <a:spcAft>
                  <a:spcPct val="35000"/>
                </a:spcAft>
                <a:buNone/>
              </a:pPr>
              <a:r>
                <a:rPr lang="en-US" sz="2500" dirty="0" err="1"/>
                <a:t>Synliggörande</a:t>
              </a:r>
              <a:endParaRPr lang="en-US" sz="2500" kern="1200" dirty="0"/>
            </a:p>
          </p:txBody>
        </p:sp>
        <p:pic>
          <p:nvPicPr>
            <p:cNvPr id="31" name="Bild 30" descr="Pil: medsolsböj med hel fyllning">
              <a:extLst>
                <a:ext uri="{FF2B5EF4-FFF2-40B4-BE49-F238E27FC236}">
                  <a16:creationId xmlns:a16="http://schemas.microsoft.com/office/drawing/2014/main" id="{6D9D0C3A-5067-4061-9329-E136C58CFBC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rot="5400000" flipH="1">
              <a:off x="4270734" y="3744869"/>
              <a:ext cx="555690" cy="742006"/>
            </a:xfrm>
            <a:prstGeom prst="rect">
              <a:avLst/>
            </a:prstGeom>
          </p:spPr>
        </p:pic>
      </p:grpSp>
      <p:sp>
        <p:nvSpPr>
          <p:cNvPr id="35" name="Rubrik 1">
            <a:extLst>
              <a:ext uri="{FF2B5EF4-FFF2-40B4-BE49-F238E27FC236}">
                <a16:creationId xmlns:a16="http://schemas.microsoft.com/office/drawing/2014/main" id="{0D7275D0-651F-4593-B52D-532EAC2BF460}"/>
              </a:ext>
            </a:extLst>
          </p:cNvPr>
          <p:cNvSpPr>
            <a:spLocks noGrp="1"/>
          </p:cNvSpPr>
          <p:nvPr>
            <p:ph type="title"/>
          </p:nvPr>
        </p:nvSpPr>
        <p:spPr>
          <a:xfrm>
            <a:off x="755651" y="766763"/>
            <a:ext cx="7632698" cy="1430338"/>
          </a:xfrm>
        </p:spPr>
        <p:txBody>
          <a:bodyPr anchor="ctr"/>
          <a:lstStyle/>
          <a:p>
            <a:pPr algn="ctr"/>
            <a:r>
              <a:rPr lang="sv-SE" dirty="0"/>
              <a:t>Härskartekniken: osynliggörande</a:t>
            </a:r>
          </a:p>
        </p:txBody>
      </p:sp>
    </p:spTree>
    <p:extLst>
      <p:ext uri="{BB962C8B-B14F-4D97-AF65-F5344CB8AC3E}">
        <p14:creationId xmlns:p14="http://schemas.microsoft.com/office/powerpoint/2010/main" val="450596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3" name="Grupp 32">
            <a:extLst>
              <a:ext uri="{FF2B5EF4-FFF2-40B4-BE49-F238E27FC236}">
                <a16:creationId xmlns:a16="http://schemas.microsoft.com/office/drawing/2014/main" id="{B757FCF7-8092-430D-91EC-6ABC61E17F84}"/>
              </a:ext>
            </a:extLst>
          </p:cNvPr>
          <p:cNvGrpSpPr/>
          <p:nvPr/>
        </p:nvGrpSpPr>
        <p:grpSpPr>
          <a:xfrm>
            <a:off x="530158" y="3838026"/>
            <a:ext cx="8083684" cy="3511312"/>
            <a:chOff x="2033083" y="-1186361"/>
            <a:chExt cx="8083684" cy="3511312"/>
          </a:xfrm>
        </p:grpSpPr>
        <p:pic>
          <p:nvPicPr>
            <p:cNvPr id="20" name="Bild 19" descr="En brushstroke">
              <a:extLst>
                <a:ext uri="{FF2B5EF4-FFF2-40B4-BE49-F238E27FC236}">
                  <a16:creationId xmlns:a16="http://schemas.microsoft.com/office/drawing/2014/main" id="{8C678F78-DEFE-4740-A6E8-246E05E2234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33083" y="-1186361"/>
              <a:ext cx="8083684" cy="3511312"/>
            </a:xfrm>
            <a:prstGeom prst="rect">
              <a:avLst/>
            </a:prstGeom>
          </p:spPr>
        </p:pic>
        <p:sp>
          <p:nvSpPr>
            <p:cNvPr id="22" name="textruta 21">
              <a:extLst>
                <a:ext uri="{FF2B5EF4-FFF2-40B4-BE49-F238E27FC236}">
                  <a16:creationId xmlns:a16="http://schemas.microsoft.com/office/drawing/2014/main" id="{07878B14-9A02-4018-8193-CCBE8063E095}"/>
                </a:ext>
              </a:extLst>
            </p:cNvPr>
            <p:cNvSpPr txBox="1"/>
            <p:nvPr/>
          </p:nvSpPr>
          <p:spPr>
            <a:xfrm>
              <a:off x="3501065" y="278501"/>
              <a:ext cx="4944047" cy="523220"/>
            </a:xfrm>
            <a:prstGeom prst="rect">
              <a:avLst/>
            </a:prstGeom>
            <a:noFill/>
          </p:spPr>
          <p:txBody>
            <a:bodyPr wrap="none" rtlCol="0">
              <a:spAutoFit/>
            </a:bodyPr>
            <a:lstStyle/>
            <a:p>
              <a:pPr algn="ctr"/>
              <a:r>
                <a:rPr lang="sv-SE" sz="1400" b="1" i="1" dirty="0">
                  <a:solidFill>
                    <a:schemeClr val="bg1">
                      <a:lumMod val="95000"/>
                    </a:schemeClr>
                  </a:solidFill>
                </a:rPr>
                <a:t>Kom ihåg</a:t>
              </a:r>
            </a:p>
            <a:p>
              <a:pPr algn="ctr"/>
              <a:r>
                <a:rPr lang="sv-SE" sz="1400" b="1" i="1" dirty="0">
                  <a:solidFill>
                    <a:schemeClr val="bg1">
                      <a:lumMod val="95000"/>
                    </a:schemeClr>
                  </a:solidFill>
                </a:rPr>
                <a:t>En härskarteknik fungerar bara om omgivningen accepterar den.</a:t>
              </a:r>
            </a:p>
          </p:txBody>
        </p:sp>
      </p:grpSp>
      <p:grpSp>
        <p:nvGrpSpPr>
          <p:cNvPr id="38" name="Grupp 37">
            <a:extLst>
              <a:ext uri="{FF2B5EF4-FFF2-40B4-BE49-F238E27FC236}">
                <a16:creationId xmlns:a16="http://schemas.microsoft.com/office/drawing/2014/main" id="{20FF64A4-0C37-454A-8BED-FEF826CE8B32}"/>
              </a:ext>
            </a:extLst>
          </p:cNvPr>
          <p:cNvGrpSpPr/>
          <p:nvPr/>
        </p:nvGrpSpPr>
        <p:grpSpPr>
          <a:xfrm>
            <a:off x="755649" y="2449296"/>
            <a:ext cx="3497850" cy="941512"/>
            <a:chOff x="755649" y="2449296"/>
            <a:chExt cx="3497850" cy="941512"/>
          </a:xfrm>
        </p:grpSpPr>
        <p:sp>
          <p:nvSpPr>
            <p:cNvPr id="14" name="Rektangel: rundade hörn 13">
              <a:extLst>
                <a:ext uri="{FF2B5EF4-FFF2-40B4-BE49-F238E27FC236}">
                  <a16:creationId xmlns:a16="http://schemas.microsoft.com/office/drawing/2014/main" id="{CF5C48B2-C621-468C-81DD-6770E1D80FC8}"/>
                </a:ext>
              </a:extLst>
            </p:cNvPr>
            <p:cNvSpPr/>
            <p:nvPr/>
          </p:nvSpPr>
          <p:spPr>
            <a:xfrm>
              <a:off x="755649" y="2449296"/>
              <a:ext cx="3497850"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5" name="Rektangel 14" descr="Knuten näve med hel fyllning">
              <a:extLst>
                <a:ext uri="{FF2B5EF4-FFF2-40B4-BE49-F238E27FC236}">
                  <a16:creationId xmlns:a16="http://schemas.microsoft.com/office/drawing/2014/main" id="{D2E0DBFC-D1C5-4253-920B-0C376CC93888}"/>
                </a:ext>
              </a:extLst>
            </p:cNvPr>
            <p:cNvSpPr/>
            <p:nvPr/>
          </p:nvSpPr>
          <p:spPr>
            <a:xfrm>
              <a:off x="1040455" y="2661136"/>
              <a:ext cx="517832" cy="517832"/>
            </a:xfrm>
            <a:prstGeom prst="rect">
              <a:avLst/>
            </a:prstGeom>
            <a:blipFill>
              <a:blip r:embed="rId5">
                <a:extLst>
                  <a:ext uri="{96DAC541-7B7A-43D3-8B79-37D633B846F1}">
                    <asvg:svgBlip xmlns:asvg="http://schemas.microsoft.com/office/drawing/2016/SVG/main" r:embed="rId6"/>
                  </a:ext>
                </a:extLst>
              </a:blip>
              <a:srcRect/>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16" name="Frihandsfigur: Form 15">
              <a:extLst>
                <a:ext uri="{FF2B5EF4-FFF2-40B4-BE49-F238E27FC236}">
                  <a16:creationId xmlns:a16="http://schemas.microsoft.com/office/drawing/2014/main" id="{FBB92B7A-FB6D-4157-8EE1-6DC4473D3519}"/>
                </a:ext>
              </a:extLst>
            </p:cNvPr>
            <p:cNvSpPr/>
            <p:nvPr/>
          </p:nvSpPr>
          <p:spPr>
            <a:xfrm>
              <a:off x="1843095" y="2449296"/>
              <a:ext cx="2410404"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l" defTabSz="1111250">
                <a:lnSpc>
                  <a:spcPct val="90000"/>
                </a:lnSpc>
                <a:spcBef>
                  <a:spcPct val="0"/>
                </a:spcBef>
                <a:spcAft>
                  <a:spcPct val="35000"/>
                </a:spcAft>
                <a:buNone/>
              </a:pPr>
              <a:r>
                <a:rPr lang="en-US" sz="2500" kern="1200" dirty="0" err="1"/>
                <a:t>Motstrategi</a:t>
              </a:r>
              <a:endParaRPr lang="en-US" sz="2500" kern="1200" dirty="0"/>
            </a:p>
          </p:txBody>
        </p:sp>
      </p:grpSp>
      <p:grpSp>
        <p:nvGrpSpPr>
          <p:cNvPr id="39" name="Grupp 38">
            <a:extLst>
              <a:ext uri="{FF2B5EF4-FFF2-40B4-BE49-F238E27FC236}">
                <a16:creationId xmlns:a16="http://schemas.microsoft.com/office/drawing/2014/main" id="{9BCA55ED-22C3-48A2-9F13-37222AE8BE94}"/>
              </a:ext>
            </a:extLst>
          </p:cNvPr>
          <p:cNvGrpSpPr/>
          <p:nvPr/>
        </p:nvGrpSpPr>
        <p:grpSpPr>
          <a:xfrm>
            <a:off x="755648" y="3626187"/>
            <a:ext cx="3497851" cy="941512"/>
            <a:chOff x="755648" y="3626187"/>
            <a:chExt cx="3497851" cy="941512"/>
          </a:xfrm>
        </p:grpSpPr>
        <p:sp>
          <p:nvSpPr>
            <p:cNvPr id="17" name="Rektangel: rundade hörn 16">
              <a:extLst>
                <a:ext uri="{FF2B5EF4-FFF2-40B4-BE49-F238E27FC236}">
                  <a16:creationId xmlns:a16="http://schemas.microsoft.com/office/drawing/2014/main" id="{9C542162-8383-4227-A5EE-EF4B2C87342D}"/>
                </a:ext>
              </a:extLst>
            </p:cNvPr>
            <p:cNvSpPr/>
            <p:nvPr/>
          </p:nvSpPr>
          <p:spPr>
            <a:xfrm>
              <a:off x="755648" y="3626187"/>
              <a:ext cx="3497851"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8" name="Rektangel 17" descr="Märke bockmarkering med hel fyllning">
              <a:extLst>
                <a:ext uri="{FF2B5EF4-FFF2-40B4-BE49-F238E27FC236}">
                  <a16:creationId xmlns:a16="http://schemas.microsoft.com/office/drawing/2014/main" id="{97BADF00-4446-41C3-92FD-F8CD3ED1B026}"/>
                </a:ext>
              </a:extLst>
            </p:cNvPr>
            <p:cNvSpPr/>
            <p:nvPr/>
          </p:nvSpPr>
          <p:spPr>
            <a:xfrm>
              <a:off x="1040455" y="3838027"/>
              <a:ext cx="517832" cy="517832"/>
            </a:xfrm>
            <a:prstGeom prst="rect">
              <a:avLst/>
            </a:prstGeom>
            <a:blipFill>
              <a:blip r:embed="rId7">
                <a:extLst>
                  <a:ext uri="{96DAC541-7B7A-43D3-8B79-37D633B846F1}">
                    <asvg:svgBlip xmlns:asvg="http://schemas.microsoft.com/office/drawing/2016/SVG/main" r:embed="rId8"/>
                  </a:ext>
                </a:extLst>
              </a:blip>
              <a:srcRect/>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19" name="Frihandsfigur: Form 18">
              <a:extLst>
                <a:ext uri="{FF2B5EF4-FFF2-40B4-BE49-F238E27FC236}">
                  <a16:creationId xmlns:a16="http://schemas.microsoft.com/office/drawing/2014/main" id="{B11E0B35-1FE2-4B1B-8D53-94A0E4392A6B}"/>
                </a:ext>
              </a:extLst>
            </p:cNvPr>
            <p:cNvSpPr/>
            <p:nvPr/>
          </p:nvSpPr>
          <p:spPr>
            <a:xfrm>
              <a:off x="1843095" y="3626187"/>
              <a:ext cx="2410404"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l" defTabSz="1111250">
                <a:lnSpc>
                  <a:spcPct val="90000"/>
                </a:lnSpc>
                <a:spcBef>
                  <a:spcPct val="0"/>
                </a:spcBef>
                <a:spcAft>
                  <a:spcPct val="35000"/>
                </a:spcAft>
                <a:buNone/>
              </a:pPr>
              <a:r>
                <a:rPr lang="en-US" sz="2500" kern="1200" dirty="0" err="1"/>
                <a:t>Bekräftarteknik</a:t>
              </a:r>
              <a:r>
                <a:rPr lang="en-US" sz="2500" kern="1200" dirty="0"/>
                <a:t> </a:t>
              </a:r>
            </a:p>
          </p:txBody>
        </p:sp>
      </p:grpSp>
      <p:grpSp>
        <p:nvGrpSpPr>
          <p:cNvPr id="36" name="Grupp 35">
            <a:extLst>
              <a:ext uri="{FF2B5EF4-FFF2-40B4-BE49-F238E27FC236}">
                <a16:creationId xmlns:a16="http://schemas.microsoft.com/office/drawing/2014/main" id="{DFF96775-AD6E-454F-BC6A-ED9DACA789BE}"/>
              </a:ext>
            </a:extLst>
          </p:cNvPr>
          <p:cNvGrpSpPr/>
          <p:nvPr/>
        </p:nvGrpSpPr>
        <p:grpSpPr>
          <a:xfrm>
            <a:off x="4177576" y="2449296"/>
            <a:ext cx="4210769" cy="943627"/>
            <a:chOff x="4177576" y="2449296"/>
            <a:chExt cx="4210769" cy="943627"/>
          </a:xfrm>
        </p:grpSpPr>
        <p:sp>
          <p:nvSpPr>
            <p:cNvPr id="23" name="Rektangel: rundade hörn 22">
              <a:extLst>
                <a:ext uri="{FF2B5EF4-FFF2-40B4-BE49-F238E27FC236}">
                  <a16:creationId xmlns:a16="http://schemas.microsoft.com/office/drawing/2014/main" id="{0B404DFE-6D67-4EAB-BF26-673FAF8939D6}"/>
                </a:ext>
              </a:extLst>
            </p:cNvPr>
            <p:cNvSpPr/>
            <p:nvPr/>
          </p:nvSpPr>
          <p:spPr>
            <a:xfrm>
              <a:off x="4890495" y="2449296"/>
              <a:ext cx="3497850"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lstStyle/>
            <a:p>
              <a:endParaRPr lang="sv-SE" dirty="0"/>
            </a:p>
          </p:txBody>
        </p:sp>
        <p:sp>
          <p:nvSpPr>
            <p:cNvPr id="26" name="Frihandsfigur: Form 25">
              <a:extLst>
                <a:ext uri="{FF2B5EF4-FFF2-40B4-BE49-F238E27FC236}">
                  <a16:creationId xmlns:a16="http://schemas.microsoft.com/office/drawing/2014/main" id="{D15B35D7-51CC-494C-95D8-ECBEB4163BC5}"/>
                </a:ext>
              </a:extLst>
            </p:cNvPr>
            <p:cNvSpPr/>
            <p:nvPr/>
          </p:nvSpPr>
          <p:spPr>
            <a:xfrm>
              <a:off x="4890494" y="2451411"/>
              <a:ext cx="3497849"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ctr" defTabSz="1111250">
                <a:lnSpc>
                  <a:spcPct val="90000"/>
                </a:lnSpc>
                <a:spcBef>
                  <a:spcPct val="0"/>
                </a:spcBef>
                <a:spcAft>
                  <a:spcPct val="35000"/>
                </a:spcAft>
                <a:buNone/>
              </a:pPr>
              <a:r>
                <a:rPr lang="en-US" sz="2500" dirty="0" err="1"/>
                <a:t>Ifrågasätt</a:t>
              </a:r>
              <a:endParaRPr lang="en-US" sz="2500" kern="1200" dirty="0"/>
            </a:p>
          </p:txBody>
        </p:sp>
        <p:pic>
          <p:nvPicPr>
            <p:cNvPr id="30" name="Bild 29" descr="Pil: medsolsböj med hel fyllning">
              <a:extLst>
                <a:ext uri="{FF2B5EF4-FFF2-40B4-BE49-F238E27FC236}">
                  <a16:creationId xmlns:a16="http://schemas.microsoft.com/office/drawing/2014/main" id="{7B3C9F83-9E58-43E9-86F9-3939FDD5CAE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5400000">
              <a:off x="4270735" y="2530122"/>
              <a:ext cx="555687" cy="742006"/>
            </a:xfrm>
            <a:prstGeom prst="rect">
              <a:avLst/>
            </a:prstGeom>
          </p:spPr>
        </p:pic>
      </p:grpSp>
      <p:grpSp>
        <p:nvGrpSpPr>
          <p:cNvPr id="37" name="Grupp 36">
            <a:extLst>
              <a:ext uri="{FF2B5EF4-FFF2-40B4-BE49-F238E27FC236}">
                <a16:creationId xmlns:a16="http://schemas.microsoft.com/office/drawing/2014/main" id="{761502C3-9DF0-42D0-AC0A-DF6989B358E6}"/>
              </a:ext>
            </a:extLst>
          </p:cNvPr>
          <p:cNvGrpSpPr/>
          <p:nvPr/>
        </p:nvGrpSpPr>
        <p:grpSpPr>
          <a:xfrm>
            <a:off x="4177576" y="3626187"/>
            <a:ext cx="4210769" cy="941512"/>
            <a:chOff x="4177576" y="3626187"/>
            <a:chExt cx="4210769" cy="941512"/>
          </a:xfrm>
        </p:grpSpPr>
        <p:sp>
          <p:nvSpPr>
            <p:cNvPr id="24" name="Rektangel: rundade hörn 23">
              <a:extLst>
                <a:ext uri="{FF2B5EF4-FFF2-40B4-BE49-F238E27FC236}">
                  <a16:creationId xmlns:a16="http://schemas.microsoft.com/office/drawing/2014/main" id="{0CA7074A-9663-4115-9002-BEF69D1AA677}"/>
                </a:ext>
              </a:extLst>
            </p:cNvPr>
            <p:cNvSpPr/>
            <p:nvPr/>
          </p:nvSpPr>
          <p:spPr>
            <a:xfrm>
              <a:off x="4890495" y="3626187"/>
              <a:ext cx="3497850"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28" name="Frihandsfigur: Form 27">
              <a:extLst>
                <a:ext uri="{FF2B5EF4-FFF2-40B4-BE49-F238E27FC236}">
                  <a16:creationId xmlns:a16="http://schemas.microsoft.com/office/drawing/2014/main" id="{93161014-E200-4394-941D-D9C51A6566C7}"/>
                </a:ext>
              </a:extLst>
            </p:cNvPr>
            <p:cNvSpPr/>
            <p:nvPr/>
          </p:nvSpPr>
          <p:spPr>
            <a:xfrm>
              <a:off x="4890493" y="3626187"/>
              <a:ext cx="3497849"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ctr" defTabSz="1111250">
                <a:lnSpc>
                  <a:spcPct val="90000"/>
                </a:lnSpc>
                <a:spcBef>
                  <a:spcPct val="0"/>
                </a:spcBef>
                <a:spcAft>
                  <a:spcPct val="35000"/>
                </a:spcAft>
                <a:buNone/>
              </a:pPr>
              <a:r>
                <a:rPr lang="en-US" sz="2500" kern="1200" dirty="0" err="1"/>
                <a:t>Respektera</a:t>
              </a:r>
              <a:endParaRPr lang="en-US" sz="2500" kern="1200" dirty="0"/>
            </a:p>
          </p:txBody>
        </p:sp>
        <p:pic>
          <p:nvPicPr>
            <p:cNvPr id="31" name="Bild 30" descr="Pil: medsolsböj med hel fyllning">
              <a:extLst>
                <a:ext uri="{FF2B5EF4-FFF2-40B4-BE49-F238E27FC236}">
                  <a16:creationId xmlns:a16="http://schemas.microsoft.com/office/drawing/2014/main" id="{6D9D0C3A-5067-4061-9329-E136C58CFBC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rot="5400000" flipH="1">
              <a:off x="4270734" y="3744869"/>
              <a:ext cx="555690" cy="742006"/>
            </a:xfrm>
            <a:prstGeom prst="rect">
              <a:avLst/>
            </a:prstGeom>
          </p:spPr>
        </p:pic>
      </p:grpSp>
      <p:sp>
        <p:nvSpPr>
          <p:cNvPr id="35" name="Rubrik 1">
            <a:extLst>
              <a:ext uri="{FF2B5EF4-FFF2-40B4-BE49-F238E27FC236}">
                <a16:creationId xmlns:a16="http://schemas.microsoft.com/office/drawing/2014/main" id="{0D7275D0-651F-4593-B52D-532EAC2BF460}"/>
              </a:ext>
            </a:extLst>
          </p:cNvPr>
          <p:cNvSpPr>
            <a:spLocks noGrp="1"/>
          </p:cNvSpPr>
          <p:nvPr>
            <p:ph type="title"/>
          </p:nvPr>
        </p:nvSpPr>
        <p:spPr>
          <a:xfrm>
            <a:off x="755651" y="766763"/>
            <a:ext cx="7632698" cy="1430338"/>
          </a:xfrm>
        </p:spPr>
        <p:txBody>
          <a:bodyPr anchor="ctr"/>
          <a:lstStyle/>
          <a:p>
            <a:pPr algn="ctr"/>
            <a:r>
              <a:rPr lang="sv-SE" dirty="0"/>
              <a:t>Härskartekniken: förlöjligande</a:t>
            </a:r>
          </a:p>
        </p:txBody>
      </p:sp>
    </p:spTree>
    <p:extLst>
      <p:ext uri="{BB962C8B-B14F-4D97-AF65-F5344CB8AC3E}">
        <p14:creationId xmlns:p14="http://schemas.microsoft.com/office/powerpoint/2010/main" val="3314302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14B790-3A3F-449D-B1BC-70CA7D697496}"/>
              </a:ext>
            </a:extLst>
          </p:cNvPr>
          <p:cNvSpPr>
            <a:spLocks noGrp="1"/>
          </p:cNvSpPr>
          <p:nvPr>
            <p:ph type="title"/>
          </p:nvPr>
        </p:nvSpPr>
        <p:spPr>
          <a:xfrm>
            <a:off x="755651" y="442800"/>
            <a:ext cx="7632698" cy="1430338"/>
          </a:xfrm>
        </p:spPr>
        <p:txBody>
          <a:bodyPr anchor="ctr"/>
          <a:lstStyle/>
          <a:p>
            <a:pPr algn="ctr"/>
            <a:r>
              <a:rPr lang="sv-SE" dirty="0"/>
              <a:t>Härskartekniken: undanhållande</a:t>
            </a:r>
          </a:p>
        </p:txBody>
      </p:sp>
      <p:pic>
        <p:nvPicPr>
          <p:cNvPr id="6" name="Onlinemedia 5" title="Ordrum presenterar härskartekniker - Undanhållande av information">
            <a:hlinkClick r:id="" action="ppaction://media"/>
            <a:extLst>
              <a:ext uri="{FF2B5EF4-FFF2-40B4-BE49-F238E27FC236}">
                <a16:creationId xmlns:a16="http://schemas.microsoft.com/office/drawing/2014/main" id="{2A179F57-EDC8-434C-9EF3-9B779819E38E}"/>
              </a:ext>
            </a:extLst>
          </p:cNvPr>
          <p:cNvPicPr>
            <a:picLocks noGrp="1" noRot="1" noChangeAspect="1"/>
          </p:cNvPicPr>
          <p:nvPr>
            <p:ph idx="1"/>
            <a:videoFile r:link="rId1"/>
          </p:nvPr>
        </p:nvPicPr>
        <p:blipFill>
          <a:blip r:embed="rId3"/>
          <a:stretch>
            <a:fillRect/>
          </a:stretch>
        </p:blipFill>
        <p:spPr>
          <a:xfrm>
            <a:off x="1472400" y="1807200"/>
            <a:ext cx="6250414" cy="3531600"/>
          </a:xfrm>
          <a:prstGeom prst="rect">
            <a:avLst/>
          </a:prstGeom>
        </p:spPr>
      </p:pic>
      <p:pic>
        <p:nvPicPr>
          <p:cNvPr id="7" name="Bildobjekt 6">
            <a:extLst>
              <a:ext uri="{FF2B5EF4-FFF2-40B4-BE49-F238E27FC236}">
                <a16:creationId xmlns:a16="http://schemas.microsoft.com/office/drawing/2014/main" id="{FCB59C95-8649-4816-92C4-DB22D18D0E4C}"/>
              </a:ext>
            </a:extLst>
          </p:cNvPr>
          <p:cNvPicPr>
            <a:picLocks noChangeAspect="1"/>
          </p:cNvPicPr>
          <p:nvPr/>
        </p:nvPicPr>
        <p:blipFill>
          <a:blip r:embed="rId4"/>
          <a:stretch>
            <a:fillRect/>
          </a:stretch>
        </p:blipFill>
        <p:spPr>
          <a:xfrm>
            <a:off x="169515" y="5941225"/>
            <a:ext cx="1570629" cy="341889"/>
          </a:xfrm>
          <a:prstGeom prst="rect">
            <a:avLst/>
          </a:prstGeom>
        </p:spPr>
      </p:pic>
      <p:sp>
        <p:nvSpPr>
          <p:cNvPr id="8" name="textruta 7">
            <a:extLst>
              <a:ext uri="{FF2B5EF4-FFF2-40B4-BE49-F238E27FC236}">
                <a16:creationId xmlns:a16="http://schemas.microsoft.com/office/drawing/2014/main" id="{DF53D967-1413-48D4-9030-D294AB0FC748}"/>
              </a:ext>
            </a:extLst>
          </p:cNvPr>
          <p:cNvSpPr txBox="1"/>
          <p:nvPr/>
        </p:nvSpPr>
        <p:spPr>
          <a:xfrm>
            <a:off x="1740144" y="5941225"/>
            <a:ext cx="2617754" cy="338554"/>
          </a:xfrm>
          <a:prstGeom prst="rect">
            <a:avLst/>
          </a:prstGeom>
          <a:noFill/>
        </p:spPr>
        <p:txBody>
          <a:bodyPr wrap="square" rtlCol="0">
            <a:spAutoFit/>
          </a:bodyPr>
          <a:lstStyle/>
          <a:p>
            <a:r>
              <a:rPr lang="sv-SE" sz="1600" dirty="0"/>
              <a:t>Filmer framtagna av </a:t>
            </a:r>
            <a:r>
              <a:rPr lang="sv-SE" sz="1600" dirty="0" err="1"/>
              <a:t>Ordrum</a:t>
            </a:r>
            <a:r>
              <a:rPr lang="sv-SE" sz="1600" dirty="0"/>
              <a:t>.</a:t>
            </a:r>
          </a:p>
        </p:txBody>
      </p:sp>
    </p:spTree>
    <p:extLst>
      <p:ext uri="{BB962C8B-B14F-4D97-AF65-F5344CB8AC3E}">
        <p14:creationId xmlns:p14="http://schemas.microsoft.com/office/powerpoint/2010/main" val="1697312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3" name="Grupp 32">
            <a:extLst>
              <a:ext uri="{FF2B5EF4-FFF2-40B4-BE49-F238E27FC236}">
                <a16:creationId xmlns:a16="http://schemas.microsoft.com/office/drawing/2014/main" id="{B757FCF7-8092-430D-91EC-6ABC61E17F84}"/>
              </a:ext>
            </a:extLst>
          </p:cNvPr>
          <p:cNvGrpSpPr/>
          <p:nvPr/>
        </p:nvGrpSpPr>
        <p:grpSpPr>
          <a:xfrm>
            <a:off x="530158" y="3838026"/>
            <a:ext cx="8083684" cy="3511312"/>
            <a:chOff x="2033083" y="-1186361"/>
            <a:chExt cx="8083684" cy="3511312"/>
          </a:xfrm>
        </p:grpSpPr>
        <p:pic>
          <p:nvPicPr>
            <p:cNvPr id="20" name="Bild 19" descr="En brushstroke">
              <a:extLst>
                <a:ext uri="{FF2B5EF4-FFF2-40B4-BE49-F238E27FC236}">
                  <a16:creationId xmlns:a16="http://schemas.microsoft.com/office/drawing/2014/main" id="{8C678F78-DEFE-4740-A6E8-246E05E2234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33083" y="-1186361"/>
              <a:ext cx="8083684" cy="3511312"/>
            </a:xfrm>
            <a:prstGeom prst="rect">
              <a:avLst/>
            </a:prstGeom>
          </p:spPr>
        </p:pic>
        <p:sp>
          <p:nvSpPr>
            <p:cNvPr id="22" name="textruta 21">
              <a:extLst>
                <a:ext uri="{FF2B5EF4-FFF2-40B4-BE49-F238E27FC236}">
                  <a16:creationId xmlns:a16="http://schemas.microsoft.com/office/drawing/2014/main" id="{07878B14-9A02-4018-8193-CCBE8063E095}"/>
                </a:ext>
              </a:extLst>
            </p:cNvPr>
            <p:cNvSpPr txBox="1"/>
            <p:nvPr/>
          </p:nvSpPr>
          <p:spPr>
            <a:xfrm>
              <a:off x="3501065" y="278501"/>
              <a:ext cx="4944047" cy="523220"/>
            </a:xfrm>
            <a:prstGeom prst="rect">
              <a:avLst/>
            </a:prstGeom>
            <a:noFill/>
          </p:spPr>
          <p:txBody>
            <a:bodyPr wrap="none" rtlCol="0">
              <a:spAutoFit/>
            </a:bodyPr>
            <a:lstStyle/>
            <a:p>
              <a:pPr algn="ctr"/>
              <a:r>
                <a:rPr lang="sv-SE" sz="1400" b="1" i="1" dirty="0">
                  <a:solidFill>
                    <a:schemeClr val="bg1">
                      <a:lumMod val="95000"/>
                    </a:schemeClr>
                  </a:solidFill>
                </a:rPr>
                <a:t>Kom ihåg</a:t>
              </a:r>
            </a:p>
            <a:p>
              <a:pPr algn="ctr"/>
              <a:r>
                <a:rPr lang="sv-SE" sz="1400" b="1" i="1" dirty="0">
                  <a:solidFill>
                    <a:schemeClr val="bg1">
                      <a:lumMod val="95000"/>
                    </a:schemeClr>
                  </a:solidFill>
                </a:rPr>
                <a:t>En härskarteknik fungerar bara om omgivningen accepterar den.</a:t>
              </a:r>
            </a:p>
          </p:txBody>
        </p:sp>
      </p:grpSp>
      <p:grpSp>
        <p:nvGrpSpPr>
          <p:cNvPr id="38" name="Grupp 37">
            <a:extLst>
              <a:ext uri="{FF2B5EF4-FFF2-40B4-BE49-F238E27FC236}">
                <a16:creationId xmlns:a16="http://schemas.microsoft.com/office/drawing/2014/main" id="{20FF64A4-0C37-454A-8BED-FEF826CE8B32}"/>
              </a:ext>
            </a:extLst>
          </p:cNvPr>
          <p:cNvGrpSpPr/>
          <p:nvPr/>
        </p:nvGrpSpPr>
        <p:grpSpPr>
          <a:xfrm>
            <a:off x="755649" y="2449296"/>
            <a:ext cx="3497850" cy="941512"/>
            <a:chOff x="755649" y="2449296"/>
            <a:chExt cx="3497850" cy="941512"/>
          </a:xfrm>
        </p:grpSpPr>
        <p:sp>
          <p:nvSpPr>
            <p:cNvPr id="14" name="Rektangel: rundade hörn 13">
              <a:extLst>
                <a:ext uri="{FF2B5EF4-FFF2-40B4-BE49-F238E27FC236}">
                  <a16:creationId xmlns:a16="http://schemas.microsoft.com/office/drawing/2014/main" id="{CF5C48B2-C621-468C-81DD-6770E1D80FC8}"/>
                </a:ext>
              </a:extLst>
            </p:cNvPr>
            <p:cNvSpPr/>
            <p:nvPr/>
          </p:nvSpPr>
          <p:spPr>
            <a:xfrm>
              <a:off x="755649" y="2449296"/>
              <a:ext cx="3497850"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5" name="Rektangel 14" descr="Knuten näve med hel fyllning">
              <a:extLst>
                <a:ext uri="{FF2B5EF4-FFF2-40B4-BE49-F238E27FC236}">
                  <a16:creationId xmlns:a16="http://schemas.microsoft.com/office/drawing/2014/main" id="{D2E0DBFC-D1C5-4253-920B-0C376CC93888}"/>
                </a:ext>
              </a:extLst>
            </p:cNvPr>
            <p:cNvSpPr/>
            <p:nvPr/>
          </p:nvSpPr>
          <p:spPr>
            <a:xfrm>
              <a:off x="1040455" y="2661136"/>
              <a:ext cx="517832" cy="517832"/>
            </a:xfrm>
            <a:prstGeom prst="rect">
              <a:avLst/>
            </a:prstGeom>
            <a:blipFill>
              <a:blip r:embed="rId5">
                <a:extLst>
                  <a:ext uri="{96DAC541-7B7A-43D3-8B79-37D633B846F1}">
                    <asvg:svgBlip xmlns:asvg="http://schemas.microsoft.com/office/drawing/2016/SVG/main" r:embed="rId6"/>
                  </a:ext>
                </a:extLst>
              </a:blip>
              <a:srcRect/>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16" name="Frihandsfigur: Form 15">
              <a:extLst>
                <a:ext uri="{FF2B5EF4-FFF2-40B4-BE49-F238E27FC236}">
                  <a16:creationId xmlns:a16="http://schemas.microsoft.com/office/drawing/2014/main" id="{FBB92B7A-FB6D-4157-8EE1-6DC4473D3519}"/>
                </a:ext>
              </a:extLst>
            </p:cNvPr>
            <p:cNvSpPr/>
            <p:nvPr/>
          </p:nvSpPr>
          <p:spPr>
            <a:xfrm>
              <a:off x="1843095" y="2449296"/>
              <a:ext cx="2410404"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l" defTabSz="1111250">
                <a:lnSpc>
                  <a:spcPct val="90000"/>
                </a:lnSpc>
                <a:spcBef>
                  <a:spcPct val="0"/>
                </a:spcBef>
                <a:spcAft>
                  <a:spcPct val="35000"/>
                </a:spcAft>
                <a:buNone/>
              </a:pPr>
              <a:r>
                <a:rPr lang="en-US" sz="2500" kern="1200" dirty="0" err="1"/>
                <a:t>Motstrategi</a:t>
              </a:r>
              <a:endParaRPr lang="en-US" sz="2500" kern="1200" dirty="0"/>
            </a:p>
          </p:txBody>
        </p:sp>
      </p:grpSp>
      <p:grpSp>
        <p:nvGrpSpPr>
          <p:cNvPr id="39" name="Grupp 38">
            <a:extLst>
              <a:ext uri="{FF2B5EF4-FFF2-40B4-BE49-F238E27FC236}">
                <a16:creationId xmlns:a16="http://schemas.microsoft.com/office/drawing/2014/main" id="{9BCA55ED-22C3-48A2-9F13-37222AE8BE94}"/>
              </a:ext>
            </a:extLst>
          </p:cNvPr>
          <p:cNvGrpSpPr/>
          <p:nvPr/>
        </p:nvGrpSpPr>
        <p:grpSpPr>
          <a:xfrm>
            <a:off x="755648" y="3626187"/>
            <a:ext cx="3497851" cy="941512"/>
            <a:chOff x="755648" y="3626187"/>
            <a:chExt cx="3497851" cy="941512"/>
          </a:xfrm>
        </p:grpSpPr>
        <p:sp>
          <p:nvSpPr>
            <p:cNvPr id="17" name="Rektangel: rundade hörn 16">
              <a:extLst>
                <a:ext uri="{FF2B5EF4-FFF2-40B4-BE49-F238E27FC236}">
                  <a16:creationId xmlns:a16="http://schemas.microsoft.com/office/drawing/2014/main" id="{9C542162-8383-4227-A5EE-EF4B2C87342D}"/>
                </a:ext>
              </a:extLst>
            </p:cNvPr>
            <p:cNvSpPr/>
            <p:nvPr/>
          </p:nvSpPr>
          <p:spPr>
            <a:xfrm>
              <a:off x="755648" y="3626187"/>
              <a:ext cx="3497851"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8" name="Rektangel 17" descr="Märke bockmarkering med hel fyllning">
              <a:extLst>
                <a:ext uri="{FF2B5EF4-FFF2-40B4-BE49-F238E27FC236}">
                  <a16:creationId xmlns:a16="http://schemas.microsoft.com/office/drawing/2014/main" id="{97BADF00-4446-41C3-92FD-F8CD3ED1B026}"/>
                </a:ext>
              </a:extLst>
            </p:cNvPr>
            <p:cNvSpPr/>
            <p:nvPr/>
          </p:nvSpPr>
          <p:spPr>
            <a:xfrm>
              <a:off x="1040455" y="3838027"/>
              <a:ext cx="517832" cy="517832"/>
            </a:xfrm>
            <a:prstGeom prst="rect">
              <a:avLst/>
            </a:prstGeom>
            <a:blipFill>
              <a:blip r:embed="rId7">
                <a:extLst>
                  <a:ext uri="{96DAC541-7B7A-43D3-8B79-37D633B846F1}">
                    <asvg:svgBlip xmlns:asvg="http://schemas.microsoft.com/office/drawing/2016/SVG/main" r:embed="rId8"/>
                  </a:ext>
                </a:extLst>
              </a:blip>
              <a:srcRect/>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19" name="Frihandsfigur: Form 18">
              <a:extLst>
                <a:ext uri="{FF2B5EF4-FFF2-40B4-BE49-F238E27FC236}">
                  <a16:creationId xmlns:a16="http://schemas.microsoft.com/office/drawing/2014/main" id="{B11E0B35-1FE2-4B1B-8D53-94A0E4392A6B}"/>
                </a:ext>
              </a:extLst>
            </p:cNvPr>
            <p:cNvSpPr/>
            <p:nvPr/>
          </p:nvSpPr>
          <p:spPr>
            <a:xfrm>
              <a:off x="1843095" y="3626187"/>
              <a:ext cx="2410404"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l" defTabSz="1111250">
                <a:lnSpc>
                  <a:spcPct val="90000"/>
                </a:lnSpc>
                <a:spcBef>
                  <a:spcPct val="0"/>
                </a:spcBef>
                <a:spcAft>
                  <a:spcPct val="35000"/>
                </a:spcAft>
                <a:buNone/>
              </a:pPr>
              <a:r>
                <a:rPr lang="en-US" sz="2500" kern="1200" dirty="0" err="1"/>
                <a:t>Bekräftarteknik</a:t>
              </a:r>
              <a:r>
                <a:rPr lang="en-US" sz="2500" kern="1200" dirty="0"/>
                <a:t> </a:t>
              </a:r>
            </a:p>
          </p:txBody>
        </p:sp>
      </p:grpSp>
      <p:grpSp>
        <p:nvGrpSpPr>
          <p:cNvPr id="36" name="Grupp 35">
            <a:extLst>
              <a:ext uri="{FF2B5EF4-FFF2-40B4-BE49-F238E27FC236}">
                <a16:creationId xmlns:a16="http://schemas.microsoft.com/office/drawing/2014/main" id="{DFF96775-AD6E-454F-BC6A-ED9DACA789BE}"/>
              </a:ext>
            </a:extLst>
          </p:cNvPr>
          <p:cNvGrpSpPr/>
          <p:nvPr/>
        </p:nvGrpSpPr>
        <p:grpSpPr>
          <a:xfrm>
            <a:off x="4177576" y="2449296"/>
            <a:ext cx="4210769" cy="943627"/>
            <a:chOff x="4177576" y="2449296"/>
            <a:chExt cx="4210769" cy="943627"/>
          </a:xfrm>
        </p:grpSpPr>
        <p:sp>
          <p:nvSpPr>
            <p:cNvPr id="23" name="Rektangel: rundade hörn 22">
              <a:extLst>
                <a:ext uri="{FF2B5EF4-FFF2-40B4-BE49-F238E27FC236}">
                  <a16:creationId xmlns:a16="http://schemas.microsoft.com/office/drawing/2014/main" id="{0B404DFE-6D67-4EAB-BF26-673FAF8939D6}"/>
                </a:ext>
              </a:extLst>
            </p:cNvPr>
            <p:cNvSpPr/>
            <p:nvPr/>
          </p:nvSpPr>
          <p:spPr>
            <a:xfrm>
              <a:off x="4890495" y="2449296"/>
              <a:ext cx="3497850"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nchor="ctr"/>
            <a:lstStyle/>
            <a:p>
              <a:pPr algn="ctr"/>
              <a:r>
                <a:rPr lang="sv-SE" sz="2500" dirty="0"/>
                <a:t>Kräv korten på bordet</a:t>
              </a:r>
            </a:p>
          </p:txBody>
        </p:sp>
        <p:sp>
          <p:nvSpPr>
            <p:cNvPr id="26" name="Frihandsfigur: Form 25">
              <a:extLst>
                <a:ext uri="{FF2B5EF4-FFF2-40B4-BE49-F238E27FC236}">
                  <a16:creationId xmlns:a16="http://schemas.microsoft.com/office/drawing/2014/main" id="{D15B35D7-51CC-494C-95D8-ECBEB4163BC5}"/>
                </a:ext>
              </a:extLst>
            </p:cNvPr>
            <p:cNvSpPr/>
            <p:nvPr/>
          </p:nvSpPr>
          <p:spPr>
            <a:xfrm>
              <a:off x="4890494" y="2451411"/>
              <a:ext cx="3497849"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ctr" defTabSz="1111250">
                <a:lnSpc>
                  <a:spcPct val="90000"/>
                </a:lnSpc>
                <a:spcBef>
                  <a:spcPct val="0"/>
                </a:spcBef>
                <a:spcAft>
                  <a:spcPct val="35000"/>
                </a:spcAft>
                <a:buNone/>
              </a:pPr>
              <a:endParaRPr lang="en-US" sz="2500" kern="1200" dirty="0"/>
            </a:p>
          </p:txBody>
        </p:sp>
        <p:pic>
          <p:nvPicPr>
            <p:cNvPr id="30" name="Bild 29" descr="Pil: medsolsböj med hel fyllning">
              <a:extLst>
                <a:ext uri="{FF2B5EF4-FFF2-40B4-BE49-F238E27FC236}">
                  <a16:creationId xmlns:a16="http://schemas.microsoft.com/office/drawing/2014/main" id="{7B3C9F83-9E58-43E9-86F9-3939FDD5CAE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5400000">
              <a:off x="4270735" y="2530122"/>
              <a:ext cx="555687" cy="742006"/>
            </a:xfrm>
            <a:prstGeom prst="rect">
              <a:avLst/>
            </a:prstGeom>
          </p:spPr>
        </p:pic>
      </p:grpSp>
      <p:sp>
        <p:nvSpPr>
          <p:cNvPr id="35" name="Rubrik 1">
            <a:extLst>
              <a:ext uri="{FF2B5EF4-FFF2-40B4-BE49-F238E27FC236}">
                <a16:creationId xmlns:a16="http://schemas.microsoft.com/office/drawing/2014/main" id="{0D7275D0-651F-4593-B52D-532EAC2BF460}"/>
              </a:ext>
            </a:extLst>
          </p:cNvPr>
          <p:cNvSpPr>
            <a:spLocks noGrp="1"/>
          </p:cNvSpPr>
          <p:nvPr>
            <p:ph type="title"/>
          </p:nvPr>
        </p:nvSpPr>
        <p:spPr>
          <a:xfrm>
            <a:off x="755651" y="766763"/>
            <a:ext cx="7632698" cy="1430338"/>
          </a:xfrm>
        </p:spPr>
        <p:txBody>
          <a:bodyPr anchor="ctr"/>
          <a:lstStyle/>
          <a:p>
            <a:pPr algn="ctr"/>
            <a:r>
              <a:rPr lang="sv-SE" dirty="0"/>
              <a:t>Härskartekniken: undanhållande</a:t>
            </a:r>
          </a:p>
        </p:txBody>
      </p:sp>
      <p:grpSp>
        <p:nvGrpSpPr>
          <p:cNvPr id="2" name="Grupp 1">
            <a:extLst>
              <a:ext uri="{FF2B5EF4-FFF2-40B4-BE49-F238E27FC236}">
                <a16:creationId xmlns:a16="http://schemas.microsoft.com/office/drawing/2014/main" id="{878204A6-4BBC-4767-B5FF-2EE0A8A2A0C1}"/>
              </a:ext>
            </a:extLst>
          </p:cNvPr>
          <p:cNvGrpSpPr/>
          <p:nvPr/>
        </p:nvGrpSpPr>
        <p:grpSpPr>
          <a:xfrm>
            <a:off x="4177576" y="3626187"/>
            <a:ext cx="4210769" cy="941513"/>
            <a:chOff x="4177576" y="3626187"/>
            <a:chExt cx="4210769" cy="941513"/>
          </a:xfrm>
        </p:grpSpPr>
        <p:grpSp>
          <p:nvGrpSpPr>
            <p:cNvPr id="37" name="Grupp 36">
              <a:extLst>
                <a:ext uri="{FF2B5EF4-FFF2-40B4-BE49-F238E27FC236}">
                  <a16:creationId xmlns:a16="http://schemas.microsoft.com/office/drawing/2014/main" id="{761502C3-9DF0-42D0-AC0A-DF6989B358E6}"/>
                </a:ext>
              </a:extLst>
            </p:cNvPr>
            <p:cNvGrpSpPr/>
            <p:nvPr/>
          </p:nvGrpSpPr>
          <p:grpSpPr>
            <a:xfrm>
              <a:off x="4177576" y="3626187"/>
              <a:ext cx="4210769" cy="941512"/>
              <a:chOff x="4177576" y="3626187"/>
              <a:chExt cx="4210769" cy="941512"/>
            </a:xfrm>
          </p:grpSpPr>
          <p:sp>
            <p:nvSpPr>
              <p:cNvPr id="24" name="Rektangel: rundade hörn 23">
                <a:extLst>
                  <a:ext uri="{FF2B5EF4-FFF2-40B4-BE49-F238E27FC236}">
                    <a16:creationId xmlns:a16="http://schemas.microsoft.com/office/drawing/2014/main" id="{0CA7074A-9663-4115-9002-BEF69D1AA677}"/>
                  </a:ext>
                </a:extLst>
              </p:cNvPr>
              <p:cNvSpPr/>
              <p:nvPr/>
            </p:nvSpPr>
            <p:spPr>
              <a:xfrm>
                <a:off x="4890495" y="3626187"/>
                <a:ext cx="3497850"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lstStyle/>
              <a:p>
                <a:endParaRPr lang="sv-SE" dirty="0"/>
              </a:p>
            </p:txBody>
          </p:sp>
          <p:sp>
            <p:nvSpPr>
              <p:cNvPr id="28" name="Frihandsfigur: Form 27">
                <a:extLst>
                  <a:ext uri="{FF2B5EF4-FFF2-40B4-BE49-F238E27FC236}">
                    <a16:creationId xmlns:a16="http://schemas.microsoft.com/office/drawing/2014/main" id="{93161014-E200-4394-941D-D9C51A6566C7}"/>
                  </a:ext>
                </a:extLst>
              </p:cNvPr>
              <p:cNvSpPr/>
              <p:nvPr/>
            </p:nvSpPr>
            <p:spPr>
              <a:xfrm>
                <a:off x="4890493" y="3626187"/>
                <a:ext cx="3497849"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ctr" defTabSz="1111250">
                  <a:lnSpc>
                    <a:spcPct val="90000"/>
                  </a:lnSpc>
                  <a:spcBef>
                    <a:spcPct val="0"/>
                  </a:spcBef>
                  <a:spcAft>
                    <a:spcPct val="35000"/>
                  </a:spcAft>
                  <a:buNone/>
                </a:pPr>
                <a:endParaRPr lang="en-US" sz="2500" kern="1200" dirty="0"/>
              </a:p>
            </p:txBody>
          </p:sp>
          <p:pic>
            <p:nvPicPr>
              <p:cNvPr id="31" name="Bild 30" descr="Pil: medsolsböj med hel fyllning">
                <a:extLst>
                  <a:ext uri="{FF2B5EF4-FFF2-40B4-BE49-F238E27FC236}">
                    <a16:creationId xmlns:a16="http://schemas.microsoft.com/office/drawing/2014/main" id="{6D9D0C3A-5067-4061-9329-E136C58CFBC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rot="5400000" flipH="1">
                <a:off x="4270734" y="3744869"/>
                <a:ext cx="555690" cy="742006"/>
              </a:xfrm>
              <a:prstGeom prst="rect">
                <a:avLst/>
              </a:prstGeom>
            </p:spPr>
          </p:pic>
        </p:grpSp>
        <p:sp>
          <p:nvSpPr>
            <p:cNvPr id="29" name="Frihandsfigur: Form 28">
              <a:extLst>
                <a:ext uri="{FF2B5EF4-FFF2-40B4-BE49-F238E27FC236}">
                  <a16:creationId xmlns:a16="http://schemas.microsoft.com/office/drawing/2014/main" id="{4FF273BA-98A7-4F9B-8543-43385202B889}"/>
                </a:ext>
              </a:extLst>
            </p:cNvPr>
            <p:cNvSpPr/>
            <p:nvPr/>
          </p:nvSpPr>
          <p:spPr>
            <a:xfrm>
              <a:off x="4890494" y="3626188"/>
              <a:ext cx="3497849"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ctr" defTabSz="1111250">
                <a:lnSpc>
                  <a:spcPct val="90000"/>
                </a:lnSpc>
                <a:spcBef>
                  <a:spcPct val="0"/>
                </a:spcBef>
                <a:spcAft>
                  <a:spcPct val="35000"/>
                </a:spcAft>
                <a:buNone/>
              </a:pPr>
              <a:r>
                <a:rPr lang="en-US" sz="2500" kern="1200" dirty="0" err="1"/>
                <a:t>Informera</a:t>
              </a:r>
              <a:endParaRPr lang="en-US" sz="2500" kern="1200" dirty="0"/>
            </a:p>
          </p:txBody>
        </p:sp>
      </p:grpSp>
    </p:spTree>
    <p:extLst>
      <p:ext uri="{BB962C8B-B14F-4D97-AF65-F5344CB8AC3E}">
        <p14:creationId xmlns:p14="http://schemas.microsoft.com/office/powerpoint/2010/main" val="3392266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14B790-3A3F-449D-B1BC-70CA7D697496}"/>
              </a:ext>
            </a:extLst>
          </p:cNvPr>
          <p:cNvSpPr>
            <a:spLocks noGrp="1"/>
          </p:cNvSpPr>
          <p:nvPr>
            <p:ph type="title"/>
          </p:nvPr>
        </p:nvSpPr>
        <p:spPr>
          <a:xfrm>
            <a:off x="755651" y="442800"/>
            <a:ext cx="7632698" cy="1430338"/>
          </a:xfrm>
        </p:spPr>
        <p:txBody>
          <a:bodyPr anchor="ctr"/>
          <a:lstStyle/>
          <a:p>
            <a:pPr algn="ctr"/>
            <a:r>
              <a:rPr lang="sv-SE" dirty="0"/>
              <a:t>Härskartekniken: dubbel bestraffning</a:t>
            </a:r>
          </a:p>
        </p:txBody>
      </p:sp>
      <p:pic>
        <p:nvPicPr>
          <p:cNvPr id="6" name="Onlinemedia 5" title="Ordrum presenterar härskartekniker - Dubbelbestraffning">
            <a:hlinkClick r:id="" action="ppaction://media"/>
            <a:extLst>
              <a:ext uri="{FF2B5EF4-FFF2-40B4-BE49-F238E27FC236}">
                <a16:creationId xmlns:a16="http://schemas.microsoft.com/office/drawing/2014/main" id="{18CAD177-0163-4269-8590-A5C64FEF1F70}"/>
              </a:ext>
            </a:extLst>
          </p:cNvPr>
          <p:cNvPicPr>
            <a:picLocks noRot="1" noChangeAspect="1"/>
          </p:cNvPicPr>
          <p:nvPr>
            <a:videoFile r:link="rId1"/>
          </p:nvPr>
        </p:nvPicPr>
        <p:blipFill>
          <a:blip r:embed="rId3"/>
          <a:stretch>
            <a:fillRect/>
          </a:stretch>
        </p:blipFill>
        <p:spPr>
          <a:xfrm>
            <a:off x="1472400" y="1872000"/>
            <a:ext cx="6250619" cy="3531600"/>
          </a:xfrm>
          <a:prstGeom prst="rect">
            <a:avLst/>
          </a:prstGeom>
        </p:spPr>
      </p:pic>
      <p:pic>
        <p:nvPicPr>
          <p:cNvPr id="7" name="Bildobjekt 6">
            <a:extLst>
              <a:ext uri="{FF2B5EF4-FFF2-40B4-BE49-F238E27FC236}">
                <a16:creationId xmlns:a16="http://schemas.microsoft.com/office/drawing/2014/main" id="{52BFF4D4-E588-481D-858E-8C6DB86E7DF7}"/>
              </a:ext>
            </a:extLst>
          </p:cNvPr>
          <p:cNvPicPr>
            <a:picLocks noChangeAspect="1"/>
          </p:cNvPicPr>
          <p:nvPr/>
        </p:nvPicPr>
        <p:blipFill>
          <a:blip r:embed="rId4"/>
          <a:stretch>
            <a:fillRect/>
          </a:stretch>
        </p:blipFill>
        <p:spPr>
          <a:xfrm>
            <a:off x="169515" y="5941225"/>
            <a:ext cx="1570629" cy="341889"/>
          </a:xfrm>
          <a:prstGeom prst="rect">
            <a:avLst/>
          </a:prstGeom>
        </p:spPr>
      </p:pic>
      <p:sp>
        <p:nvSpPr>
          <p:cNvPr id="8" name="textruta 7">
            <a:extLst>
              <a:ext uri="{FF2B5EF4-FFF2-40B4-BE49-F238E27FC236}">
                <a16:creationId xmlns:a16="http://schemas.microsoft.com/office/drawing/2014/main" id="{111A70FC-56B0-42AC-928E-FF502C66FB28}"/>
              </a:ext>
            </a:extLst>
          </p:cNvPr>
          <p:cNvSpPr txBox="1"/>
          <p:nvPr/>
        </p:nvSpPr>
        <p:spPr>
          <a:xfrm>
            <a:off x="1740144" y="5941225"/>
            <a:ext cx="2617754" cy="338554"/>
          </a:xfrm>
          <a:prstGeom prst="rect">
            <a:avLst/>
          </a:prstGeom>
          <a:noFill/>
        </p:spPr>
        <p:txBody>
          <a:bodyPr wrap="square" rtlCol="0">
            <a:spAutoFit/>
          </a:bodyPr>
          <a:lstStyle/>
          <a:p>
            <a:r>
              <a:rPr lang="sv-SE" sz="1600" dirty="0"/>
              <a:t>Filmer framtagna av </a:t>
            </a:r>
            <a:r>
              <a:rPr lang="sv-SE" sz="1600" dirty="0" err="1"/>
              <a:t>Ordrum</a:t>
            </a:r>
            <a:r>
              <a:rPr lang="sv-SE" sz="1600" dirty="0"/>
              <a:t>.</a:t>
            </a:r>
          </a:p>
        </p:txBody>
      </p:sp>
    </p:spTree>
    <p:extLst>
      <p:ext uri="{BB962C8B-B14F-4D97-AF65-F5344CB8AC3E}">
        <p14:creationId xmlns:p14="http://schemas.microsoft.com/office/powerpoint/2010/main" val="3948113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3" name="Grupp 32">
            <a:extLst>
              <a:ext uri="{FF2B5EF4-FFF2-40B4-BE49-F238E27FC236}">
                <a16:creationId xmlns:a16="http://schemas.microsoft.com/office/drawing/2014/main" id="{B757FCF7-8092-430D-91EC-6ABC61E17F84}"/>
              </a:ext>
            </a:extLst>
          </p:cNvPr>
          <p:cNvGrpSpPr/>
          <p:nvPr/>
        </p:nvGrpSpPr>
        <p:grpSpPr>
          <a:xfrm>
            <a:off x="530158" y="3838026"/>
            <a:ext cx="8083684" cy="3511312"/>
            <a:chOff x="2033083" y="-1186361"/>
            <a:chExt cx="8083684" cy="3511312"/>
          </a:xfrm>
        </p:grpSpPr>
        <p:pic>
          <p:nvPicPr>
            <p:cNvPr id="20" name="Bild 19" descr="En brushstroke">
              <a:extLst>
                <a:ext uri="{FF2B5EF4-FFF2-40B4-BE49-F238E27FC236}">
                  <a16:creationId xmlns:a16="http://schemas.microsoft.com/office/drawing/2014/main" id="{8C678F78-DEFE-4740-A6E8-246E05E2234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33083" y="-1186361"/>
              <a:ext cx="8083684" cy="3511312"/>
            </a:xfrm>
            <a:prstGeom prst="rect">
              <a:avLst/>
            </a:prstGeom>
          </p:spPr>
        </p:pic>
        <p:sp>
          <p:nvSpPr>
            <p:cNvPr id="22" name="textruta 21">
              <a:extLst>
                <a:ext uri="{FF2B5EF4-FFF2-40B4-BE49-F238E27FC236}">
                  <a16:creationId xmlns:a16="http://schemas.microsoft.com/office/drawing/2014/main" id="{07878B14-9A02-4018-8193-CCBE8063E095}"/>
                </a:ext>
              </a:extLst>
            </p:cNvPr>
            <p:cNvSpPr txBox="1"/>
            <p:nvPr/>
          </p:nvSpPr>
          <p:spPr>
            <a:xfrm>
              <a:off x="3501065" y="278501"/>
              <a:ext cx="4944047" cy="523220"/>
            </a:xfrm>
            <a:prstGeom prst="rect">
              <a:avLst/>
            </a:prstGeom>
            <a:noFill/>
          </p:spPr>
          <p:txBody>
            <a:bodyPr wrap="none" rtlCol="0">
              <a:spAutoFit/>
            </a:bodyPr>
            <a:lstStyle/>
            <a:p>
              <a:pPr algn="ctr"/>
              <a:r>
                <a:rPr lang="sv-SE" sz="1400" b="1" i="1" dirty="0">
                  <a:solidFill>
                    <a:schemeClr val="bg1">
                      <a:lumMod val="95000"/>
                    </a:schemeClr>
                  </a:solidFill>
                </a:rPr>
                <a:t>Kom ihåg</a:t>
              </a:r>
            </a:p>
            <a:p>
              <a:pPr algn="ctr"/>
              <a:r>
                <a:rPr lang="sv-SE" sz="1400" b="1" i="1" dirty="0">
                  <a:solidFill>
                    <a:schemeClr val="bg1">
                      <a:lumMod val="95000"/>
                    </a:schemeClr>
                  </a:solidFill>
                </a:rPr>
                <a:t>En härskarteknik fungerar bara om omgivningen accepterar den.</a:t>
              </a:r>
            </a:p>
          </p:txBody>
        </p:sp>
      </p:grpSp>
      <p:grpSp>
        <p:nvGrpSpPr>
          <p:cNvPr id="38" name="Grupp 37">
            <a:extLst>
              <a:ext uri="{FF2B5EF4-FFF2-40B4-BE49-F238E27FC236}">
                <a16:creationId xmlns:a16="http://schemas.microsoft.com/office/drawing/2014/main" id="{20FF64A4-0C37-454A-8BED-FEF826CE8B32}"/>
              </a:ext>
            </a:extLst>
          </p:cNvPr>
          <p:cNvGrpSpPr/>
          <p:nvPr/>
        </p:nvGrpSpPr>
        <p:grpSpPr>
          <a:xfrm>
            <a:off x="755649" y="2449296"/>
            <a:ext cx="3497850" cy="941512"/>
            <a:chOff x="755649" y="2449296"/>
            <a:chExt cx="3497850" cy="941512"/>
          </a:xfrm>
        </p:grpSpPr>
        <p:sp>
          <p:nvSpPr>
            <p:cNvPr id="14" name="Rektangel: rundade hörn 13">
              <a:extLst>
                <a:ext uri="{FF2B5EF4-FFF2-40B4-BE49-F238E27FC236}">
                  <a16:creationId xmlns:a16="http://schemas.microsoft.com/office/drawing/2014/main" id="{CF5C48B2-C621-468C-81DD-6770E1D80FC8}"/>
                </a:ext>
              </a:extLst>
            </p:cNvPr>
            <p:cNvSpPr/>
            <p:nvPr/>
          </p:nvSpPr>
          <p:spPr>
            <a:xfrm>
              <a:off x="755649" y="2449296"/>
              <a:ext cx="3497850"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5" name="Rektangel 14" descr="Knuten näve med hel fyllning">
              <a:extLst>
                <a:ext uri="{FF2B5EF4-FFF2-40B4-BE49-F238E27FC236}">
                  <a16:creationId xmlns:a16="http://schemas.microsoft.com/office/drawing/2014/main" id="{D2E0DBFC-D1C5-4253-920B-0C376CC93888}"/>
                </a:ext>
              </a:extLst>
            </p:cNvPr>
            <p:cNvSpPr/>
            <p:nvPr/>
          </p:nvSpPr>
          <p:spPr>
            <a:xfrm>
              <a:off x="1040455" y="2661136"/>
              <a:ext cx="517832" cy="517832"/>
            </a:xfrm>
            <a:prstGeom prst="rect">
              <a:avLst/>
            </a:prstGeom>
            <a:blipFill>
              <a:blip r:embed="rId5">
                <a:extLst>
                  <a:ext uri="{96DAC541-7B7A-43D3-8B79-37D633B846F1}">
                    <asvg:svgBlip xmlns:asvg="http://schemas.microsoft.com/office/drawing/2016/SVG/main" r:embed="rId6"/>
                  </a:ext>
                </a:extLst>
              </a:blip>
              <a:srcRect/>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16" name="Frihandsfigur: Form 15">
              <a:extLst>
                <a:ext uri="{FF2B5EF4-FFF2-40B4-BE49-F238E27FC236}">
                  <a16:creationId xmlns:a16="http://schemas.microsoft.com/office/drawing/2014/main" id="{FBB92B7A-FB6D-4157-8EE1-6DC4473D3519}"/>
                </a:ext>
              </a:extLst>
            </p:cNvPr>
            <p:cNvSpPr/>
            <p:nvPr/>
          </p:nvSpPr>
          <p:spPr>
            <a:xfrm>
              <a:off x="1843095" y="2449296"/>
              <a:ext cx="2410404"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l" defTabSz="1111250">
                <a:lnSpc>
                  <a:spcPct val="90000"/>
                </a:lnSpc>
                <a:spcBef>
                  <a:spcPct val="0"/>
                </a:spcBef>
                <a:spcAft>
                  <a:spcPct val="35000"/>
                </a:spcAft>
                <a:buNone/>
              </a:pPr>
              <a:r>
                <a:rPr lang="en-US" sz="2500" kern="1200" dirty="0" err="1"/>
                <a:t>Motstrategi</a:t>
              </a:r>
              <a:endParaRPr lang="en-US" sz="2500" kern="1200" dirty="0"/>
            </a:p>
          </p:txBody>
        </p:sp>
      </p:grpSp>
      <p:grpSp>
        <p:nvGrpSpPr>
          <p:cNvPr id="39" name="Grupp 38">
            <a:extLst>
              <a:ext uri="{FF2B5EF4-FFF2-40B4-BE49-F238E27FC236}">
                <a16:creationId xmlns:a16="http://schemas.microsoft.com/office/drawing/2014/main" id="{9BCA55ED-22C3-48A2-9F13-37222AE8BE94}"/>
              </a:ext>
            </a:extLst>
          </p:cNvPr>
          <p:cNvGrpSpPr/>
          <p:nvPr/>
        </p:nvGrpSpPr>
        <p:grpSpPr>
          <a:xfrm>
            <a:off x="755648" y="3626187"/>
            <a:ext cx="3497851" cy="941512"/>
            <a:chOff x="755648" y="3626187"/>
            <a:chExt cx="3497851" cy="941512"/>
          </a:xfrm>
        </p:grpSpPr>
        <p:sp>
          <p:nvSpPr>
            <p:cNvPr id="17" name="Rektangel: rundade hörn 16">
              <a:extLst>
                <a:ext uri="{FF2B5EF4-FFF2-40B4-BE49-F238E27FC236}">
                  <a16:creationId xmlns:a16="http://schemas.microsoft.com/office/drawing/2014/main" id="{9C542162-8383-4227-A5EE-EF4B2C87342D}"/>
                </a:ext>
              </a:extLst>
            </p:cNvPr>
            <p:cNvSpPr/>
            <p:nvPr/>
          </p:nvSpPr>
          <p:spPr>
            <a:xfrm>
              <a:off x="755648" y="3626187"/>
              <a:ext cx="3497851"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8" name="Rektangel 17" descr="Märke bockmarkering med hel fyllning">
              <a:extLst>
                <a:ext uri="{FF2B5EF4-FFF2-40B4-BE49-F238E27FC236}">
                  <a16:creationId xmlns:a16="http://schemas.microsoft.com/office/drawing/2014/main" id="{97BADF00-4446-41C3-92FD-F8CD3ED1B026}"/>
                </a:ext>
              </a:extLst>
            </p:cNvPr>
            <p:cNvSpPr/>
            <p:nvPr/>
          </p:nvSpPr>
          <p:spPr>
            <a:xfrm>
              <a:off x="1040455" y="3838027"/>
              <a:ext cx="517832" cy="517832"/>
            </a:xfrm>
            <a:prstGeom prst="rect">
              <a:avLst/>
            </a:prstGeom>
            <a:blipFill>
              <a:blip r:embed="rId7">
                <a:extLst>
                  <a:ext uri="{96DAC541-7B7A-43D3-8B79-37D633B846F1}">
                    <asvg:svgBlip xmlns:asvg="http://schemas.microsoft.com/office/drawing/2016/SVG/main" r:embed="rId8"/>
                  </a:ext>
                </a:extLst>
              </a:blip>
              <a:srcRect/>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19" name="Frihandsfigur: Form 18">
              <a:extLst>
                <a:ext uri="{FF2B5EF4-FFF2-40B4-BE49-F238E27FC236}">
                  <a16:creationId xmlns:a16="http://schemas.microsoft.com/office/drawing/2014/main" id="{B11E0B35-1FE2-4B1B-8D53-94A0E4392A6B}"/>
                </a:ext>
              </a:extLst>
            </p:cNvPr>
            <p:cNvSpPr/>
            <p:nvPr/>
          </p:nvSpPr>
          <p:spPr>
            <a:xfrm>
              <a:off x="1843095" y="3626187"/>
              <a:ext cx="2410404"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l" defTabSz="1111250">
                <a:lnSpc>
                  <a:spcPct val="90000"/>
                </a:lnSpc>
                <a:spcBef>
                  <a:spcPct val="0"/>
                </a:spcBef>
                <a:spcAft>
                  <a:spcPct val="35000"/>
                </a:spcAft>
                <a:buNone/>
              </a:pPr>
              <a:r>
                <a:rPr lang="en-US" sz="2500" kern="1200" dirty="0" err="1"/>
                <a:t>Bekräftarteknik</a:t>
              </a:r>
              <a:r>
                <a:rPr lang="en-US" sz="2500" kern="1200" dirty="0"/>
                <a:t> </a:t>
              </a:r>
            </a:p>
          </p:txBody>
        </p:sp>
      </p:grpSp>
      <p:grpSp>
        <p:nvGrpSpPr>
          <p:cNvPr id="36" name="Grupp 35">
            <a:extLst>
              <a:ext uri="{FF2B5EF4-FFF2-40B4-BE49-F238E27FC236}">
                <a16:creationId xmlns:a16="http://schemas.microsoft.com/office/drawing/2014/main" id="{DFF96775-AD6E-454F-BC6A-ED9DACA789BE}"/>
              </a:ext>
            </a:extLst>
          </p:cNvPr>
          <p:cNvGrpSpPr/>
          <p:nvPr/>
        </p:nvGrpSpPr>
        <p:grpSpPr>
          <a:xfrm>
            <a:off x="4177576" y="2449296"/>
            <a:ext cx="4210769" cy="943627"/>
            <a:chOff x="4177576" y="2449296"/>
            <a:chExt cx="4210769" cy="943627"/>
          </a:xfrm>
        </p:grpSpPr>
        <p:sp>
          <p:nvSpPr>
            <p:cNvPr id="23" name="Rektangel: rundade hörn 22">
              <a:extLst>
                <a:ext uri="{FF2B5EF4-FFF2-40B4-BE49-F238E27FC236}">
                  <a16:creationId xmlns:a16="http://schemas.microsoft.com/office/drawing/2014/main" id="{0B404DFE-6D67-4EAB-BF26-673FAF8939D6}"/>
                </a:ext>
              </a:extLst>
            </p:cNvPr>
            <p:cNvSpPr/>
            <p:nvPr/>
          </p:nvSpPr>
          <p:spPr>
            <a:xfrm>
              <a:off x="4890495" y="2449296"/>
              <a:ext cx="3497850"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nchor="ctr"/>
            <a:lstStyle/>
            <a:p>
              <a:pPr algn="ctr"/>
              <a:r>
                <a:rPr lang="sv-SE" sz="2500" dirty="0"/>
                <a:t>Synliggör mönstret.</a:t>
              </a:r>
            </a:p>
          </p:txBody>
        </p:sp>
        <p:sp>
          <p:nvSpPr>
            <p:cNvPr id="26" name="Frihandsfigur: Form 25">
              <a:extLst>
                <a:ext uri="{FF2B5EF4-FFF2-40B4-BE49-F238E27FC236}">
                  <a16:creationId xmlns:a16="http://schemas.microsoft.com/office/drawing/2014/main" id="{D15B35D7-51CC-494C-95D8-ECBEB4163BC5}"/>
                </a:ext>
              </a:extLst>
            </p:cNvPr>
            <p:cNvSpPr/>
            <p:nvPr/>
          </p:nvSpPr>
          <p:spPr>
            <a:xfrm>
              <a:off x="4890494" y="2451411"/>
              <a:ext cx="3497849"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ctr" defTabSz="1111250">
                <a:lnSpc>
                  <a:spcPct val="90000"/>
                </a:lnSpc>
                <a:spcBef>
                  <a:spcPct val="0"/>
                </a:spcBef>
                <a:spcAft>
                  <a:spcPct val="35000"/>
                </a:spcAft>
                <a:buNone/>
              </a:pPr>
              <a:endParaRPr lang="en-US" sz="2500" kern="1200" dirty="0"/>
            </a:p>
          </p:txBody>
        </p:sp>
        <p:pic>
          <p:nvPicPr>
            <p:cNvPr id="30" name="Bild 29" descr="Pil: medsolsböj med hel fyllning">
              <a:extLst>
                <a:ext uri="{FF2B5EF4-FFF2-40B4-BE49-F238E27FC236}">
                  <a16:creationId xmlns:a16="http://schemas.microsoft.com/office/drawing/2014/main" id="{7B3C9F83-9E58-43E9-86F9-3939FDD5CAE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5400000">
              <a:off x="4270735" y="2530122"/>
              <a:ext cx="555687" cy="742006"/>
            </a:xfrm>
            <a:prstGeom prst="rect">
              <a:avLst/>
            </a:prstGeom>
          </p:spPr>
        </p:pic>
      </p:grpSp>
      <p:grpSp>
        <p:nvGrpSpPr>
          <p:cNvPr id="37" name="Grupp 36">
            <a:extLst>
              <a:ext uri="{FF2B5EF4-FFF2-40B4-BE49-F238E27FC236}">
                <a16:creationId xmlns:a16="http://schemas.microsoft.com/office/drawing/2014/main" id="{761502C3-9DF0-42D0-AC0A-DF6989B358E6}"/>
              </a:ext>
            </a:extLst>
          </p:cNvPr>
          <p:cNvGrpSpPr/>
          <p:nvPr/>
        </p:nvGrpSpPr>
        <p:grpSpPr>
          <a:xfrm>
            <a:off x="4177576" y="3626187"/>
            <a:ext cx="4210769" cy="941512"/>
            <a:chOff x="4177576" y="3626187"/>
            <a:chExt cx="4210769" cy="941512"/>
          </a:xfrm>
        </p:grpSpPr>
        <p:sp>
          <p:nvSpPr>
            <p:cNvPr id="24" name="Rektangel: rundade hörn 23">
              <a:extLst>
                <a:ext uri="{FF2B5EF4-FFF2-40B4-BE49-F238E27FC236}">
                  <a16:creationId xmlns:a16="http://schemas.microsoft.com/office/drawing/2014/main" id="{0CA7074A-9663-4115-9002-BEF69D1AA677}"/>
                </a:ext>
              </a:extLst>
            </p:cNvPr>
            <p:cNvSpPr/>
            <p:nvPr/>
          </p:nvSpPr>
          <p:spPr>
            <a:xfrm>
              <a:off x="4890495" y="3626187"/>
              <a:ext cx="3497850"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nchor="ctr"/>
            <a:lstStyle/>
            <a:p>
              <a:pPr algn="ctr"/>
              <a:r>
                <a:rPr lang="sv-SE" sz="2500" dirty="0"/>
                <a:t>Hänsynstagande</a:t>
              </a:r>
            </a:p>
          </p:txBody>
        </p:sp>
        <p:sp>
          <p:nvSpPr>
            <p:cNvPr id="28" name="Frihandsfigur: Form 27">
              <a:extLst>
                <a:ext uri="{FF2B5EF4-FFF2-40B4-BE49-F238E27FC236}">
                  <a16:creationId xmlns:a16="http://schemas.microsoft.com/office/drawing/2014/main" id="{93161014-E200-4394-941D-D9C51A6566C7}"/>
                </a:ext>
              </a:extLst>
            </p:cNvPr>
            <p:cNvSpPr/>
            <p:nvPr/>
          </p:nvSpPr>
          <p:spPr>
            <a:xfrm>
              <a:off x="4890493" y="3626187"/>
              <a:ext cx="3497849"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ctr" defTabSz="1111250">
                <a:lnSpc>
                  <a:spcPct val="90000"/>
                </a:lnSpc>
                <a:spcBef>
                  <a:spcPct val="0"/>
                </a:spcBef>
                <a:spcAft>
                  <a:spcPct val="35000"/>
                </a:spcAft>
                <a:buNone/>
              </a:pPr>
              <a:endParaRPr lang="en-US" sz="2500" kern="1200" dirty="0"/>
            </a:p>
          </p:txBody>
        </p:sp>
        <p:pic>
          <p:nvPicPr>
            <p:cNvPr id="31" name="Bild 30" descr="Pil: medsolsböj med hel fyllning">
              <a:extLst>
                <a:ext uri="{FF2B5EF4-FFF2-40B4-BE49-F238E27FC236}">
                  <a16:creationId xmlns:a16="http://schemas.microsoft.com/office/drawing/2014/main" id="{6D9D0C3A-5067-4061-9329-E136C58CFBC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rot="5400000" flipH="1">
              <a:off x="4270734" y="3744869"/>
              <a:ext cx="555690" cy="742006"/>
            </a:xfrm>
            <a:prstGeom prst="rect">
              <a:avLst/>
            </a:prstGeom>
          </p:spPr>
        </p:pic>
      </p:grpSp>
      <p:sp>
        <p:nvSpPr>
          <p:cNvPr id="35" name="Rubrik 1">
            <a:extLst>
              <a:ext uri="{FF2B5EF4-FFF2-40B4-BE49-F238E27FC236}">
                <a16:creationId xmlns:a16="http://schemas.microsoft.com/office/drawing/2014/main" id="{0D7275D0-651F-4593-B52D-532EAC2BF460}"/>
              </a:ext>
            </a:extLst>
          </p:cNvPr>
          <p:cNvSpPr>
            <a:spLocks noGrp="1"/>
          </p:cNvSpPr>
          <p:nvPr>
            <p:ph type="title"/>
          </p:nvPr>
        </p:nvSpPr>
        <p:spPr>
          <a:xfrm>
            <a:off x="755651" y="766763"/>
            <a:ext cx="7632698" cy="1430338"/>
          </a:xfrm>
        </p:spPr>
        <p:txBody>
          <a:bodyPr anchor="ctr"/>
          <a:lstStyle/>
          <a:p>
            <a:pPr algn="ctr"/>
            <a:r>
              <a:rPr lang="sv-SE" dirty="0"/>
              <a:t>Härskartekniken: dubbel bestraffning</a:t>
            </a:r>
          </a:p>
        </p:txBody>
      </p:sp>
    </p:spTree>
    <p:extLst>
      <p:ext uri="{BB962C8B-B14F-4D97-AF65-F5344CB8AC3E}">
        <p14:creationId xmlns:p14="http://schemas.microsoft.com/office/powerpoint/2010/main" val="4173419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14B790-3A3F-449D-B1BC-70CA7D697496}"/>
              </a:ext>
            </a:extLst>
          </p:cNvPr>
          <p:cNvSpPr>
            <a:spLocks noGrp="1"/>
          </p:cNvSpPr>
          <p:nvPr>
            <p:ph type="title"/>
          </p:nvPr>
        </p:nvSpPr>
        <p:spPr>
          <a:xfrm>
            <a:off x="755651" y="442800"/>
            <a:ext cx="7632698" cy="1430338"/>
          </a:xfrm>
        </p:spPr>
        <p:txBody>
          <a:bodyPr anchor="ctr"/>
          <a:lstStyle/>
          <a:p>
            <a:pPr algn="ctr"/>
            <a:r>
              <a:rPr lang="sv-SE" dirty="0"/>
              <a:t>Härskartekniken: skuld och skam</a:t>
            </a:r>
          </a:p>
        </p:txBody>
      </p:sp>
      <p:pic>
        <p:nvPicPr>
          <p:cNvPr id="6" name="Onlinemedia 5" title="Ordrum presenterar härskartekniker - Påförande av skuld och skam">
            <a:hlinkClick r:id="" action="ppaction://media"/>
            <a:extLst>
              <a:ext uri="{FF2B5EF4-FFF2-40B4-BE49-F238E27FC236}">
                <a16:creationId xmlns:a16="http://schemas.microsoft.com/office/drawing/2014/main" id="{04E4BA04-93FE-4ABB-ABEE-A5A21C4EAFFE}"/>
              </a:ext>
            </a:extLst>
          </p:cNvPr>
          <p:cNvPicPr>
            <a:picLocks noRot="1" noChangeAspect="1"/>
          </p:cNvPicPr>
          <p:nvPr>
            <a:videoFile r:link="rId1"/>
          </p:nvPr>
        </p:nvPicPr>
        <p:blipFill>
          <a:blip r:embed="rId3"/>
          <a:stretch>
            <a:fillRect/>
          </a:stretch>
        </p:blipFill>
        <p:spPr>
          <a:xfrm>
            <a:off x="1472400" y="1807200"/>
            <a:ext cx="6250619" cy="3531600"/>
          </a:xfrm>
          <a:prstGeom prst="rect">
            <a:avLst/>
          </a:prstGeom>
        </p:spPr>
      </p:pic>
      <p:pic>
        <p:nvPicPr>
          <p:cNvPr id="7" name="Bildobjekt 6">
            <a:extLst>
              <a:ext uri="{FF2B5EF4-FFF2-40B4-BE49-F238E27FC236}">
                <a16:creationId xmlns:a16="http://schemas.microsoft.com/office/drawing/2014/main" id="{F63B1F9B-1223-4320-9F6D-3FD6E91C7DB7}"/>
              </a:ext>
            </a:extLst>
          </p:cNvPr>
          <p:cNvPicPr>
            <a:picLocks noChangeAspect="1"/>
          </p:cNvPicPr>
          <p:nvPr/>
        </p:nvPicPr>
        <p:blipFill>
          <a:blip r:embed="rId4"/>
          <a:stretch>
            <a:fillRect/>
          </a:stretch>
        </p:blipFill>
        <p:spPr>
          <a:xfrm>
            <a:off x="169515" y="5941225"/>
            <a:ext cx="1570629" cy="341889"/>
          </a:xfrm>
          <a:prstGeom prst="rect">
            <a:avLst/>
          </a:prstGeom>
        </p:spPr>
      </p:pic>
      <p:sp>
        <p:nvSpPr>
          <p:cNvPr id="8" name="textruta 7">
            <a:extLst>
              <a:ext uri="{FF2B5EF4-FFF2-40B4-BE49-F238E27FC236}">
                <a16:creationId xmlns:a16="http://schemas.microsoft.com/office/drawing/2014/main" id="{A100E368-C976-4FAF-BF4A-50E8DD33E264}"/>
              </a:ext>
            </a:extLst>
          </p:cNvPr>
          <p:cNvSpPr txBox="1"/>
          <p:nvPr/>
        </p:nvSpPr>
        <p:spPr>
          <a:xfrm>
            <a:off x="1740144" y="5941225"/>
            <a:ext cx="2617754" cy="338554"/>
          </a:xfrm>
          <a:prstGeom prst="rect">
            <a:avLst/>
          </a:prstGeom>
          <a:noFill/>
        </p:spPr>
        <p:txBody>
          <a:bodyPr wrap="square" rtlCol="0">
            <a:spAutoFit/>
          </a:bodyPr>
          <a:lstStyle/>
          <a:p>
            <a:r>
              <a:rPr lang="sv-SE" sz="1600" dirty="0"/>
              <a:t>Filmer framtagna av </a:t>
            </a:r>
            <a:r>
              <a:rPr lang="sv-SE" sz="1600" dirty="0" err="1"/>
              <a:t>Ordrum</a:t>
            </a:r>
            <a:r>
              <a:rPr lang="sv-SE" sz="1600" dirty="0"/>
              <a:t>.</a:t>
            </a:r>
          </a:p>
        </p:txBody>
      </p:sp>
    </p:spTree>
    <p:extLst>
      <p:ext uri="{BB962C8B-B14F-4D97-AF65-F5344CB8AC3E}">
        <p14:creationId xmlns:p14="http://schemas.microsoft.com/office/powerpoint/2010/main" val="3444210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3" name="Grupp 32">
            <a:extLst>
              <a:ext uri="{FF2B5EF4-FFF2-40B4-BE49-F238E27FC236}">
                <a16:creationId xmlns:a16="http://schemas.microsoft.com/office/drawing/2014/main" id="{B757FCF7-8092-430D-91EC-6ABC61E17F84}"/>
              </a:ext>
            </a:extLst>
          </p:cNvPr>
          <p:cNvGrpSpPr/>
          <p:nvPr/>
        </p:nvGrpSpPr>
        <p:grpSpPr>
          <a:xfrm>
            <a:off x="530158" y="3838026"/>
            <a:ext cx="8083684" cy="3511312"/>
            <a:chOff x="2033083" y="-1186361"/>
            <a:chExt cx="8083684" cy="3511312"/>
          </a:xfrm>
        </p:grpSpPr>
        <p:pic>
          <p:nvPicPr>
            <p:cNvPr id="20" name="Bild 19" descr="En brushstroke">
              <a:extLst>
                <a:ext uri="{FF2B5EF4-FFF2-40B4-BE49-F238E27FC236}">
                  <a16:creationId xmlns:a16="http://schemas.microsoft.com/office/drawing/2014/main" id="{8C678F78-DEFE-4740-A6E8-246E05E2234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33083" y="-1186361"/>
              <a:ext cx="8083684" cy="3511312"/>
            </a:xfrm>
            <a:prstGeom prst="rect">
              <a:avLst/>
            </a:prstGeom>
          </p:spPr>
        </p:pic>
        <p:sp>
          <p:nvSpPr>
            <p:cNvPr id="22" name="textruta 21">
              <a:extLst>
                <a:ext uri="{FF2B5EF4-FFF2-40B4-BE49-F238E27FC236}">
                  <a16:creationId xmlns:a16="http://schemas.microsoft.com/office/drawing/2014/main" id="{07878B14-9A02-4018-8193-CCBE8063E095}"/>
                </a:ext>
              </a:extLst>
            </p:cNvPr>
            <p:cNvSpPr txBox="1"/>
            <p:nvPr/>
          </p:nvSpPr>
          <p:spPr>
            <a:xfrm>
              <a:off x="3501065" y="278501"/>
              <a:ext cx="4944047" cy="523220"/>
            </a:xfrm>
            <a:prstGeom prst="rect">
              <a:avLst/>
            </a:prstGeom>
            <a:noFill/>
          </p:spPr>
          <p:txBody>
            <a:bodyPr wrap="none" rtlCol="0">
              <a:spAutoFit/>
            </a:bodyPr>
            <a:lstStyle/>
            <a:p>
              <a:pPr algn="ctr"/>
              <a:r>
                <a:rPr lang="sv-SE" sz="1400" b="1" i="1" dirty="0">
                  <a:solidFill>
                    <a:schemeClr val="bg1">
                      <a:lumMod val="95000"/>
                    </a:schemeClr>
                  </a:solidFill>
                </a:rPr>
                <a:t>Kom ihåg</a:t>
              </a:r>
            </a:p>
            <a:p>
              <a:pPr algn="ctr"/>
              <a:r>
                <a:rPr lang="sv-SE" sz="1400" b="1" i="1" dirty="0">
                  <a:solidFill>
                    <a:schemeClr val="bg1">
                      <a:lumMod val="95000"/>
                    </a:schemeClr>
                  </a:solidFill>
                </a:rPr>
                <a:t>En härskarteknik fungerar bara om omgivningen accepterar den.</a:t>
              </a:r>
            </a:p>
          </p:txBody>
        </p:sp>
      </p:grpSp>
      <p:grpSp>
        <p:nvGrpSpPr>
          <p:cNvPr id="38" name="Grupp 37">
            <a:extLst>
              <a:ext uri="{FF2B5EF4-FFF2-40B4-BE49-F238E27FC236}">
                <a16:creationId xmlns:a16="http://schemas.microsoft.com/office/drawing/2014/main" id="{20FF64A4-0C37-454A-8BED-FEF826CE8B32}"/>
              </a:ext>
            </a:extLst>
          </p:cNvPr>
          <p:cNvGrpSpPr/>
          <p:nvPr/>
        </p:nvGrpSpPr>
        <p:grpSpPr>
          <a:xfrm>
            <a:off x="755649" y="2449296"/>
            <a:ext cx="3497850" cy="941512"/>
            <a:chOff x="755649" y="2449296"/>
            <a:chExt cx="3497850" cy="941512"/>
          </a:xfrm>
        </p:grpSpPr>
        <p:sp>
          <p:nvSpPr>
            <p:cNvPr id="14" name="Rektangel: rundade hörn 13">
              <a:extLst>
                <a:ext uri="{FF2B5EF4-FFF2-40B4-BE49-F238E27FC236}">
                  <a16:creationId xmlns:a16="http://schemas.microsoft.com/office/drawing/2014/main" id="{CF5C48B2-C621-468C-81DD-6770E1D80FC8}"/>
                </a:ext>
              </a:extLst>
            </p:cNvPr>
            <p:cNvSpPr/>
            <p:nvPr/>
          </p:nvSpPr>
          <p:spPr>
            <a:xfrm>
              <a:off x="755649" y="2449296"/>
              <a:ext cx="3497850"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5" name="Rektangel 14" descr="Knuten näve med hel fyllning">
              <a:extLst>
                <a:ext uri="{FF2B5EF4-FFF2-40B4-BE49-F238E27FC236}">
                  <a16:creationId xmlns:a16="http://schemas.microsoft.com/office/drawing/2014/main" id="{D2E0DBFC-D1C5-4253-920B-0C376CC93888}"/>
                </a:ext>
              </a:extLst>
            </p:cNvPr>
            <p:cNvSpPr/>
            <p:nvPr/>
          </p:nvSpPr>
          <p:spPr>
            <a:xfrm>
              <a:off x="1040455" y="2661136"/>
              <a:ext cx="517832" cy="517832"/>
            </a:xfrm>
            <a:prstGeom prst="rect">
              <a:avLst/>
            </a:prstGeom>
            <a:blipFill>
              <a:blip r:embed="rId5">
                <a:extLst>
                  <a:ext uri="{96DAC541-7B7A-43D3-8B79-37D633B846F1}">
                    <asvg:svgBlip xmlns:asvg="http://schemas.microsoft.com/office/drawing/2016/SVG/main" r:embed="rId6"/>
                  </a:ext>
                </a:extLst>
              </a:blip>
              <a:srcRect/>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16" name="Frihandsfigur: Form 15">
              <a:extLst>
                <a:ext uri="{FF2B5EF4-FFF2-40B4-BE49-F238E27FC236}">
                  <a16:creationId xmlns:a16="http://schemas.microsoft.com/office/drawing/2014/main" id="{FBB92B7A-FB6D-4157-8EE1-6DC4473D3519}"/>
                </a:ext>
              </a:extLst>
            </p:cNvPr>
            <p:cNvSpPr/>
            <p:nvPr/>
          </p:nvSpPr>
          <p:spPr>
            <a:xfrm>
              <a:off x="1843095" y="2449296"/>
              <a:ext cx="2410404"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l" defTabSz="1111250">
                <a:lnSpc>
                  <a:spcPct val="90000"/>
                </a:lnSpc>
                <a:spcBef>
                  <a:spcPct val="0"/>
                </a:spcBef>
                <a:spcAft>
                  <a:spcPct val="35000"/>
                </a:spcAft>
                <a:buNone/>
              </a:pPr>
              <a:r>
                <a:rPr lang="en-US" sz="2500" kern="1200" dirty="0" err="1"/>
                <a:t>Motstrategi</a:t>
              </a:r>
              <a:endParaRPr lang="en-US" sz="2500" kern="1200" dirty="0"/>
            </a:p>
          </p:txBody>
        </p:sp>
      </p:grpSp>
      <p:grpSp>
        <p:nvGrpSpPr>
          <p:cNvPr id="39" name="Grupp 38">
            <a:extLst>
              <a:ext uri="{FF2B5EF4-FFF2-40B4-BE49-F238E27FC236}">
                <a16:creationId xmlns:a16="http://schemas.microsoft.com/office/drawing/2014/main" id="{9BCA55ED-22C3-48A2-9F13-37222AE8BE94}"/>
              </a:ext>
            </a:extLst>
          </p:cNvPr>
          <p:cNvGrpSpPr/>
          <p:nvPr/>
        </p:nvGrpSpPr>
        <p:grpSpPr>
          <a:xfrm>
            <a:off x="755648" y="3626187"/>
            <a:ext cx="3497851" cy="941512"/>
            <a:chOff x="755648" y="3626187"/>
            <a:chExt cx="3497851" cy="941512"/>
          </a:xfrm>
        </p:grpSpPr>
        <p:sp>
          <p:nvSpPr>
            <p:cNvPr id="17" name="Rektangel: rundade hörn 16">
              <a:extLst>
                <a:ext uri="{FF2B5EF4-FFF2-40B4-BE49-F238E27FC236}">
                  <a16:creationId xmlns:a16="http://schemas.microsoft.com/office/drawing/2014/main" id="{9C542162-8383-4227-A5EE-EF4B2C87342D}"/>
                </a:ext>
              </a:extLst>
            </p:cNvPr>
            <p:cNvSpPr/>
            <p:nvPr/>
          </p:nvSpPr>
          <p:spPr>
            <a:xfrm>
              <a:off x="755648" y="3626187"/>
              <a:ext cx="3497851"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8" name="Rektangel 17" descr="Märke bockmarkering med hel fyllning">
              <a:extLst>
                <a:ext uri="{FF2B5EF4-FFF2-40B4-BE49-F238E27FC236}">
                  <a16:creationId xmlns:a16="http://schemas.microsoft.com/office/drawing/2014/main" id="{97BADF00-4446-41C3-92FD-F8CD3ED1B026}"/>
                </a:ext>
              </a:extLst>
            </p:cNvPr>
            <p:cNvSpPr/>
            <p:nvPr/>
          </p:nvSpPr>
          <p:spPr>
            <a:xfrm>
              <a:off x="1040455" y="3838027"/>
              <a:ext cx="517832" cy="517832"/>
            </a:xfrm>
            <a:prstGeom prst="rect">
              <a:avLst/>
            </a:prstGeom>
            <a:blipFill>
              <a:blip r:embed="rId7">
                <a:extLst>
                  <a:ext uri="{96DAC541-7B7A-43D3-8B79-37D633B846F1}">
                    <asvg:svgBlip xmlns:asvg="http://schemas.microsoft.com/office/drawing/2016/SVG/main" r:embed="rId8"/>
                  </a:ext>
                </a:extLst>
              </a:blip>
              <a:srcRect/>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19" name="Frihandsfigur: Form 18">
              <a:extLst>
                <a:ext uri="{FF2B5EF4-FFF2-40B4-BE49-F238E27FC236}">
                  <a16:creationId xmlns:a16="http://schemas.microsoft.com/office/drawing/2014/main" id="{B11E0B35-1FE2-4B1B-8D53-94A0E4392A6B}"/>
                </a:ext>
              </a:extLst>
            </p:cNvPr>
            <p:cNvSpPr/>
            <p:nvPr/>
          </p:nvSpPr>
          <p:spPr>
            <a:xfrm>
              <a:off x="1843095" y="3626187"/>
              <a:ext cx="2410404"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l" defTabSz="1111250">
                <a:lnSpc>
                  <a:spcPct val="90000"/>
                </a:lnSpc>
                <a:spcBef>
                  <a:spcPct val="0"/>
                </a:spcBef>
                <a:spcAft>
                  <a:spcPct val="35000"/>
                </a:spcAft>
                <a:buNone/>
              </a:pPr>
              <a:r>
                <a:rPr lang="en-US" sz="2500" kern="1200" dirty="0" err="1"/>
                <a:t>Bekräftarteknik</a:t>
              </a:r>
              <a:r>
                <a:rPr lang="en-US" sz="2500" kern="1200" dirty="0"/>
                <a:t> </a:t>
              </a:r>
            </a:p>
          </p:txBody>
        </p:sp>
      </p:grpSp>
      <p:grpSp>
        <p:nvGrpSpPr>
          <p:cNvPr id="36" name="Grupp 35">
            <a:extLst>
              <a:ext uri="{FF2B5EF4-FFF2-40B4-BE49-F238E27FC236}">
                <a16:creationId xmlns:a16="http://schemas.microsoft.com/office/drawing/2014/main" id="{DFF96775-AD6E-454F-BC6A-ED9DACA789BE}"/>
              </a:ext>
            </a:extLst>
          </p:cNvPr>
          <p:cNvGrpSpPr/>
          <p:nvPr/>
        </p:nvGrpSpPr>
        <p:grpSpPr>
          <a:xfrm>
            <a:off x="4177576" y="2449296"/>
            <a:ext cx="4210769" cy="943627"/>
            <a:chOff x="4177576" y="2449296"/>
            <a:chExt cx="4210769" cy="943627"/>
          </a:xfrm>
        </p:grpSpPr>
        <p:sp>
          <p:nvSpPr>
            <p:cNvPr id="23" name="Rektangel: rundade hörn 22">
              <a:extLst>
                <a:ext uri="{FF2B5EF4-FFF2-40B4-BE49-F238E27FC236}">
                  <a16:creationId xmlns:a16="http://schemas.microsoft.com/office/drawing/2014/main" id="{0B404DFE-6D67-4EAB-BF26-673FAF8939D6}"/>
                </a:ext>
              </a:extLst>
            </p:cNvPr>
            <p:cNvSpPr/>
            <p:nvPr/>
          </p:nvSpPr>
          <p:spPr>
            <a:xfrm>
              <a:off x="4890495" y="2449296"/>
              <a:ext cx="3497850"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nchor="ctr"/>
            <a:lstStyle/>
            <a:p>
              <a:pPr algn="ctr"/>
              <a:r>
                <a:rPr lang="sv-SE" sz="2500" dirty="0"/>
                <a:t>Intellektualisera</a:t>
              </a:r>
            </a:p>
          </p:txBody>
        </p:sp>
        <p:sp>
          <p:nvSpPr>
            <p:cNvPr id="26" name="Frihandsfigur: Form 25">
              <a:extLst>
                <a:ext uri="{FF2B5EF4-FFF2-40B4-BE49-F238E27FC236}">
                  <a16:creationId xmlns:a16="http://schemas.microsoft.com/office/drawing/2014/main" id="{D15B35D7-51CC-494C-95D8-ECBEB4163BC5}"/>
                </a:ext>
              </a:extLst>
            </p:cNvPr>
            <p:cNvSpPr/>
            <p:nvPr/>
          </p:nvSpPr>
          <p:spPr>
            <a:xfrm>
              <a:off x="4890494" y="2451411"/>
              <a:ext cx="3497849"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ctr" defTabSz="1111250">
                <a:lnSpc>
                  <a:spcPct val="90000"/>
                </a:lnSpc>
                <a:spcBef>
                  <a:spcPct val="0"/>
                </a:spcBef>
                <a:spcAft>
                  <a:spcPct val="35000"/>
                </a:spcAft>
                <a:buNone/>
              </a:pPr>
              <a:endParaRPr lang="en-US" sz="2500" kern="1200" dirty="0"/>
            </a:p>
          </p:txBody>
        </p:sp>
        <p:pic>
          <p:nvPicPr>
            <p:cNvPr id="30" name="Bild 29" descr="Pil: medsolsböj med hel fyllning">
              <a:extLst>
                <a:ext uri="{FF2B5EF4-FFF2-40B4-BE49-F238E27FC236}">
                  <a16:creationId xmlns:a16="http://schemas.microsoft.com/office/drawing/2014/main" id="{7B3C9F83-9E58-43E9-86F9-3939FDD5CAE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5400000">
              <a:off x="4270735" y="2530122"/>
              <a:ext cx="555687" cy="742006"/>
            </a:xfrm>
            <a:prstGeom prst="rect">
              <a:avLst/>
            </a:prstGeom>
          </p:spPr>
        </p:pic>
      </p:grpSp>
      <p:grpSp>
        <p:nvGrpSpPr>
          <p:cNvPr id="37" name="Grupp 36">
            <a:extLst>
              <a:ext uri="{FF2B5EF4-FFF2-40B4-BE49-F238E27FC236}">
                <a16:creationId xmlns:a16="http://schemas.microsoft.com/office/drawing/2014/main" id="{761502C3-9DF0-42D0-AC0A-DF6989B358E6}"/>
              </a:ext>
            </a:extLst>
          </p:cNvPr>
          <p:cNvGrpSpPr/>
          <p:nvPr/>
        </p:nvGrpSpPr>
        <p:grpSpPr>
          <a:xfrm>
            <a:off x="4177576" y="3626187"/>
            <a:ext cx="4210769" cy="941512"/>
            <a:chOff x="4177576" y="3626187"/>
            <a:chExt cx="4210769" cy="941512"/>
          </a:xfrm>
        </p:grpSpPr>
        <p:sp>
          <p:nvSpPr>
            <p:cNvPr id="24" name="Rektangel: rundade hörn 23">
              <a:extLst>
                <a:ext uri="{FF2B5EF4-FFF2-40B4-BE49-F238E27FC236}">
                  <a16:creationId xmlns:a16="http://schemas.microsoft.com/office/drawing/2014/main" id="{0CA7074A-9663-4115-9002-BEF69D1AA677}"/>
                </a:ext>
              </a:extLst>
            </p:cNvPr>
            <p:cNvSpPr/>
            <p:nvPr/>
          </p:nvSpPr>
          <p:spPr>
            <a:xfrm>
              <a:off x="4890495" y="3626187"/>
              <a:ext cx="3497850"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nchor="ctr"/>
            <a:lstStyle/>
            <a:p>
              <a:pPr algn="ctr"/>
              <a:r>
                <a:rPr lang="sv-SE" sz="2500" dirty="0"/>
                <a:t>Bekräfta dig själv och andra.</a:t>
              </a:r>
            </a:p>
          </p:txBody>
        </p:sp>
        <p:sp>
          <p:nvSpPr>
            <p:cNvPr id="28" name="Frihandsfigur: Form 27">
              <a:extLst>
                <a:ext uri="{FF2B5EF4-FFF2-40B4-BE49-F238E27FC236}">
                  <a16:creationId xmlns:a16="http://schemas.microsoft.com/office/drawing/2014/main" id="{93161014-E200-4394-941D-D9C51A6566C7}"/>
                </a:ext>
              </a:extLst>
            </p:cNvPr>
            <p:cNvSpPr/>
            <p:nvPr/>
          </p:nvSpPr>
          <p:spPr>
            <a:xfrm>
              <a:off x="4890493" y="3626187"/>
              <a:ext cx="3497849"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ctr" defTabSz="1111250">
                <a:lnSpc>
                  <a:spcPct val="90000"/>
                </a:lnSpc>
                <a:spcBef>
                  <a:spcPct val="0"/>
                </a:spcBef>
                <a:spcAft>
                  <a:spcPct val="35000"/>
                </a:spcAft>
                <a:buNone/>
              </a:pPr>
              <a:endParaRPr lang="en-US" sz="2500" kern="1200" dirty="0"/>
            </a:p>
          </p:txBody>
        </p:sp>
        <p:pic>
          <p:nvPicPr>
            <p:cNvPr id="31" name="Bild 30" descr="Pil: medsolsböj med hel fyllning">
              <a:extLst>
                <a:ext uri="{FF2B5EF4-FFF2-40B4-BE49-F238E27FC236}">
                  <a16:creationId xmlns:a16="http://schemas.microsoft.com/office/drawing/2014/main" id="{6D9D0C3A-5067-4061-9329-E136C58CFBC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rot="5400000" flipH="1">
              <a:off x="4270734" y="3744869"/>
              <a:ext cx="555690" cy="742006"/>
            </a:xfrm>
            <a:prstGeom prst="rect">
              <a:avLst/>
            </a:prstGeom>
          </p:spPr>
        </p:pic>
      </p:grpSp>
      <p:sp>
        <p:nvSpPr>
          <p:cNvPr id="35" name="Rubrik 1">
            <a:extLst>
              <a:ext uri="{FF2B5EF4-FFF2-40B4-BE49-F238E27FC236}">
                <a16:creationId xmlns:a16="http://schemas.microsoft.com/office/drawing/2014/main" id="{0D7275D0-651F-4593-B52D-532EAC2BF460}"/>
              </a:ext>
            </a:extLst>
          </p:cNvPr>
          <p:cNvSpPr>
            <a:spLocks noGrp="1"/>
          </p:cNvSpPr>
          <p:nvPr>
            <p:ph type="title"/>
          </p:nvPr>
        </p:nvSpPr>
        <p:spPr>
          <a:xfrm>
            <a:off x="755651" y="766763"/>
            <a:ext cx="7632698" cy="1430338"/>
          </a:xfrm>
        </p:spPr>
        <p:txBody>
          <a:bodyPr anchor="ctr"/>
          <a:lstStyle/>
          <a:p>
            <a:pPr algn="ctr"/>
            <a:r>
              <a:rPr lang="sv-SE" dirty="0"/>
              <a:t>Härskartekniken: skuld och skam</a:t>
            </a:r>
          </a:p>
        </p:txBody>
      </p:sp>
    </p:spTree>
    <p:extLst>
      <p:ext uri="{BB962C8B-B14F-4D97-AF65-F5344CB8AC3E}">
        <p14:creationId xmlns:p14="http://schemas.microsoft.com/office/powerpoint/2010/main" val="2961251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A4C7B12-8908-4C7D-BE3B-A9F13AC56BBB}"/>
              </a:ext>
            </a:extLst>
          </p:cNvPr>
          <p:cNvSpPr>
            <a:spLocks noGrp="1"/>
          </p:cNvSpPr>
          <p:nvPr>
            <p:ph type="title"/>
          </p:nvPr>
        </p:nvSpPr>
        <p:spPr>
          <a:xfrm>
            <a:off x="417994" y="1321582"/>
            <a:ext cx="3331607" cy="548765"/>
          </a:xfrm>
        </p:spPr>
        <p:txBody>
          <a:bodyPr>
            <a:normAutofit/>
          </a:bodyPr>
          <a:lstStyle/>
          <a:p>
            <a:r>
              <a:rPr lang="sv-SE" dirty="0"/>
              <a:t>Introduktion</a:t>
            </a:r>
          </a:p>
        </p:txBody>
      </p:sp>
      <p:sp>
        <p:nvSpPr>
          <p:cNvPr id="12" name="Frihandsfigur: Form 11">
            <a:extLst>
              <a:ext uri="{FF2B5EF4-FFF2-40B4-BE49-F238E27FC236}">
                <a16:creationId xmlns:a16="http://schemas.microsoft.com/office/drawing/2014/main" id="{BB78F490-C42B-47C8-B1EE-42CE71F265FC}"/>
              </a:ext>
            </a:extLst>
          </p:cNvPr>
          <p:cNvSpPr/>
          <p:nvPr/>
        </p:nvSpPr>
        <p:spPr>
          <a:xfrm>
            <a:off x="4269122" y="3178969"/>
            <a:ext cx="2284164" cy="1219200"/>
          </a:xfrm>
          <a:custGeom>
            <a:avLst/>
            <a:gdLst>
              <a:gd name="connsiteX0" fmla="*/ 0 w 1219200"/>
              <a:gd name="connsiteY0" fmla="*/ 203204 h 1219200"/>
              <a:gd name="connsiteX1" fmla="*/ 203204 w 1219200"/>
              <a:gd name="connsiteY1" fmla="*/ 0 h 1219200"/>
              <a:gd name="connsiteX2" fmla="*/ 1015996 w 1219200"/>
              <a:gd name="connsiteY2" fmla="*/ 0 h 1219200"/>
              <a:gd name="connsiteX3" fmla="*/ 1219200 w 1219200"/>
              <a:gd name="connsiteY3" fmla="*/ 203204 h 1219200"/>
              <a:gd name="connsiteX4" fmla="*/ 1219200 w 1219200"/>
              <a:gd name="connsiteY4" fmla="*/ 1015996 h 1219200"/>
              <a:gd name="connsiteX5" fmla="*/ 1015996 w 1219200"/>
              <a:gd name="connsiteY5" fmla="*/ 1219200 h 1219200"/>
              <a:gd name="connsiteX6" fmla="*/ 203204 w 1219200"/>
              <a:gd name="connsiteY6" fmla="*/ 1219200 h 1219200"/>
              <a:gd name="connsiteX7" fmla="*/ 0 w 1219200"/>
              <a:gd name="connsiteY7" fmla="*/ 1015996 h 1219200"/>
              <a:gd name="connsiteX8" fmla="*/ 0 w 1219200"/>
              <a:gd name="connsiteY8" fmla="*/ 203204 h 121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 h="1219200">
                <a:moveTo>
                  <a:pt x="0" y="203204"/>
                </a:moveTo>
                <a:cubicBezTo>
                  <a:pt x="0" y="90978"/>
                  <a:pt x="90978" y="0"/>
                  <a:pt x="203204" y="0"/>
                </a:cubicBezTo>
                <a:lnTo>
                  <a:pt x="1015996" y="0"/>
                </a:lnTo>
                <a:cubicBezTo>
                  <a:pt x="1128222" y="0"/>
                  <a:pt x="1219200" y="90978"/>
                  <a:pt x="1219200" y="203204"/>
                </a:cubicBezTo>
                <a:lnTo>
                  <a:pt x="1219200" y="1015996"/>
                </a:lnTo>
                <a:cubicBezTo>
                  <a:pt x="1219200" y="1128222"/>
                  <a:pt x="1128222" y="1219200"/>
                  <a:pt x="1015996" y="1219200"/>
                </a:cubicBezTo>
                <a:lnTo>
                  <a:pt x="203204" y="1219200"/>
                </a:lnTo>
                <a:cubicBezTo>
                  <a:pt x="90978" y="1219200"/>
                  <a:pt x="0" y="1128222"/>
                  <a:pt x="0" y="1015996"/>
                </a:cubicBezTo>
                <a:lnTo>
                  <a:pt x="0" y="203204"/>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0796" tIns="140796" rIns="140796" bIns="140796" numCol="1" spcCol="1270" anchor="ctr" anchorCtr="0">
            <a:noAutofit/>
          </a:bodyPr>
          <a:lstStyle/>
          <a:p>
            <a:pPr algn="ctr" defTabSz="1422400">
              <a:lnSpc>
                <a:spcPct val="90000"/>
              </a:lnSpc>
              <a:spcBef>
                <a:spcPct val="0"/>
              </a:spcBef>
              <a:spcAft>
                <a:spcPct val="35000"/>
              </a:spcAft>
            </a:pPr>
            <a:r>
              <a:rPr lang="sv-SE" dirty="0"/>
              <a:t>Kunskap om härskartekniker</a:t>
            </a:r>
          </a:p>
        </p:txBody>
      </p:sp>
      <p:grpSp>
        <p:nvGrpSpPr>
          <p:cNvPr id="24" name="Grupp 23">
            <a:extLst>
              <a:ext uri="{FF2B5EF4-FFF2-40B4-BE49-F238E27FC236}">
                <a16:creationId xmlns:a16="http://schemas.microsoft.com/office/drawing/2014/main" id="{E145B5D9-920F-41F6-9BF1-6DFA1771C127}"/>
              </a:ext>
            </a:extLst>
          </p:cNvPr>
          <p:cNvGrpSpPr/>
          <p:nvPr/>
        </p:nvGrpSpPr>
        <p:grpSpPr>
          <a:xfrm>
            <a:off x="4448300" y="1595965"/>
            <a:ext cx="1944000" cy="1672081"/>
            <a:chOff x="4448300" y="1595965"/>
            <a:chExt cx="1944000" cy="1672081"/>
          </a:xfrm>
        </p:grpSpPr>
        <p:sp>
          <p:nvSpPr>
            <p:cNvPr id="13" name="Frihandsfigur: Form 12">
              <a:extLst>
                <a:ext uri="{FF2B5EF4-FFF2-40B4-BE49-F238E27FC236}">
                  <a16:creationId xmlns:a16="http://schemas.microsoft.com/office/drawing/2014/main" id="{E61D5E3C-5B49-41D0-9AE7-A7C737CC3B26}"/>
                </a:ext>
              </a:extLst>
            </p:cNvPr>
            <p:cNvSpPr/>
            <p:nvPr/>
          </p:nvSpPr>
          <p:spPr>
            <a:xfrm rot="16200000">
              <a:off x="4992691" y="2840438"/>
              <a:ext cx="855217" cy="0"/>
            </a:xfrm>
            <a:custGeom>
              <a:avLst/>
              <a:gdLst/>
              <a:ahLst/>
              <a:cxnLst/>
              <a:rect l="0" t="0" r="0" b="0"/>
              <a:pathLst>
                <a:path>
                  <a:moveTo>
                    <a:pt x="0" y="0"/>
                  </a:moveTo>
                  <a:lnTo>
                    <a:pt x="855217" y="0"/>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4" name="Frihandsfigur: Form 13">
              <a:extLst>
                <a:ext uri="{FF2B5EF4-FFF2-40B4-BE49-F238E27FC236}">
                  <a16:creationId xmlns:a16="http://schemas.microsoft.com/office/drawing/2014/main" id="{88B0CD12-E1DC-4A97-B243-E4869BD6CA45}"/>
                </a:ext>
              </a:extLst>
            </p:cNvPr>
            <p:cNvSpPr/>
            <p:nvPr/>
          </p:nvSpPr>
          <p:spPr>
            <a:xfrm>
              <a:off x="4448300" y="1595965"/>
              <a:ext cx="1944000" cy="816864"/>
            </a:xfrm>
            <a:custGeom>
              <a:avLst/>
              <a:gdLst>
                <a:gd name="connsiteX0" fmla="*/ 0 w 816864"/>
                <a:gd name="connsiteY0" fmla="*/ 136147 h 816864"/>
                <a:gd name="connsiteX1" fmla="*/ 136147 w 816864"/>
                <a:gd name="connsiteY1" fmla="*/ 0 h 816864"/>
                <a:gd name="connsiteX2" fmla="*/ 680717 w 816864"/>
                <a:gd name="connsiteY2" fmla="*/ 0 h 816864"/>
                <a:gd name="connsiteX3" fmla="*/ 816864 w 816864"/>
                <a:gd name="connsiteY3" fmla="*/ 136147 h 816864"/>
                <a:gd name="connsiteX4" fmla="*/ 816864 w 816864"/>
                <a:gd name="connsiteY4" fmla="*/ 680717 h 816864"/>
                <a:gd name="connsiteX5" fmla="*/ 680717 w 816864"/>
                <a:gd name="connsiteY5" fmla="*/ 816864 h 816864"/>
                <a:gd name="connsiteX6" fmla="*/ 136147 w 816864"/>
                <a:gd name="connsiteY6" fmla="*/ 816864 h 816864"/>
                <a:gd name="connsiteX7" fmla="*/ 0 w 816864"/>
                <a:gd name="connsiteY7" fmla="*/ 680717 h 816864"/>
                <a:gd name="connsiteX8" fmla="*/ 0 w 816864"/>
                <a:gd name="connsiteY8" fmla="*/ 136147 h 816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6864" h="816864">
                  <a:moveTo>
                    <a:pt x="0" y="136147"/>
                  </a:moveTo>
                  <a:cubicBezTo>
                    <a:pt x="0" y="60955"/>
                    <a:pt x="60955" y="0"/>
                    <a:pt x="136147" y="0"/>
                  </a:cubicBezTo>
                  <a:lnTo>
                    <a:pt x="680717" y="0"/>
                  </a:lnTo>
                  <a:cubicBezTo>
                    <a:pt x="755909" y="0"/>
                    <a:pt x="816864" y="60955"/>
                    <a:pt x="816864" y="136147"/>
                  </a:cubicBezTo>
                  <a:lnTo>
                    <a:pt x="816864" y="680717"/>
                  </a:lnTo>
                  <a:cubicBezTo>
                    <a:pt x="816864" y="755909"/>
                    <a:pt x="755909" y="816864"/>
                    <a:pt x="680717" y="816864"/>
                  </a:cubicBezTo>
                  <a:lnTo>
                    <a:pt x="136147" y="816864"/>
                  </a:lnTo>
                  <a:cubicBezTo>
                    <a:pt x="60955" y="816864"/>
                    <a:pt x="0" y="755909"/>
                    <a:pt x="0" y="680717"/>
                  </a:cubicBezTo>
                  <a:lnTo>
                    <a:pt x="0" y="13614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3216" tIns="93216" rIns="93216" bIns="93216" numCol="1" spcCol="1270" anchor="ctr" anchorCtr="0">
              <a:noAutofit/>
            </a:bodyPr>
            <a:lstStyle/>
            <a:p>
              <a:pPr algn="ctr" defTabSz="933450">
                <a:lnSpc>
                  <a:spcPct val="90000"/>
                </a:lnSpc>
                <a:spcBef>
                  <a:spcPct val="0"/>
                </a:spcBef>
                <a:spcAft>
                  <a:spcPct val="35000"/>
                </a:spcAft>
              </a:pPr>
              <a:r>
                <a:rPr lang="sv-SE" dirty="0"/>
                <a:t>Upptäcka osynliga kränkningar.</a:t>
              </a:r>
            </a:p>
          </p:txBody>
        </p:sp>
      </p:grpSp>
      <p:grpSp>
        <p:nvGrpSpPr>
          <p:cNvPr id="25" name="Grupp 24">
            <a:extLst>
              <a:ext uri="{FF2B5EF4-FFF2-40B4-BE49-F238E27FC236}">
                <a16:creationId xmlns:a16="http://schemas.microsoft.com/office/drawing/2014/main" id="{09216DEA-F059-4A31-A4A5-C116A57CF278}"/>
              </a:ext>
            </a:extLst>
          </p:cNvPr>
          <p:cNvGrpSpPr/>
          <p:nvPr/>
        </p:nvGrpSpPr>
        <p:grpSpPr>
          <a:xfrm>
            <a:off x="6440010" y="4473041"/>
            <a:ext cx="2450314" cy="856970"/>
            <a:chOff x="6440010" y="4473041"/>
            <a:chExt cx="2450314" cy="856970"/>
          </a:xfrm>
        </p:grpSpPr>
        <p:sp>
          <p:nvSpPr>
            <p:cNvPr id="15" name="Frihandsfigur: Form 14">
              <a:extLst>
                <a:ext uri="{FF2B5EF4-FFF2-40B4-BE49-F238E27FC236}">
                  <a16:creationId xmlns:a16="http://schemas.microsoft.com/office/drawing/2014/main" id="{3173F44A-05E0-49CB-893C-D895EC4A9B40}"/>
                </a:ext>
              </a:extLst>
            </p:cNvPr>
            <p:cNvSpPr/>
            <p:nvPr/>
          </p:nvSpPr>
          <p:spPr>
            <a:xfrm rot="1800000">
              <a:off x="6440010" y="4473041"/>
              <a:ext cx="697727" cy="0"/>
            </a:xfrm>
            <a:custGeom>
              <a:avLst/>
              <a:gdLst/>
              <a:ahLst/>
              <a:cxnLst/>
              <a:rect l="0" t="0" r="0" b="0"/>
              <a:pathLst>
                <a:path>
                  <a:moveTo>
                    <a:pt x="0" y="0"/>
                  </a:moveTo>
                  <a:lnTo>
                    <a:pt x="697727" y="0"/>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6" name="Frihandsfigur: Form 15">
              <a:extLst>
                <a:ext uri="{FF2B5EF4-FFF2-40B4-BE49-F238E27FC236}">
                  <a16:creationId xmlns:a16="http://schemas.microsoft.com/office/drawing/2014/main" id="{7D4D8CA1-11B5-46FC-A50D-8B344E32DB38}"/>
                </a:ext>
              </a:extLst>
            </p:cNvPr>
            <p:cNvSpPr/>
            <p:nvPr/>
          </p:nvSpPr>
          <p:spPr>
            <a:xfrm>
              <a:off x="6946324" y="4513147"/>
              <a:ext cx="1944000" cy="816864"/>
            </a:xfrm>
            <a:custGeom>
              <a:avLst/>
              <a:gdLst>
                <a:gd name="connsiteX0" fmla="*/ 0 w 816864"/>
                <a:gd name="connsiteY0" fmla="*/ 136147 h 816864"/>
                <a:gd name="connsiteX1" fmla="*/ 136147 w 816864"/>
                <a:gd name="connsiteY1" fmla="*/ 0 h 816864"/>
                <a:gd name="connsiteX2" fmla="*/ 680717 w 816864"/>
                <a:gd name="connsiteY2" fmla="*/ 0 h 816864"/>
                <a:gd name="connsiteX3" fmla="*/ 816864 w 816864"/>
                <a:gd name="connsiteY3" fmla="*/ 136147 h 816864"/>
                <a:gd name="connsiteX4" fmla="*/ 816864 w 816864"/>
                <a:gd name="connsiteY4" fmla="*/ 680717 h 816864"/>
                <a:gd name="connsiteX5" fmla="*/ 680717 w 816864"/>
                <a:gd name="connsiteY5" fmla="*/ 816864 h 816864"/>
                <a:gd name="connsiteX6" fmla="*/ 136147 w 816864"/>
                <a:gd name="connsiteY6" fmla="*/ 816864 h 816864"/>
                <a:gd name="connsiteX7" fmla="*/ 0 w 816864"/>
                <a:gd name="connsiteY7" fmla="*/ 680717 h 816864"/>
                <a:gd name="connsiteX8" fmla="*/ 0 w 816864"/>
                <a:gd name="connsiteY8" fmla="*/ 136147 h 816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6864" h="816864">
                  <a:moveTo>
                    <a:pt x="0" y="136147"/>
                  </a:moveTo>
                  <a:cubicBezTo>
                    <a:pt x="0" y="60955"/>
                    <a:pt x="60955" y="0"/>
                    <a:pt x="136147" y="0"/>
                  </a:cubicBezTo>
                  <a:lnTo>
                    <a:pt x="680717" y="0"/>
                  </a:lnTo>
                  <a:cubicBezTo>
                    <a:pt x="755909" y="0"/>
                    <a:pt x="816864" y="60955"/>
                    <a:pt x="816864" y="136147"/>
                  </a:cubicBezTo>
                  <a:lnTo>
                    <a:pt x="816864" y="680717"/>
                  </a:lnTo>
                  <a:cubicBezTo>
                    <a:pt x="816864" y="755909"/>
                    <a:pt x="755909" y="816864"/>
                    <a:pt x="680717" y="816864"/>
                  </a:cubicBezTo>
                  <a:lnTo>
                    <a:pt x="136147" y="816864"/>
                  </a:lnTo>
                  <a:cubicBezTo>
                    <a:pt x="60955" y="816864"/>
                    <a:pt x="0" y="755909"/>
                    <a:pt x="0" y="680717"/>
                  </a:cubicBezTo>
                  <a:lnTo>
                    <a:pt x="0" y="13614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3216" tIns="93216" rIns="93216" bIns="93216" numCol="1" spcCol="1270" anchor="ctr" anchorCtr="0">
              <a:noAutofit/>
            </a:bodyPr>
            <a:lstStyle/>
            <a:p>
              <a:pPr algn="ctr" defTabSz="933450">
                <a:lnSpc>
                  <a:spcPct val="90000"/>
                </a:lnSpc>
                <a:spcBef>
                  <a:spcPct val="0"/>
                </a:spcBef>
                <a:spcAft>
                  <a:spcPct val="35000"/>
                </a:spcAft>
              </a:pPr>
              <a:r>
                <a:rPr lang="sv-SE" dirty="0"/>
                <a:t>Identifiera och belysa.</a:t>
              </a:r>
            </a:p>
          </p:txBody>
        </p:sp>
      </p:grpSp>
      <p:grpSp>
        <p:nvGrpSpPr>
          <p:cNvPr id="26" name="Grupp 25">
            <a:extLst>
              <a:ext uri="{FF2B5EF4-FFF2-40B4-BE49-F238E27FC236}">
                <a16:creationId xmlns:a16="http://schemas.microsoft.com/office/drawing/2014/main" id="{F2D7918B-F30F-42FE-B128-9350702ED8CF}"/>
              </a:ext>
            </a:extLst>
          </p:cNvPr>
          <p:cNvGrpSpPr/>
          <p:nvPr/>
        </p:nvGrpSpPr>
        <p:grpSpPr>
          <a:xfrm>
            <a:off x="1950276" y="4462349"/>
            <a:ext cx="2450314" cy="867662"/>
            <a:chOff x="1950276" y="4462349"/>
            <a:chExt cx="2450314" cy="867662"/>
          </a:xfrm>
        </p:grpSpPr>
        <p:sp>
          <p:nvSpPr>
            <p:cNvPr id="17" name="Frihandsfigur: Form 16">
              <a:extLst>
                <a:ext uri="{FF2B5EF4-FFF2-40B4-BE49-F238E27FC236}">
                  <a16:creationId xmlns:a16="http://schemas.microsoft.com/office/drawing/2014/main" id="{38DADEA2-0651-48B9-B4E2-EEAA215E5EF4}"/>
                </a:ext>
              </a:extLst>
            </p:cNvPr>
            <p:cNvSpPr/>
            <p:nvPr/>
          </p:nvSpPr>
          <p:spPr>
            <a:xfrm rot="9000000">
              <a:off x="3702863" y="4462349"/>
              <a:ext cx="697727" cy="0"/>
            </a:xfrm>
            <a:custGeom>
              <a:avLst/>
              <a:gdLst/>
              <a:ahLst/>
              <a:cxnLst/>
              <a:rect l="0" t="0" r="0" b="0"/>
              <a:pathLst>
                <a:path>
                  <a:moveTo>
                    <a:pt x="0" y="0"/>
                  </a:moveTo>
                  <a:lnTo>
                    <a:pt x="697727" y="0"/>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8" name="Frihandsfigur: Form 17">
              <a:extLst>
                <a:ext uri="{FF2B5EF4-FFF2-40B4-BE49-F238E27FC236}">
                  <a16:creationId xmlns:a16="http://schemas.microsoft.com/office/drawing/2014/main" id="{B449C00F-A2BB-41E3-BE3D-E9A03F97CC88}"/>
                </a:ext>
              </a:extLst>
            </p:cNvPr>
            <p:cNvSpPr/>
            <p:nvPr/>
          </p:nvSpPr>
          <p:spPr>
            <a:xfrm>
              <a:off x="1950276" y="4513147"/>
              <a:ext cx="1944000" cy="816864"/>
            </a:xfrm>
            <a:custGeom>
              <a:avLst/>
              <a:gdLst>
                <a:gd name="connsiteX0" fmla="*/ 0 w 816864"/>
                <a:gd name="connsiteY0" fmla="*/ 136147 h 816864"/>
                <a:gd name="connsiteX1" fmla="*/ 136147 w 816864"/>
                <a:gd name="connsiteY1" fmla="*/ 0 h 816864"/>
                <a:gd name="connsiteX2" fmla="*/ 680717 w 816864"/>
                <a:gd name="connsiteY2" fmla="*/ 0 h 816864"/>
                <a:gd name="connsiteX3" fmla="*/ 816864 w 816864"/>
                <a:gd name="connsiteY3" fmla="*/ 136147 h 816864"/>
                <a:gd name="connsiteX4" fmla="*/ 816864 w 816864"/>
                <a:gd name="connsiteY4" fmla="*/ 680717 h 816864"/>
                <a:gd name="connsiteX5" fmla="*/ 680717 w 816864"/>
                <a:gd name="connsiteY5" fmla="*/ 816864 h 816864"/>
                <a:gd name="connsiteX6" fmla="*/ 136147 w 816864"/>
                <a:gd name="connsiteY6" fmla="*/ 816864 h 816864"/>
                <a:gd name="connsiteX7" fmla="*/ 0 w 816864"/>
                <a:gd name="connsiteY7" fmla="*/ 680717 h 816864"/>
                <a:gd name="connsiteX8" fmla="*/ 0 w 816864"/>
                <a:gd name="connsiteY8" fmla="*/ 136147 h 816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6864" h="816864">
                  <a:moveTo>
                    <a:pt x="0" y="136147"/>
                  </a:moveTo>
                  <a:cubicBezTo>
                    <a:pt x="0" y="60955"/>
                    <a:pt x="60955" y="0"/>
                    <a:pt x="136147" y="0"/>
                  </a:cubicBezTo>
                  <a:lnTo>
                    <a:pt x="680717" y="0"/>
                  </a:lnTo>
                  <a:cubicBezTo>
                    <a:pt x="755909" y="0"/>
                    <a:pt x="816864" y="60955"/>
                    <a:pt x="816864" y="136147"/>
                  </a:cubicBezTo>
                  <a:lnTo>
                    <a:pt x="816864" y="680717"/>
                  </a:lnTo>
                  <a:cubicBezTo>
                    <a:pt x="816864" y="755909"/>
                    <a:pt x="755909" y="816864"/>
                    <a:pt x="680717" y="816864"/>
                  </a:cubicBezTo>
                  <a:lnTo>
                    <a:pt x="136147" y="816864"/>
                  </a:lnTo>
                  <a:cubicBezTo>
                    <a:pt x="60955" y="816864"/>
                    <a:pt x="0" y="755909"/>
                    <a:pt x="0" y="680717"/>
                  </a:cubicBezTo>
                  <a:lnTo>
                    <a:pt x="0" y="13614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3216" tIns="93216" rIns="93216" bIns="93216" numCol="1" spcCol="1270" anchor="ctr" anchorCtr="0">
              <a:noAutofit/>
            </a:bodyPr>
            <a:lstStyle/>
            <a:p>
              <a:pPr algn="ctr" defTabSz="933450">
                <a:lnSpc>
                  <a:spcPct val="90000"/>
                </a:lnSpc>
                <a:spcBef>
                  <a:spcPct val="0"/>
                </a:spcBef>
                <a:spcAft>
                  <a:spcPct val="35000"/>
                </a:spcAft>
              </a:pPr>
              <a:r>
                <a:rPr lang="sv-SE" dirty="0"/>
                <a:t>Konstruktiva strategier</a:t>
              </a:r>
            </a:p>
          </p:txBody>
        </p:sp>
      </p:grpSp>
    </p:spTree>
    <p:extLst>
      <p:ext uri="{BB962C8B-B14F-4D97-AF65-F5344CB8AC3E}">
        <p14:creationId xmlns:p14="http://schemas.microsoft.com/office/powerpoint/2010/main" val="668543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29" name="Rak koppling 28">
            <a:extLst>
              <a:ext uri="{FF2B5EF4-FFF2-40B4-BE49-F238E27FC236}">
                <a16:creationId xmlns:a16="http://schemas.microsoft.com/office/drawing/2014/main" id="{A45F2980-1312-4D34-8FBF-4C6E70EDF217}"/>
              </a:ext>
            </a:extLst>
          </p:cNvPr>
          <p:cNvCxnSpPr>
            <a:cxnSpLocks/>
            <a:stCxn id="19" idx="3"/>
            <a:endCxn id="14" idx="1"/>
          </p:cNvCxnSpPr>
          <p:nvPr/>
        </p:nvCxnSpPr>
        <p:spPr>
          <a:xfrm>
            <a:off x="3148566" y="4584461"/>
            <a:ext cx="286295" cy="0"/>
          </a:xfrm>
          <a:prstGeom prst="line">
            <a:avLst/>
          </a:prstGeom>
          <a:ln>
            <a:solidFill>
              <a:schemeClr val="accent1">
                <a:lumMod val="60000"/>
                <a:lumOff val="40000"/>
                <a:alpha val="85000"/>
              </a:schemeClr>
            </a:solidFill>
          </a:ln>
        </p:spPr>
        <p:style>
          <a:lnRef idx="1">
            <a:schemeClr val="accent2"/>
          </a:lnRef>
          <a:fillRef idx="0">
            <a:schemeClr val="accent2"/>
          </a:fillRef>
          <a:effectRef idx="0">
            <a:schemeClr val="accent2"/>
          </a:effectRef>
          <a:fontRef idx="minor">
            <a:schemeClr val="tx1"/>
          </a:fontRef>
        </p:style>
      </p:cxnSp>
      <p:cxnSp>
        <p:nvCxnSpPr>
          <p:cNvPr id="28" name="Rak koppling 27">
            <a:extLst>
              <a:ext uri="{FF2B5EF4-FFF2-40B4-BE49-F238E27FC236}">
                <a16:creationId xmlns:a16="http://schemas.microsoft.com/office/drawing/2014/main" id="{BED725C4-D8E8-474C-9534-BBFE26A360BD}"/>
              </a:ext>
            </a:extLst>
          </p:cNvPr>
          <p:cNvCxnSpPr>
            <a:cxnSpLocks/>
            <a:stCxn id="20" idx="3"/>
            <a:endCxn id="15" idx="1"/>
          </p:cNvCxnSpPr>
          <p:nvPr/>
        </p:nvCxnSpPr>
        <p:spPr>
          <a:xfrm>
            <a:off x="3148566" y="3965792"/>
            <a:ext cx="286295" cy="0"/>
          </a:xfrm>
          <a:prstGeom prst="line">
            <a:avLst/>
          </a:prstGeom>
          <a:ln>
            <a:solidFill>
              <a:schemeClr val="accent1">
                <a:lumMod val="60000"/>
                <a:lumOff val="40000"/>
                <a:alpha val="70000"/>
              </a:schemeClr>
            </a:solidFill>
          </a:ln>
        </p:spPr>
        <p:style>
          <a:lnRef idx="1">
            <a:schemeClr val="accent2"/>
          </a:lnRef>
          <a:fillRef idx="0">
            <a:schemeClr val="accent2"/>
          </a:fillRef>
          <a:effectRef idx="0">
            <a:schemeClr val="accent2"/>
          </a:effectRef>
          <a:fontRef idx="minor">
            <a:schemeClr val="tx1"/>
          </a:fontRef>
        </p:style>
      </p:cxnSp>
      <p:cxnSp>
        <p:nvCxnSpPr>
          <p:cNvPr id="30" name="Rak koppling 29">
            <a:extLst>
              <a:ext uri="{FF2B5EF4-FFF2-40B4-BE49-F238E27FC236}">
                <a16:creationId xmlns:a16="http://schemas.microsoft.com/office/drawing/2014/main" id="{6C6D69A4-5BA7-425A-BE12-3146B26E2D64}"/>
              </a:ext>
            </a:extLst>
          </p:cNvPr>
          <p:cNvCxnSpPr>
            <a:cxnSpLocks/>
          </p:cNvCxnSpPr>
          <p:nvPr/>
        </p:nvCxnSpPr>
        <p:spPr>
          <a:xfrm>
            <a:off x="818500" y="5228332"/>
            <a:ext cx="7680722" cy="0"/>
          </a:xfrm>
          <a:prstGeom prst="line">
            <a:avLst/>
          </a:prstGeom>
          <a:ln>
            <a:solidFill>
              <a:schemeClr val="accent1">
                <a:lumMod val="60000"/>
                <a:lumOff val="40000"/>
              </a:schemeClr>
            </a:solidFill>
          </a:ln>
        </p:spPr>
        <p:style>
          <a:lnRef idx="1">
            <a:schemeClr val="accent2"/>
          </a:lnRef>
          <a:fillRef idx="0">
            <a:schemeClr val="accent2"/>
          </a:fillRef>
          <a:effectRef idx="0">
            <a:schemeClr val="accent2"/>
          </a:effectRef>
          <a:fontRef idx="minor">
            <a:schemeClr val="tx1"/>
          </a:fontRef>
        </p:style>
      </p:cxnSp>
      <p:cxnSp>
        <p:nvCxnSpPr>
          <p:cNvPr id="24" name="Rak koppling 23">
            <a:extLst>
              <a:ext uri="{FF2B5EF4-FFF2-40B4-BE49-F238E27FC236}">
                <a16:creationId xmlns:a16="http://schemas.microsoft.com/office/drawing/2014/main" id="{24D967E0-4EB7-40AB-8C5D-97EBBB94CE94}"/>
              </a:ext>
            </a:extLst>
          </p:cNvPr>
          <p:cNvCxnSpPr>
            <a:cxnSpLocks/>
          </p:cNvCxnSpPr>
          <p:nvPr/>
        </p:nvCxnSpPr>
        <p:spPr>
          <a:xfrm>
            <a:off x="914400" y="2728454"/>
            <a:ext cx="7680722" cy="0"/>
          </a:xfrm>
          <a:prstGeom prst="line">
            <a:avLst/>
          </a:prstGeom>
          <a:ln>
            <a:solidFill>
              <a:schemeClr val="accent1">
                <a:lumMod val="60000"/>
                <a:lumOff val="40000"/>
              </a:schemeClr>
            </a:solidFill>
          </a:ln>
        </p:spPr>
        <p:style>
          <a:lnRef idx="1">
            <a:schemeClr val="accent2"/>
          </a:lnRef>
          <a:fillRef idx="0">
            <a:schemeClr val="accent2"/>
          </a:fillRef>
          <a:effectRef idx="0">
            <a:schemeClr val="accent2"/>
          </a:effectRef>
          <a:fontRef idx="minor">
            <a:schemeClr val="tx1"/>
          </a:fontRef>
        </p:style>
      </p:cxnSp>
      <p:cxnSp>
        <p:nvCxnSpPr>
          <p:cNvPr id="4" name="Rak koppling 3">
            <a:extLst>
              <a:ext uri="{FF2B5EF4-FFF2-40B4-BE49-F238E27FC236}">
                <a16:creationId xmlns:a16="http://schemas.microsoft.com/office/drawing/2014/main" id="{11B7EA7F-09B0-4C8B-914E-45CAFC9688FC}"/>
              </a:ext>
            </a:extLst>
          </p:cNvPr>
          <p:cNvCxnSpPr>
            <a:cxnSpLocks/>
            <a:stCxn id="8" idx="1"/>
          </p:cNvCxnSpPr>
          <p:nvPr/>
        </p:nvCxnSpPr>
        <p:spPr>
          <a:xfrm>
            <a:off x="700566" y="2109785"/>
            <a:ext cx="7687783"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Rubrik 1">
            <a:extLst>
              <a:ext uri="{FF2B5EF4-FFF2-40B4-BE49-F238E27FC236}">
                <a16:creationId xmlns:a16="http://schemas.microsoft.com/office/drawing/2014/main" id="{9C267936-8717-4F60-982F-6189F1279702}"/>
              </a:ext>
            </a:extLst>
          </p:cNvPr>
          <p:cNvSpPr>
            <a:spLocks noGrp="1"/>
          </p:cNvSpPr>
          <p:nvPr>
            <p:ph type="title"/>
          </p:nvPr>
        </p:nvSpPr>
        <p:spPr>
          <a:xfrm>
            <a:off x="755651" y="453435"/>
            <a:ext cx="7632698" cy="862745"/>
          </a:xfrm>
        </p:spPr>
        <p:txBody>
          <a:bodyPr/>
          <a:lstStyle/>
          <a:p>
            <a:r>
              <a:rPr lang="sv-SE" dirty="0"/>
              <a:t>Sammanfattning</a:t>
            </a:r>
          </a:p>
        </p:txBody>
      </p:sp>
      <p:sp>
        <p:nvSpPr>
          <p:cNvPr id="6" name="Rektangel: rundade hörn 5">
            <a:extLst>
              <a:ext uri="{FF2B5EF4-FFF2-40B4-BE49-F238E27FC236}">
                <a16:creationId xmlns:a16="http://schemas.microsoft.com/office/drawing/2014/main" id="{78576920-1144-4646-A611-780A0AF93279}"/>
              </a:ext>
            </a:extLst>
          </p:cNvPr>
          <p:cNvSpPr/>
          <p:nvPr/>
        </p:nvSpPr>
        <p:spPr>
          <a:xfrm>
            <a:off x="3434861" y="1839785"/>
            <a:ext cx="2448000" cy="540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MOTSTRATEGI</a:t>
            </a:r>
          </a:p>
        </p:txBody>
      </p:sp>
      <p:sp>
        <p:nvSpPr>
          <p:cNvPr id="7" name="Rektangel: rundade hörn 6">
            <a:extLst>
              <a:ext uri="{FF2B5EF4-FFF2-40B4-BE49-F238E27FC236}">
                <a16:creationId xmlns:a16="http://schemas.microsoft.com/office/drawing/2014/main" id="{F74F9F39-8357-4FC1-B095-9C365DD02AE6}"/>
              </a:ext>
            </a:extLst>
          </p:cNvPr>
          <p:cNvSpPr/>
          <p:nvPr/>
        </p:nvSpPr>
        <p:spPr>
          <a:xfrm>
            <a:off x="6169156" y="1839785"/>
            <a:ext cx="2448000" cy="540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BEKRÄFTARTEKNIK</a:t>
            </a:r>
          </a:p>
        </p:txBody>
      </p:sp>
      <p:sp>
        <p:nvSpPr>
          <p:cNvPr id="8" name="Rektangel: rundade hörn 7">
            <a:extLst>
              <a:ext uri="{FF2B5EF4-FFF2-40B4-BE49-F238E27FC236}">
                <a16:creationId xmlns:a16="http://schemas.microsoft.com/office/drawing/2014/main" id="{45EDDA4B-FC5F-4CAF-9910-A592335E9A44}"/>
              </a:ext>
            </a:extLst>
          </p:cNvPr>
          <p:cNvSpPr/>
          <p:nvPr/>
        </p:nvSpPr>
        <p:spPr>
          <a:xfrm>
            <a:off x="700566" y="1839785"/>
            <a:ext cx="2448000" cy="540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HÄRSKARTEKNIK</a:t>
            </a:r>
          </a:p>
        </p:txBody>
      </p:sp>
      <p:sp>
        <p:nvSpPr>
          <p:cNvPr id="9" name="Rektangel: rundade hörn 8">
            <a:extLst>
              <a:ext uri="{FF2B5EF4-FFF2-40B4-BE49-F238E27FC236}">
                <a16:creationId xmlns:a16="http://schemas.microsoft.com/office/drawing/2014/main" id="{8139FD4D-D1BB-4743-BF41-38F03F15C813}"/>
              </a:ext>
            </a:extLst>
          </p:cNvPr>
          <p:cNvSpPr/>
          <p:nvPr/>
        </p:nvSpPr>
        <p:spPr>
          <a:xfrm>
            <a:off x="6169156" y="3695792"/>
            <a:ext cx="2448000" cy="540000"/>
          </a:xfrm>
          <a:prstGeom prst="roundRect">
            <a:avLst/>
          </a:prstGeom>
          <a:solidFill>
            <a:schemeClr val="accent1">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Informera</a:t>
            </a:r>
          </a:p>
        </p:txBody>
      </p:sp>
      <p:sp>
        <p:nvSpPr>
          <p:cNvPr id="10" name="Rektangel: rundade hörn 9">
            <a:extLst>
              <a:ext uri="{FF2B5EF4-FFF2-40B4-BE49-F238E27FC236}">
                <a16:creationId xmlns:a16="http://schemas.microsoft.com/office/drawing/2014/main" id="{293765D9-B4A8-4CE0-8BA4-2D3F1E91C511}"/>
              </a:ext>
            </a:extLst>
          </p:cNvPr>
          <p:cNvSpPr/>
          <p:nvPr/>
        </p:nvSpPr>
        <p:spPr>
          <a:xfrm>
            <a:off x="6169156" y="3077123"/>
            <a:ext cx="2448000" cy="540000"/>
          </a:xfrm>
          <a:prstGeom prst="roundRect">
            <a:avLst/>
          </a:prstGeom>
          <a:solidFill>
            <a:schemeClr val="accent1">
              <a:lumMod val="60000"/>
              <a:lumOff val="4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Respekterande</a:t>
            </a:r>
          </a:p>
        </p:txBody>
      </p:sp>
      <p:sp>
        <p:nvSpPr>
          <p:cNvPr id="11" name="Rektangel: rundade hörn 10">
            <a:extLst>
              <a:ext uri="{FF2B5EF4-FFF2-40B4-BE49-F238E27FC236}">
                <a16:creationId xmlns:a16="http://schemas.microsoft.com/office/drawing/2014/main" id="{B15672B0-BFA0-4D34-8178-20B1CCBD9DA6}"/>
              </a:ext>
            </a:extLst>
          </p:cNvPr>
          <p:cNvSpPr/>
          <p:nvPr/>
        </p:nvSpPr>
        <p:spPr>
          <a:xfrm>
            <a:off x="6169156" y="2458454"/>
            <a:ext cx="2448000" cy="540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Synliggörande</a:t>
            </a:r>
          </a:p>
        </p:txBody>
      </p:sp>
      <p:sp>
        <p:nvSpPr>
          <p:cNvPr id="12" name="Rektangel: rundade hörn 11">
            <a:extLst>
              <a:ext uri="{FF2B5EF4-FFF2-40B4-BE49-F238E27FC236}">
                <a16:creationId xmlns:a16="http://schemas.microsoft.com/office/drawing/2014/main" id="{B4646826-F986-4E3F-B766-02D14B3221F2}"/>
              </a:ext>
            </a:extLst>
          </p:cNvPr>
          <p:cNvSpPr/>
          <p:nvPr/>
        </p:nvSpPr>
        <p:spPr>
          <a:xfrm>
            <a:off x="3434861" y="4933130"/>
            <a:ext cx="2448000" cy="540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Intellektualisera</a:t>
            </a:r>
          </a:p>
        </p:txBody>
      </p:sp>
      <p:sp>
        <p:nvSpPr>
          <p:cNvPr id="13" name="Rektangel: rundade hörn 12">
            <a:extLst>
              <a:ext uri="{FF2B5EF4-FFF2-40B4-BE49-F238E27FC236}">
                <a16:creationId xmlns:a16="http://schemas.microsoft.com/office/drawing/2014/main" id="{9B1432FE-801E-4E1B-9129-B85DF543D702}"/>
              </a:ext>
            </a:extLst>
          </p:cNvPr>
          <p:cNvSpPr/>
          <p:nvPr/>
        </p:nvSpPr>
        <p:spPr>
          <a:xfrm>
            <a:off x="700566" y="2458454"/>
            <a:ext cx="2448000" cy="540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solidFill>
                  <a:schemeClr val="bg1"/>
                </a:solidFill>
              </a:rPr>
              <a:t>Osynliggörande</a:t>
            </a:r>
          </a:p>
        </p:txBody>
      </p:sp>
      <p:sp>
        <p:nvSpPr>
          <p:cNvPr id="14" name="Rektangel: rundade hörn 13">
            <a:extLst>
              <a:ext uri="{FF2B5EF4-FFF2-40B4-BE49-F238E27FC236}">
                <a16:creationId xmlns:a16="http://schemas.microsoft.com/office/drawing/2014/main" id="{F4463284-C0AF-4BB3-B4F8-8A70E15DDB0E}"/>
              </a:ext>
            </a:extLst>
          </p:cNvPr>
          <p:cNvSpPr/>
          <p:nvPr/>
        </p:nvSpPr>
        <p:spPr>
          <a:xfrm>
            <a:off x="3434861" y="4314461"/>
            <a:ext cx="2448000" cy="540000"/>
          </a:xfrm>
          <a:prstGeom prst="roundRect">
            <a:avLst/>
          </a:prstGeom>
          <a:solidFill>
            <a:schemeClr val="accent1">
              <a:lumMod val="60000"/>
              <a:lumOff val="4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Bryta mönstret</a:t>
            </a:r>
          </a:p>
        </p:txBody>
      </p:sp>
      <p:sp>
        <p:nvSpPr>
          <p:cNvPr id="15" name="Rektangel: rundade hörn 14">
            <a:extLst>
              <a:ext uri="{FF2B5EF4-FFF2-40B4-BE49-F238E27FC236}">
                <a16:creationId xmlns:a16="http://schemas.microsoft.com/office/drawing/2014/main" id="{D73EA805-5861-408C-A419-9ED90C8C7BEB}"/>
              </a:ext>
            </a:extLst>
          </p:cNvPr>
          <p:cNvSpPr/>
          <p:nvPr/>
        </p:nvSpPr>
        <p:spPr>
          <a:xfrm>
            <a:off x="3434861" y="3695792"/>
            <a:ext cx="2448000" cy="540000"/>
          </a:xfrm>
          <a:prstGeom prst="roundRect">
            <a:avLst/>
          </a:prstGeom>
          <a:solidFill>
            <a:schemeClr val="accent1">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Korten på bordet</a:t>
            </a:r>
          </a:p>
        </p:txBody>
      </p:sp>
      <p:sp>
        <p:nvSpPr>
          <p:cNvPr id="16" name="Rektangel: rundade hörn 15">
            <a:extLst>
              <a:ext uri="{FF2B5EF4-FFF2-40B4-BE49-F238E27FC236}">
                <a16:creationId xmlns:a16="http://schemas.microsoft.com/office/drawing/2014/main" id="{077AD27A-6984-4779-8877-EBDBC75C3EEB}"/>
              </a:ext>
            </a:extLst>
          </p:cNvPr>
          <p:cNvSpPr/>
          <p:nvPr/>
        </p:nvSpPr>
        <p:spPr>
          <a:xfrm>
            <a:off x="3434861" y="3077123"/>
            <a:ext cx="2448000" cy="540000"/>
          </a:xfrm>
          <a:prstGeom prst="roundRect">
            <a:avLst/>
          </a:prstGeom>
          <a:solidFill>
            <a:schemeClr val="accent1">
              <a:lumMod val="60000"/>
              <a:lumOff val="4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Ifrågasättande</a:t>
            </a:r>
          </a:p>
        </p:txBody>
      </p:sp>
      <p:sp>
        <p:nvSpPr>
          <p:cNvPr id="17" name="Rektangel: rundade hörn 16">
            <a:extLst>
              <a:ext uri="{FF2B5EF4-FFF2-40B4-BE49-F238E27FC236}">
                <a16:creationId xmlns:a16="http://schemas.microsoft.com/office/drawing/2014/main" id="{61137120-3DB6-4329-8709-2E817BD3EC06}"/>
              </a:ext>
            </a:extLst>
          </p:cNvPr>
          <p:cNvSpPr/>
          <p:nvPr/>
        </p:nvSpPr>
        <p:spPr>
          <a:xfrm>
            <a:off x="3434861" y="2458454"/>
            <a:ext cx="2448000" cy="540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Ta plats</a:t>
            </a:r>
          </a:p>
        </p:txBody>
      </p:sp>
      <p:sp>
        <p:nvSpPr>
          <p:cNvPr id="18" name="Rektangel: rundade hörn 17">
            <a:extLst>
              <a:ext uri="{FF2B5EF4-FFF2-40B4-BE49-F238E27FC236}">
                <a16:creationId xmlns:a16="http://schemas.microsoft.com/office/drawing/2014/main" id="{F9F4415C-C809-4551-BC0E-E10FCFFC4B61}"/>
              </a:ext>
            </a:extLst>
          </p:cNvPr>
          <p:cNvSpPr/>
          <p:nvPr/>
        </p:nvSpPr>
        <p:spPr>
          <a:xfrm>
            <a:off x="700566" y="4933130"/>
            <a:ext cx="2448000" cy="540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Skuld och skam</a:t>
            </a:r>
          </a:p>
        </p:txBody>
      </p:sp>
      <p:sp>
        <p:nvSpPr>
          <p:cNvPr id="19" name="Rektangel: rundade hörn 18">
            <a:extLst>
              <a:ext uri="{FF2B5EF4-FFF2-40B4-BE49-F238E27FC236}">
                <a16:creationId xmlns:a16="http://schemas.microsoft.com/office/drawing/2014/main" id="{82184A9E-86DB-4CD5-B43F-D4C810D7C836}"/>
              </a:ext>
            </a:extLst>
          </p:cNvPr>
          <p:cNvSpPr/>
          <p:nvPr/>
        </p:nvSpPr>
        <p:spPr>
          <a:xfrm>
            <a:off x="700566" y="4314461"/>
            <a:ext cx="2448000" cy="540000"/>
          </a:xfrm>
          <a:prstGeom prst="roundRect">
            <a:avLst/>
          </a:prstGeom>
          <a:solidFill>
            <a:schemeClr val="accent1">
              <a:lumMod val="60000"/>
              <a:lumOff val="4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Dubbel bestraffning</a:t>
            </a:r>
          </a:p>
        </p:txBody>
      </p:sp>
      <p:sp>
        <p:nvSpPr>
          <p:cNvPr id="20" name="Rektangel: rundade hörn 19">
            <a:extLst>
              <a:ext uri="{FF2B5EF4-FFF2-40B4-BE49-F238E27FC236}">
                <a16:creationId xmlns:a16="http://schemas.microsoft.com/office/drawing/2014/main" id="{85FC7FAB-E7D3-4B5C-A37F-EA01EF869CC0}"/>
              </a:ext>
            </a:extLst>
          </p:cNvPr>
          <p:cNvSpPr/>
          <p:nvPr/>
        </p:nvSpPr>
        <p:spPr>
          <a:xfrm>
            <a:off x="700566" y="3695792"/>
            <a:ext cx="2448000" cy="540000"/>
          </a:xfrm>
          <a:prstGeom prst="roundRect">
            <a:avLst/>
          </a:prstGeom>
          <a:solidFill>
            <a:schemeClr val="accent1">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Undanhållande</a:t>
            </a:r>
          </a:p>
        </p:txBody>
      </p:sp>
      <p:sp>
        <p:nvSpPr>
          <p:cNvPr id="21" name="Rektangel: rundade hörn 20">
            <a:extLst>
              <a:ext uri="{FF2B5EF4-FFF2-40B4-BE49-F238E27FC236}">
                <a16:creationId xmlns:a16="http://schemas.microsoft.com/office/drawing/2014/main" id="{105FB1D0-13CF-49FD-B745-2A06CE7C34A8}"/>
              </a:ext>
            </a:extLst>
          </p:cNvPr>
          <p:cNvSpPr/>
          <p:nvPr/>
        </p:nvSpPr>
        <p:spPr>
          <a:xfrm>
            <a:off x="700566" y="3077123"/>
            <a:ext cx="2448000" cy="540000"/>
          </a:xfrm>
          <a:prstGeom prst="roundRect">
            <a:avLst/>
          </a:prstGeom>
          <a:solidFill>
            <a:schemeClr val="accent1">
              <a:lumMod val="60000"/>
              <a:lumOff val="4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Förlöjligande</a:t>
            </a:r>
          </a:p>
        </p:txBody>
      </p:sp>
      <p:sp>
        <p:nvSpPr>
          <p:cNvPr id="22" name="Rektangel: rundade hörn 21">
            <a:extLst>
              <a:ext uri="{FF2B5EF4-FFF2-40B4-BE49-F238E27FC236}">
                <a16:creationId xmlns:a16="http://schemas.microsoft.com/office/drawing/2014/main" id="{46B92765-5477-47DD-B629-DC949436FF1F}"/>
              </a:ext>
            </a:extLst>
          </p:cNvPr>
          <p:cNvSpPr/>
          <p:nvPr/>
        </p:nvSpPr>
        <p:spPr>
          <a:xfrm>
            <a:off x="6169156" y="4314461"/>
            <a:ext cx="2448000" cy="540000"/>
          </a:xfrm>
          <a:prstGeom prst="roundRect">
            <a:avLst/>
          </a:prstGeom>
          <a:solidFill>
            <a:schemeClr val="accent1">
              <a:lumMod val="60000"/>
              <a:lumOff val="4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Dubbel belöning</a:t>
            </a:r>
          </a:p>
        </p:txBody>
      </p:sp>
      <p:sp>
        <p:nvSpPr>
          <p:cNvPr id="23" name="Rektangel: rundade hörn 22">
            <a:extLst>
              <a:ext uri="{FF2B5EF4-FFF2-40B4-BE49-F238E27FC236}">
                <a16:creationId xmlns:a16="http://schemas.microsoft.com/office/drawing/2014/main" id="{6E43EE89-447E-447A-A7BF-66C075DF7FDE}"/>
              </a:ext>
            </a:extLst>
          </p:cNvPr>
          <p:cNvSpPr/>
          <p:nvPr/>
        </p:nvSpPr>
        <p:spPr>
          <a:xfrm>
            <a:off x="6169156" y="4933130"/>
            <a:ext cx="2448000" cy="540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Bekräfta rimliga normer</a:t>
            </a:r>
          </a:p>
        </p:txBody>
      </p:sp>
      <p:cxnSp>
        <p:nvCxnSpPr>
          <p:cNvPr id="34" name="Rak koppling 33">
            <a:extLst>
              <a:ext uri="{FF2B5EF4-FFF2-40B4-BE49-F238E27FC236}">
                <a16:creationId xmlns:a16="http://schemas.microsoft.com/office/drawing/2014/main" id="{104FBC6A-3186-46FE-9327-21B138F57671}"/>
              </a:ext>
            </a:extLst>
          </p:cNvPr>
          <p:cNvCxnSpPr>
            <a:cxnSpLocks/>
            <a:stCxn id="15" idx="3"/>
            <a:endCxn id="9" idx="1"/>
          </p:cNvCxnSpPr>
          <p:nvPr/>
        </p:nvCxnSpPr>
        <p:spPr>
          <a:xfrm>
            <a:off x="5882861" y="3965792"/>
            <a:ext cx="286295" cy="0"/>
          </a:xfrm>
          <a:prstGeom prst="line">
            <a:avLst/>
          </a:prstGeom>
          <a:ln>
            <a:solidFill>
              <a:schemeClr val="accent1">
                <a:lumMod val="60000"/>
                <a:lumOff val="40000"/>
                <a:alpha val="70000"/>
              </a:schemeClr>
            </a:solidFill>
          </a:ln>
        </p:spPr>
        <p:style>
          <a:lnRef idx="1">
            <a:schemeClr val="accent2"/>
          </a:lnRef>
          <a:fillRef idx="0">
            <a:schemeClr val="accent2"/>
          </a:fillRef>
          <a:effectRef idx="0">
            <a:schemeClr val="accent2"/>
          </a:effectRef>
          <a:fontRef idx="minor">
            <a:schemeClr val="tx1"/>
          </a:fontRef>
        </p:style>
      </p:cxnSp>
      <p:cxnSp>
        <p:nvCxnSpPr>
          <p:cNvPr id="39" name="Rak koppling 38">
            <a:extLst>
              <a:ext uri="{FF2B5EF4-FFF2-40B4-BE49-F238E27FC236}">
                <a16:creationId xmlns:a16="http://schemas.microsoft.com/office/drawing/2014/main" id="{4E62E8D1-63DE-4FB4-9380-B370B8633F33}"/>
              </a:ext>
            </a:extLst>
          </p:cNvPr>
          <p:cNvCxnSpPr>
            <a:cxnSpLocks/>
            <a:stCxn id="22" idx="1"/>
            <a:endCxn id="14" idx="3"/>
          </p:cNvCxnSpPr>
          <p:nvPr/>
        </p:nvCxnSpPr>
        <p:spPr>
          <a:xfrm flipH="1">
            <a:off x="5882861" y="4584461"/>
            <a:ext cx="286295" cy="0"/>
          </a:xfrm>
          <a:prstGeom prst="line">
            <a:avLst/>
          </a:prstGeom>
          <a:ln>
            <a:solidFill>
              <a:schemeClr val="accent1">
                <a:lumMod val="60000"/>
                <a:lumOff val="40000"/>
                <a:alpha val="85000"/>
              </a:schemeClr>
            </a:solidFill>
          </a:ln>
        </p:spPr>
        <p:style>
          <a:lnRef idx="1">
            <a:schemeClr val="accent2"/>
          </a:lnRef>
          <a:fillRef idx="0">
            <a:schemeClr val="accent2"/>
          </a:fillRef>
          <a:effectRef idx="0">
            <a:schemeClr val="accent2"/>
          </a:effectRef>
          <a:fontRef idx="minor">
            <a:schemeClr val="tx1"/>
          </a:fontRef>
        </p:style>
      </p:cxnSp>
      <p:cxnSp>
        <p:nvCxnSpPr>
          <p:cNvPr id="42" name="Rak koppling 41">
            <a:extLst>
              <a:ext uri="{FF2B5EF4-FFF2-40B4-BE49-F238E27FC236}">
                <a16:creationId xmlns:a16="http://schemas.microsoft.com/office/drawing/2014/main" id="{6931602E-D341-4C61-B194-A9FC0BDF82B9}"/>
              </a:ext>
            </a:extLst>
          </p:cNvPr>
          <p:cNvCxnSpPr>
            <a:cxnSpLocks/>
            <a:stCxn id="16" idx="3"/>
            <a:endCxn id="10" idx="1"/>
          </p:cNvCxnSpPr>
          <p:nvPr/>
        </p:nvCxnSpPr>
        <p:spPr>
          <a:xfrm>
            <a:off x="5882861" y="3347123"/>
            <a:ext cx="286295" cy="0"/>
          </a:xfrm>
          <a:prstGeom prst="line">
            <a:avLst/>
          </a:prstGeom>
          <a:ln>
            <a:solidFill>
              <a:schemeClr val="accent1">
                <a:lumMod val="60000"/>
                <a:lumOff val="40000"/>
                <a:alpha val="85000"/>
              </a:schemeClr>
            </a:solidFill>
          </a:ln>
        </p:spPr>
        <p:style>
          <a:lnRef idx="1">
            <a:schemeClr val="accent2"/>
          </a:lnRef>
          <a:fillRef idx="0">
            <a:schemeClr val="accent2"/>
          </a:fillRef>
          <a:effectRef idx="0">
            <a:schemeClr val="accent2"/>
          </a:effectRef>
          <a:fontRef idx="minor">
            <a:schemeClr val="tx1"/>
          </a:fontRef>
        </p:style>
      </p:cxnSp>
      <p:cxnSp>
        <p:nvCxnSpPr>
          <p:cNvPr id="45" name="Rak koppling 44">
            <a:extLst>
              <a:ext uri="{FF2B5EF4-FFF2-40B4-BE49-F238E27FC236}">
                <a16:creationId xmlns:a16="http://schemas.microsoft.com/office/drawing/2014/main" id="{55CFDAED-44A0-4FAE-BEEF-ED12F92E44E5}"/>
              </a:ext>
            </a:extLst>
          </p:cNvPr>
          <p:cNvCxnSpPr>
            <a:cxnSpLocks/>
            <a:stCxn id="16" idx="1"/>
            <a:endCxn id="21" idx="3"/>
          </p:cNvCxnSpPr>
          <p:nvPr/>
        </p:nvCxnSpPr>
        <p:spPr>
          <a:xfrm flipH="1">
            <a:off x="3148566" y="3347123"/>
            <a:ext cx="286295" cy="0"/>
          </a:xfrm>
          <a:prstGeom prst="line">
            <a:avLst/>
          </a:prstGeom>
          <a:ln>
            <a:solidFill>
              <a:schemeClr val="accent1">
                <a:lumMod val="60000"/>
                <a:lumOff val="40000"/>
                <a:alpha val="85000"/>
              </a:schemeClr>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2993772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ADE6FEF-E455-44A2-9156-4239C728CC88}"/>
              </a:ext>
            </a:extLst>
          </p:cNvPr>
          <p:cNvSpPr>
            <a:spLocks noGrp="1"/>
          </p:cNvSpPr>
          <p:nvPr>
            <p:ph type="title"/>
          </p:nvPr>
        </p:nvSpPr>
        <p:spPr/>
        <p:txBody>
          <a:bodyPr anchor="ctr"/>
          <a:lstStyle/>
          <a:p>
            <a:r>
              <a:rPr lang="sv-SE" dirty="0"/>
              <a:t>Tips för motmedel </a:t>
            </a:r>
          </a:p>
        </p:txBody>
      </p:sp>
      <p:sp>
        <p:nvSpPr>
          <p:cNvPr id="3" name="Platshållare för innehåll 2">
            <a:extLst>
              <a:ext uri="{FF2B5EF4-FFF2-40B4-BE49-F238E27FC236}">
                <a16:creationId xmlns:a16="http://schemas.microsoft.com/office/drawing/2014/main" id="{3BBD4D1D-B80B-4E7E-B22E-AB6A6BC5A9A1}"/>
              </a:ext>
            </a:extLst>
          </p:cNvPr>
          <p:cNvSpPr>
            <a:spLocks noGrp="1"/>
          </p:cNvSpPr>
          <p:nvPr>
            <p:ph idx="1"/>
          </p:nvPr>
        </p:nvSpPr>
        <p:spPr>
          <a:xfrm>
            <a:off x="755651" y="2452800"/>
            <a:ext cx="7632698" cy="1913717"/>
          </a:xfrm>
        </p:spPr>
        <p:txBody>
          <a:bodyPr/>
          <a:lstStyle/>
          <a:p>
            <a:pPr marL="342900" indent="-342900" algn="l" rtl="0" fontAlgn="base">
              <a:buFont typeface="+mj-lt"/>
              <a:buAutoNum type="arabicPeriod"/>
            </a:pPr>
            <a:r>
              <a:rPr lang="sv-SE" sz="1800" b="0" i="0" dirty="0">
                <a:solidFill>
                  <a:srgbClr val="000000"/>
                </a:solidFill>
                <a:effectLst/>
                <a:latin typeface="Calibri" panose="020F0502020204030204" pitchFamily="34" charset="0"/>
              </a:rPr>
              <a:t>Beskriv vad som händer. </a:t>
            </a:r>
            <a:endParaRPr lang="sv-SE" b="0" i="0" dirty="0">
              <a:solidFill>
                <a:srgbClr val="000000"/>
              </a:solidFill>
              <a:effectLst/>
              <a:latin typeface="Segoe UI" panose="020B0502040204020203" pitchFamily="34" charset="0"/>
            </a:endParaRPr>
          </a:p>
          <a:p>
            <a:pPr marL="342900" indent="-342900" algn="l" rtl="0" fontAlgn="base">
              <a:buFont typeface="+mj-lt"/>
              <a:buAutoNum type="arabicPeriod"/>
            </a:pPr>
            <a:r>
              <a:rPr lang="sv-SE" sz="1800" b="0" i="0" dirty="0">
                <a:solidFill>
                  <a:srgbClr val="000000"/>
                </a:solidFill>
                <a:effectLst/>
                <a:latin typeface="Calibri" panose="020F0502020204030204" pitchFamily="34" charset="0"/>
              </a:rPr>
              <a:t>Tala om vad du känner. </a:t>
            </a:r>
            <a:endParaRPr lang="sv-SE" b="0" i="0" dirty="0">
              <a:solidFill>
                <a:srgbClr val="000000"/>
              </a:solidFill>
              <a:effectLst/>
              <a:latin typeface="Segoe UI" panose="020B0502040204020203" pitchFamily="34" charset="0"/>
            </a:endParaRPr>
          </a:p>
          <a:p>
            <a:pPr marL="342900" indent="-342900" algn="l" rtl="0" fontAlgn="base">
              <a:buFont typeface="+mj-lt"/>
              <a:buAutoNum type="arabicPeriod"/>
            </a:pPr>
            <a:r>
              <a:rPr lang="sv-SE" sz="1800" b="0" i="0" dirty="0">
                <a:solidFill>
                  <a:srgbClr val="000000"/>
                </a:solidFill>
                <a:effectLst/>
                <a:latin typeface="Calibri" panose="020F0502020204030204" pitchFamily="34" charset="0"/>
              </a:rPr>
              <a:t>Tala om hur du vill att det ska vara istället. </a:t>
            </a:r>
            <a:endParaRPr lang="sv-SE" b="0" i="0" dirty="0">
              <a:solidFill>
                <a:srgbClr val="000000"/>
              </a:solidFill>
              <a:effectLst/>
              <a:latin typeface="Segoe UI" panose="020B0502040204020203" pitchFamily="34" charset="0"/>
            </a:endParaRPr>
          </a:p>
          <a:p>
            <a:pPr marL="342900" indent="-342900" algn="l" rtl="0" fontAlgn="base">
              <a:buFont typeface="+mj-lt"/>
              <a:buAutoNum type="arabicPeriod"/>
            </a:pPr>
            <a:r>
              <a:rPr lang="sv-SE" sz="1800" b="0" i="0" dirty="0">
                <a:solidFill>
                  <a:srgbClr val="000000"/>
                </a:solidFill>
                <a:effectLst/>
                <a:latin typeface="Calibri" panose="020F0502020204030204" pitchFamily="34" charset="0"/>
              </a:rPr>
              <a:t>Ett förslag på en formulering är: När du … upplever/känner jag</a:t>
            </a:r>
            <a:r>
              <a:rPr lang="sv-SE" dirty="0">
                <a:solidFill>
                  <a:srgbClr val="000000"/>
                </a:solidFill>
                <a:latin typeface="Calibri" panose="020F0502020204030204" pitchFamily="34" charset="0"/>
              </a:rPr>
              <a:t> … o</a:t>
            </a:r>
            <a:r>
              <a:rPr lang="sv-SE" sz="1800" b="0" i="0" dirty="0">
                <a:solidFill>
                  <a:srgbClr val="000000"/>
                </a:solidFill>
                <a:effectLst/>
                <a:latin typeface="Calibri" panose="020F0502020204030204" pitchFamily="34" charset="0"/>
              </a:rPr>
              <a:t>ch jag skulle vilja att du</a:t>
            </a:r>
            <a:r>
              <a:rPr lang="sv-SE" dirty="0">
                <a:solidFill>
                  <a:srgbClr val="000000"/>
                </a:solidFill>
                <a:latin typeface="Calibri" panose="020F0502020204030204" pitchFamily="34" charset="0"/>
              </a:rPr>
              <a:t> …</a:t>
            </a:r>
            <a:r>
              <a:rPr lang="sv-SE" sz="1800" b="0" i="0" dirty="0">
                <a:solidFill>
                  <a:srgbClr val="000000"/>
                </a:solidFill>
                <a:effectLst/>
                <a:latin typeface="Calibri" panose="020F0502020204030204" pitchFamily="34" charset="0"/>
              </a:rPr>
              <a:t> </a:t>
            </a:r>
            <a:endParaRPr lang="sv-SE" b="0" i="0" dirty="0">
              <a:solidFill>
                <a:srgbClr val="000000"/>
              </a:solidFill>
              <a:effectLst/>
              <a:latin typeface="Segoe UI" panose="020B0502040204020203" pitchFamily="34" charset="0"/>
            </a:endParaRPr>
          </a:p>
          <a:p>
            <a:endParaRPr lang="sv-SE" dirty="0"/>
          </a:p>
        </p:txBody>
      </p:sp>
      <p:grpSp>
        <p:nvGrpSpPr>
          <p:cNvPr id="6" name="Grupp 5">
            <a:extLst>
              <a:ext uri="{FF2B5EF4-FFF2-40B4-BE49-F238E27FC236}">
                <a16:creationId xmlns:a16="http://schemas.microsoft.com/office/drawing/2014/main" id="{69D390C0-9FFD-4FB1-BCDE-6CB6C61CF9FD}"/>
              </a:ext>
            </a:extLst>
          </p:cNvPr>
          <p:cNvGrpSpPr/>
          <p:nvPr/>
        </p:nvGrpSpPr>
        <p:grpSpPr>
          <a:xfrm>
            <a:off x="530158" y="3838026"/>
            <a:ext cx="8083684" cy="3511312"/>
            <a:chOff x="530158" y="3838026"/>
            <a:chExt cx="8083684" cy="3511312"/>
          </a:xfrm>
        </p:grpSpPr>
        <p:pic>
          <p:nvPicPr>
            <p:cNvPr id="4" name="Bild 3" descr="En brushstroke">
              <a:extLst>
                <a:ext uri="{FF2B5EF4-FFF2-40B4-BE49-F238E27FC236}">
                  <a16:creationId xmlns:a16="http://schemas.microsoft.com/office/drawing/2014/main" id="{F1E1A899-542B-4CA6-BC00-62F95272F89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0158" y="3838026"/>
              <a:ext cx="8083684" cy="3511312"/>
            </a:xfrm>
            <a:prstGeom prst="rect">
              <a:avLst/>
            </a:prstGeom>
          </p:spPr>
        </p:pic>
        <p:sp>
          <p:nvSpPr>
            <p:cNvPr id="5" name="textruta 4">
              <a:extLst>
                <a:ext uri="{FF2B5EF4-FFF2-40B4-BE49-F238E27FC236}">
                  <a16:creationId xmlns:a16="http://schemas.microsoft.com/office/drawing/2014/main" id="{F77C5D4E-95D6-4D43-86A8-B7E212340E86}"/>
                </a:ext>
              </a:extLst>
            </p:cNvPr>
            <p:cNvSpPr txBox="1"/>
            <p:nvPr/>
          </p:nvSpPr>
          <p:spPr>
            <a:xfrm>
              <a:off x="1998140" y="5302888"/>
              <a:ext cx="4944047" cy="523220"/>
            </a:xfrm>
            <a:prstGeom prst="rect">
              <a:avLst/>
            </a:prstGeom>
            <a:noFill/>
          </p:spPr>
          <p:txBody>
            <a:bodyPr wrap="none" rtlCol="0">
              <a:spAutoFit/>
            </a:bodyPr>
            <a:lstStyle/>
            <a:p>
              <a:pPr algn="ctr"/>
              <a:r>
                <a:rPr lang="sv-SE" sz="1400" b="1" i="1" dirty="0">
                  <a:solidFill>
                    <a:schemeClr val="bg1">
                      <a:lumMod val="95000"/>
                    </a:schemeClr>
                  </a:solidFill>
                </a:rPr>
                <a:t>Kom ihåg</a:t>
              </a:r>
            </a:p>
            <a:p>
              <a:pPr algn="ctr"/>
              <a:r>
                <a:rPr lang="sv-SE" sz="1400" b="1" i="1" dirty="0">
                  <a:solidFill>
                    <a:schemeClr val="bg1">
                      <a:lumMod val="95000"/>
                    </a:schemeClr>
                  </a:solidFill>
                </a:rPr>
                <a:t>En härskarteknik fungerar bara om omgivningen accepterar den.</a:t>
              </a:r>
            </a:p>
          </p:txBody>
        </p:sp>
      </p:grpSp>
    </p:spTree>
    <p:extLst>
      <p:ext uri="{BB962C8B-B14F-4D97-AF65-F5344CB8AC3E}">
        <p14:creationId xmlns:p14="http://schemas.microsoft.com/office/powerpoint/2010/main" val="36459405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067627-E21A-408B-88EB-52471EEAB887}"/>
              </a:ext>
            </a:extLst>
          </p:cNvPr>
          <p:cNvSpPr>
            <a:spLocks noGrp="1"/>
          </p:cNvSpPr>
          <p:nvPr>
            <p:ph type="title"/>
          </p:nvPr>
        </p:nvSpPr>
        <p:spPr>
          <a:xfrm>
            <a:off x="755651" y="420679"/>
            <a:ext cx="7632698" cy="692167"/>
          </a:xfrm>
        </p:spPr>
        <p:txBody>
          <a:bodyPr/>
          <a:lstStyle/>
          <a:p>
            <a:r>
              <a:rPr lang="sv-SE" dirty="0"/>
              <a:t>Fler tips på vad </a:t>
            </a:r>
            <a:r>
              <a:rPr lang="sv-SE" u="sng" dirty="0"/>
              <a:t>du</a:t>
            </a:r>
            <a:r>
              <a:rPr lang="sv-SE" dirty="0"/>
              <a:t> kan göra: </a:t>
            </a:r>
          </a:p>
        </p:txBody>
      </p:sp>
      <p:sp>
        <p:nvSpPr>
          <p:cNvPr id="3" name="Platshållare för innehåll 2">
            <a:extLst>
              <a:ext uri="{FF2B5EF4-FFF2-40B4-BE49-F238E27FC236}">
                <a16:creationId xmlns:a16="http://schemas.microsoft.com/office/drawing/2014/main" id="{30716773-B480-49AC-BA4C-A4C9E02F3978}"/>
              </a:ext>
            </a:extLst>
          </p:cNvPr>
          <p:cNvSpPr>
            <a:spLocks noGrp="1"/>
          </p:cNvSpPr>
          <p:nvPr>
            <p:ph idx="1"/>
          </p:nvPr>
        </p:nvSpPr>
        <p:spPr>
          <a:xfrm>
            <a:off x="755651" y="1407560"/>
            <a:ext cx="7632698" cy="4643919"/>
          </a:xfrm>
        </p:spPr>
        <p:txBody>
          <a:bodyPr>
            <a:normAutofit fontScale="70000" lnSpcReduction="20000"/>
          </a:bodyPr>
          <a:lstStyle/>
          <a:p>
            <a:pPr marL="0" indent="0" algn="l" rtl="0" fontAlgn="base">
              <a:buNone/>
            </a:pPr>
            <a:r>
              <a:rPr lang="sv-SE" sz="1800" b="0" i="0" dirty="0">
                <a:solidFill>
                  <a:srgbClr val="000000"/>
                </a:solidFill>
                <a:effectLst/>
                <a:latin typeface="Calibri" panose="020F0502020204030204" pitchFamily="34" charset="0"/>
              </a:rPr>
              <a:t>1. Synliggör och beskriv situationen och vad personen gör. Att påtala och synliggöra beteendet är ofta det effektivaste sättet att få bukt med det. </a:t>
            </a:r>
            <a:endParaRPr lang="sv-SE" b="0" i="0" dirty="0">
              <a:solidFill>
                <a:srgbClr val="000000"/>
              </a:solidFill>
              <a:effectLst/>
              <a:latin typeface="Segoe UI" panose="020B0502040204020203" pitchFamily="34" charset="0"/>
            </a:endParaRPr>
          </a:p>
          <a:p>
            <a:pPr marL="0" indent="0" algn="l" rtl="0" fontAlgn="base">
              <a:buNone/>
            </a:pPr>
            <a:r>
              <a:rPr lang="sv-SE" sz="1800" b="0" i="0" dirty="0">
                <a:solidFill>
                  <a:srgbClr val="000000"/>
                </a:solidFill>
                <a:effectLst/>
                <a:latin typeface="Calibri" panose="020F0502020204030204" pitchFamily="34" charset="0"/>
              </a:rPr>
              <a:t>2. Tala om hur du upplever beteendet och vilka konsekvenser det medför.  </a:t>
            </a:r>
            <a:endParaRPr lang="sv-SE" b="0" i="0" dirty="0">
              <a:solidFill>
                <a:srgbClr val="000000"/>
              </a:solidFill>
              <a:effectLst/>
              <a:latin typeface="Segoe UI" panose="020B0502040204020203" pitchFamily="34" charset="0"/>
            </a:endParaRPr>
          </a:p>
          <a:p>
            <a:pPr marL="0" indent="0" algn="l" rtl="0" fontAlgn="base">
              <a:buNone/>
            </a:pPr>
            <a:r>
              <a:rPr lang="sv-SE" sz="1800" b="0" i="0" dirty="0">
                <a:solidFill>
                  <a:srgbClr val="000000"/>
                </a:solidFill>
                <a:effectLst/>
                <a:latin typeface="Calibri" panose="020F0502020204030204" pitchFamily="34" charset="0"/>
              </a:rPr>
              <a:t>3. Fråga personen vad hen menade med sitt uttalande eller sitt beteende och vad hen tänker om det hela. </a:t>
            </a:r>
            <a:endParaRPr lang="sv-SE" b="0" i="0" dirty="0">
              <a:solidFill>
                <a:srgbClr val="000000"/>
              </a:solidFill>
              <a:effectLst/>
              <a:latin typeface="Segoe UI" panose="020B0502040204020203" pitchFamily="34" charset="0"/>
            </a:endParaRPr>
          </a:p>
          <a:p>
            <a:pPr marL="0" indent="0" algn="l" rtl="0" fontAlgn="base">
              <a:buNone/>
            </a:pPr>
            <a:r>
              <a:rPr lang="sv-SE" sz="1800" b="0" i="0" dirty="0">
                <a:solidFill>
                  <a:srgbClr val="000000"/>
                </a:solidFill>
                <a:effectLst/>
                <a:latin typeface="Calibri" panose="020F0502020204030204" pitchFamily="34" charset="0"/>
              </a:rPr>
              <a:t>4. Tala om konkret vad du vill att personen gör annorlunda i framtiden.  </a:t>
            </a:r>
            <a:endParaRPr lang="sv-SE" b="0" i="0" dirty="0">
              <a:solidFill>
                <a:srgbClr val="000000"/>
              </a:solidFill>
              <a:effectLst/>
              <a:latin typeface="Segoe UI" panose="020B0502040204020203" pitchFamily="34" charset="0"/>
            </a:endParaRPr>
          </a:p>
          <a:p>
            <a:pPr marL="0" indent="0" algn="l" rtl="0" fontAlgn="base">
              <a:buNone/>
            </a:pPr>
            <a:r>
              <a:rPr lang="sv-SE" sz="1800" b="0" i="0" dirty="0">
                <a:solidFill>
                  <a:srgbClr val="000000"/>
                </a:solidFill>
                <a:effectLst/>
                <a:latin typeface="Calibri" panose="020F0502020204030204" pitchFamily="34" charset="0"/>
              </a:rPr>
              <a:t>5. Sök stöd att bolla dina tankar med någon nära vän eller annan föreningsmedlem. Kanske situationen behöver uppmärksammas med stöd av ordförande eller annan medlem i styrelsen?  </a:t>
            </a:r>
            <a:endParaRPr lang="sv-SE" b="0" i="0" dirty="0">
              <a:solidFill>
                <a:srgbClr val="000000"/>
              </a:solidFill>
              <a:effectLst/>
              <a:latin typeface="Segoe UI" panose="020B0502040204020203" pitchFamily="34" charset="0"/>
            </a:endParaRPr>
          </a:p>
          <a:p>
            <a:pPr marL="0" indent="0" algn="l" rtl="0" fontAlgn="base">
              <a:buNone/>
            </a:pPr>
            <a:r>
              <a:rPr lang="sv-SE" sz="1800" b="0" i="0" dirty="0">
                <a:solidFill>
                  <a:srgbClr val="000000"/>
                </a:solidFill>
                <a:effectLst/>
                <a:latin typeface="Calibri" panose="020F0502020204030204" pitchFamily="34" charset="0"/>
              </a:rPr>
              <a:t>6. Stötta andra. Alla i en grupp har ansvar för att undvika att härskartekniker befästs. Genom att stötta andra som blir utsatta kan du också bidra till att stävja dessa beteenden i en grupp.   </a:t>
            </a:r>
            <a:endParaRPr lang="sv-SE" b="0" i="0" dirty="0">
              <a:solidFill>
                <a:srgbClr val="000000"/>
              </a:solidFill>
              <a:effectLst/>
              <a:latin typeface="Segoe UI" panose="020B0502040204020203" pitchFamily="34" charset="0"/>
            </a:endParaRPr>
          </a:p>
          <a:p>
            <a:pPr marL="0" indent="0" algn="l" rtl="0" fontAlgn="base">
              <a:buNone/>
            </a:pPr>
            <a:r>
              <a:rPr lang="sv-SE" sz="1800" b="0" i="0" dirty="0">
                <a:solidFill>
                  <a:srgbClr val="000000"/>
                </a:solidFill>
                <a:effectLst/>
                <a:latin typeface="Calibri" panose="020F0502020204030204" pitchFamily="34" charset="0"/>
              </a:rPr>
              <a:t>7. Ta en titt på dig själv. Inse att vi har olika saker i bagaget som kan göra att vi är extra mottagliga för vissa härskartekniker. Det gäller att inte göra sig själv till offer. Kan det vara så att du överreagerar, använder egna härskartekniker eller kan du på något sätt motverka att beteendet upprepas?  </a:t>
            </a:r>
            <a:endParaRPr lang="sv-SE" b="0" i="0" dirty="0">
              <a:solidFill>
                <a:srgbClr val="000000"/>
              </a:solidFill>
              <a:effectLst/>
              <a:latin typeface="Segoe UI" panose="020B0502040204020203" pitchFamily="34" charset="0"/>
            </a:endParaRPr>
          </a:p>
          <a:p>
            <a:pPr marL="0" indent="0" algn="l" rtl="0" fontAlgn="base">
              <a:buNone/>
            </a:pPr>
            <a:r>
              <a:rPr lang="sv-SE" sz="1800" b="0" i="0" dirty="0">
                <a:solidFill>
                  <a:srgbClr val="000000"/>
                </a:solidFill>
                <a:effectLst/>
                <a:latin typeface="Calibri" panose="020F0502020204030204" pitchFamily="34" charset="0"/>
              </a:rPr>
              <a:t>8. Var tydlig med var gränserna går och vilka beteenden som inte är acceptabla, även om du riskerar sura miner.  </a:t>
            </a:r>
            <a:endParaRPr lang="sv-SE" b="0" i="0" dirty="0">
              <a:solidFill>
                <a:srgbClr val="000000"/>
              </a:solidFill>
              <a:effectLst/>
              <a:latin typeface="Segoe UI" panose="020B0502040204020203" pitchFamily="34" charset="0"/>
            </a:endParaRPr>
          </a:p>
          <a:p>
            <a:pPr marL="0" indent="0" algn="l" rtl="0" fontAlgn="base">
              <a:buNone/>
            </a:pPr>
            <a:r>
              <a:rPr lang="sv-SE" sz="1800" b="0" i="0" dirty="0">
                <a:solidFill>
                  <a:srgbClr val="000000"/>
                </a:solidFill>
                <a:effectLst/>
                <a:latin typeface="Calibri" panose="020F0502020204030204" pitchFamily="34" charset="0"/>
              </a:rPr>
              <a:t>9. Försök förändra oönskade beteenden hos andra medlemmar genom att ge tydlig feedback – förstärk bra beteenden och ifrågasätt och problematisera dåliga.  </a:t>
            </a:r>
            <a:endParaRPr lang="sv-SE" b="0" i="0" dirty="0">
              <a:solidFill>
                <a:srgbClr val="000000"/>
              </a:solidFill>
              <a:effectLst/>
              <a:latin typeface="Segoe UI" panose="020B0502040204020203" pitchFamily="34" charset="0"/>
            </a:endParaRPr>
          </a:p>
          <a:p>
            <a:pPr marL="0" indent="0" algn="l" rtl="0" fontAlgn="base">
              <a:buNone/>
            </a:pPr>
            <a:r>
              <a:rPr lang="sv-SE" sz="1800" b="0" i="0" dirty="0">
                <a:solidFill>
                  <a:srgbClr val="000000"/>
                </a:solidFill>
                <a:effectLst/>
                <a:latin typeface="Calibri" panose="020F0502020204030204" pitchFamily="34" charset="0"/>
              </a:rPr>
              <a:t>10. Ha koll. Var extra vaksam i vissa situationer, till exempel vid möten. Får alla komma till tals och lyssnar de andra? Har någon tendens att avbryta andra gång på gång? Finns det personer som ”tar över” andras idéer och gör dem till sina? Spelar någon på sin kvinnlighet eller sin manlighet så att andra tystnar? Finns det några som ständigt tävlar i fråga om kompetens?  </a:t>
            </a:r>
            <a:endParaRPr lang="sv-SE"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38073245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3" name="Grupp 12">
            <a:extLst>
              <a:ext uri="{FF2B5EF4-FFF2-40B4-BE49-F238E27FC236}">
                <a16:creationId xmlns:a16="http://schemas.microsoft.com/office/drawing/2014/main" id="{3444BEC3-F552-4B10-8479-8BF729AE0A8A}"/>
              </a:ext>
            </a:extLst>
          </p:cNvPr>
          <p:cNvGrpSpPr/>
          <p:nvPr/>
        </p:nvGrpSpPr>
        <p:grpSpPr>
          <a:xfrm>
            <a:off x="752000" y="2235148"/>
            <a:ext cx="7355193" cy="943821"/>
            <a:chOff x="755651" y="3178207"/>
            <a:chExt cx="7355193" cy="943821"/>
          </a:xfrm>
        </p:grpSpPr>
        <p:sp>
          <p:nvSpPr>
            <p:cNvPr id="7" name="Rektangel: rundade hörn 6">
              <a:extLst>
                <a:ext uri="{FF2B5EF4-FFF2-40B4-BE49-F238E27FC236}">
                  <a16:creationId xmlns:a16="http://schemas.microsoft.com/office/drawing/2014/main" id="{18FB1175-F92E-4E11-A097-E8659E8290A6}"/>
                </a:ext>
              </a:extLst>
            </p:cNvPr>
            <p:cNvSpPr/>
            <p:nvPr/>
          </p:nvSpPr>
          <p:spPr>
            <a:xfrm>
              <a:off x="755651" y="3180516"/>
              <a:ext cx="7347892" cy="941512"/>
            </a:xfrm>
            <a:prstGeom prst="roundRect">
              <a:avLst>
                <a:gd name="adj" fmla="val 10000"/>
              </a:avLst>
            </a:prstGeom>
            <a:solidFill>
              <a:schemeClr val="accent2"/>
            </a:solidFill>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9" name="Frihandsfigur: Form 8">
              <a:extLst>
                <a:ext uri="{FF2B5EF4-FFF2-40B4-BE49-F238E27FC236}">
                  <a16:creationId xmlns:a16="http://schemas.microsoft.com/office/drawing/2014/main" id="{54414802-5B73-4B4F-9545-2AE22CA6BA79}"/>
                </a:ext>
              </a:extLst>
            </p:cNvPr>
            <p:cNvSpPr/>
            <p:nvPr/>
          </p:nvSpPr>
          <p:spPr>
            <a:xfrm>
              <a:off x="1836797" y="3178207"/>
              <a:ext cx="6274047"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l" defTabSz="1111250">
                <a:lnSpc>
                  <a:spcPct val="90000"/>
                </a:lnSpc>
                <a:spcBef>
                  <a:spcPct val="0"/>
                </a:spcBef>
                <a:spcAft>
                  <a:spcPct val="35000"/>
                </a:spcAft>
                <a:buNone/>
              </a:pPr>
              <a:r>
                <a:rPr lang="en-US" sz="2500" dirty="0">
                  <a:solidFill>
                    <a:schemeClr val="bg1">
                      <a:lumMod val="95000"/>
                    </a:schemeClr>
                  </a:solidFill>
                </a:rPr>
                <a:t>Feedback/</a:t>
              </a:r>
              <a:r>
                <a:rPr lang="en-US" sz="2500" dirty="0" err="1">
                  <a:solidFill>
                    <a:schemeClr val="bg1">
                      <a:lumMod val="95000"/>
                    </a:schemeClr>
                  </a:solidFill>
                </a:rPr>
                <a:t>avstämningar</a:t>
              </a:r>
              <a:endParaRPr lang="en-US" sz="2500" kern="1200" dirty="0">
                <a:solidFill>
                  <a:schemeClr val="bg1">
                    <a:lumMod val="95000"/>
                  </a:schemeClr>
                </a:solidFill>
              </a:endParaRPr>
            </a:p>
          </p:txBody>
        </p:sp>
        <p:pic>
          <p:nvPicPr>
            <p:cNvPr id="11" name="Bild 10" descr="Styrelserum med hel fyllning">
              <a:extLst>
                <a:ext uri="{FF2B5EF4-FFF2-40B4-BE49-F238E27FC236}">
                  <a16:creationId xmlns:a16="http://schemas.microsoft.com/office/drawing/2014/main" id="{CF458137-281E-4E60-AC36-5A4FCC79DDB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7024" y="3392072"/>
              <a:ext cx="518400" cy="518400"/>
            </a:xfrm>
            <a:prstGeom prst="rect">
              <a:avLst/>
            </a:prstGeom>
          </p:spPr>
        </p:pic>
      </p:grpSp>
      <p:grpSp>
        <p:nvGrpSpPr>
          <p:cNvPr id="14" name="Grupp 13">
            <a:extLst>
              <a:ext uri="{FF2B5EF4-FFF2-40B4-BE49-F238E27FC236}">
                <a16:creationId xmlns:a16="http://schemas.microsoft.com/office/drawing/2014/main" id="{10CAD3C4-A2FB-4C97-9D12-49486FD69EC7}"/>
              </a:ext>
            </a:extLst>
          </p:cNvPr>
          <p:cNvGrpSpPr/>
          <p:nvPr/>
        </p:nvGrpSpPr>
        <p:grpSpPr>
          <a:xfrm>
            <a:off x="755651" y="3443075"/>
            <a:ext cx="7355193" cy="943821"/>
            <a:chOff x="755651" y="3178207"/>
            <a:chExt cx="7355193" cy="943821"/>
          </a:xfrm>
        </p:grpSpPr>
        <p:sp>
          <p:nvSpPr>
            <p:cNvPr id="15" name="Rektangel: rundade hörn 14">
              <a:extLst>
                <a:ext uri="{FF2B5EF4-FFF2-40B4-BE49-F238E27FC236}">
                  <a16:creationId xmlns:a16="http://schemas.microsoft.com/office/drawing/2014/main" id="{5DF5ADBF-7D12-4B4C-8E82-215721C666E5}"/>
                </a:ext>
              </a:extLst>
            </p:cNvPr>
            <p:cNvSpPr/>
            <p:nvPr/>
          </p:nvSpPr>
          <p:spPr>
            <a:xfrm>
              <a:off x="755651" y="3180516"/>
              <a:ext cx="7347892" cy="941512"/>
            </a:xfrm>
            <a:prstGeom prst="roundRect">
              <a:avLst>
                <a:gd name="adj" fmla="val 10000"/>
              </a:avLst>
            </a:prstGeom>
            <a:solidFill>
              <a:schemeClr val="accent2"/>
            </a:solidFill>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6" name="Frihandsfigur: Form 15">
              <a:extLst>
                <a:ext uri="{FF2B5EF4-FFF2-40B4-BE49-F238E27FC236}">
                  <a16:creationId xmlns:a16="http://schemas.microsoft.com/office/drawing/2014/main" id="{EF35BD87-DDFE-41CB-B465-38D630915CBD}"/>
                </a:ext>
              </a:extLst>
            </p:cNvPr>
            <p:cNvSpPr/>
            <p:nvPr/>
          </p:nvSpPr>
          <p:spPr>
            <a:xfrm>
              <a:off x="1833146" y="3178207"/>
              <a:ext cx="6277698"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l" defTabSz="1111250">
                <a:lnSpc>
                  <a:spcPct val="90000"/>
                </a:lnSpc>
                <a:spcBef>
                  <a:spcPct val="0"/>
                </a:spcBef>
                <a:spcAft>
                  <a:spcPct val="35000"/>
                </a:spcAft>
                <a:buNone/>
              </a:pPr>
              <a:r>
                <a:rPr lang="en-US" sz="2500" dirty="0" err="1">
                  <a:solidFill>
                    <a:schemeClr val="bg1">
                      <a:lumMod val="95000"/>
                    </a:schemeClr>
                  </a:solidFill>
                </a:rPr>
                <a:t>Inleda</a:t>
              </a:r>
              <a:r>
                <a:rPr lang="en-US" sz="2500" dirty="0">
                  <a:solidFill>
                    <a:schemeClr val="bg1">
                      <a:lumMod val="95000"/>
                    </a:schemeClr>
                  </a:solidFill>
                </a:rPr>
                <a:t> </a:t>
              </a:r>
              <a:r>
                <a:rPr lang="en-US" sz="2500" dirty="0" err="1">
                  <a:solidFill>
                    <a:schemeClr val="bg1">
                      <a:lumMod val="95000"/>
                    </a:schemeClr>
                  </a:solidFill>
                </a:rPr>
                <a:t>möte</a:t>
              </a:r>
              <a:r>
                <a:rPr lang="en-US" sz="2500" dirty="0">
                  <a:solidFill>
                    <a:schemeClr val="bg1">
                      <a:lumMod val="95000"/>
                    </a:schemeClr>
                  </a:solidFill>
                </a:rPr>
                <a:t> med </a:t>
              </a:r>
              <a:r>
                <a:rPr lang="en-US" sz="2500" dirty="0" err="1">
                  <a:solidFill>
                    <a:schemeClr val="bg1">
                      <a:lumMod val="95000"/>
                    </a:schemeClr>
                  </a:solidFill>
                </a:rPr>
                <a:t>rundor</a:t>
              </a:r>
              <a:r>
                <a:rPr lang="en-US" sz="2500" dirty="0">
                  <a:solidFill>
                    <a:schemeClr val="bg1">
                      <a:lumMod val="95000"/>
                    </a:schemeClr>
                  </a:solidFill>
                </a:rPr>
                <a:t>.</a:t>
              </a:r>
              <a:endParaRPr lang="en-US" sz="2500" kern="1200" dirty="0">
                <a:solidFill>
                  <a:schemeClr val="bg1">
                    <a:lumMod val="95000"/>
                  </a:schemeClr>
                </a:solidFill>
              </a:endParaRPr>
            </a:p>
          </p:txBody>
        </p:sp>
        <p:pic>
          <p:nvPicPr>
            <p:cNvPr id="17" name="Bild 16" descr="Chatt med hel fyllning">
              <a:extLst>
                <a:ext uri="{FF2B5EF4-FFF2-40B4-BE49-F238E27FC236}">
                  <a16:creationId xmlns:a16="http://schemas.microsoft.com/office/drawing/2014/main" id="{94987EE1-09FD-41CC-809B-48C50D29003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037024" y="3392072"/>
              <a:ext cx="518400" cy="518400"/>
            </a:xfrm>
            <a:prstGeom prst="rect">
              <a:avLst/>
            </a:prstGeom>
          </p:spPr>
        </p:pic>
      </p:grpSp>
      <p:grpSp>
        <p:nvGrpSpPr>
          <p:cNvPr id="18" name="Grupp 17">
            <a:extLst>
              <a:ext uri="{FF2B5EF4-FFF2-40B4-BE49-F238E27FC236}">
                <a16:creationId xmlns:a16="http://schemas.microsoft.com/office/drawing/2014/main" id="{0D19A380-18E7-4693-9380-6FD7874E5116}"/>
              </a:ext>
            </a:extLst>
          </p:cNvPr>
          <p:cNvGrpSpPr/>
          <p:nvPr/>
        </p:nvGrpSpPr>
        <p:grpSpPr>
          <a:xfrm>
            <a:off x="755651" y="4624745"/>
            <a:ext cx="7355193" cy="943821"/>
            <a:chOff x="755651" y="3178207"/>
            <a:chExt cx="7355193" cy="943821"/>
          </a:xfrm>
        </p:grpSpPr>
        <p:sp>
          <p:nvSpPr>
            <p:cNvPr id="19" name="Rektangel: rundade hörn 18">
              <a:extLst>
                <a:ext uri="{FF2B5EF4-FFF2-40B4-BE49-F238E27FC236}">
                  <a16:creationId xmlns:a16="http://schemas.microsoft.com/office/drawing/2014/main" id="{250BBDC1-F303-4DA9-883E-5E1165CA4A4C}"/>
                </a:ext>
              </a:extLst>
            </p:cNvPr>
            <p:cNvSpPr/>
            <p:nvPr/>
          </p:nvSpPr>
          <p:spPr>
            <a:xfrm>
              <a:off x="755651" y="3180516"/>
              <a:ext cx="7347892" cy="941512"/>
            </a:xfrm>
            <a:prstGeom prst="roundRect">
              <a:avLst>
                <a:gd name="adj" fmla="val 10000"/>
              </a:avLst>
            </a:prstGeom>
            <a:solidFill>
              <a:schemeClr val="accent2"/>
            </a:solidFill>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20" name="Frihandsfigur: Form 19">
              <a:extLst>
                <a:ext uri="{FF2B5EF4-FFF2-40B4-BE49-F238E27FC236}">
                  <a16:creationId xmlns:a16="http://schemas.microsoft.com/office/drawing/2014/main" id="{CDF3D887-78C9-43D0-8687-1FF818AA19D2}"/>
                </a:ext>
              </a:extLst>
            </p:cNvPr>
            <p:cNvSpPr/>
            <p:nvPr/>
          </p:nvSpPr>
          <p:spPr>
            <a:xfrm>
              <a:off x="1833146" y="3178207"/>
              <a:ext cx="6277698"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l" defTabSz="1111250">
                <a:lnSpc>
                  <a:spcPct val="90000"/>
                </a:lnSpc>
                <a:spcBef>
                  <a:spcPct val="0"/>
                </a:spcBef>
                <a:spcAft>
                  <a:spcPct val="35000"/>
                </a:spcAft>
                <a:buNone/>
              </a:pPr>
              <a:r>
                <a:rPr lang="en-US" sz="2500" kern="1200" dirty="0" err="1">
                  <a:solidFill>
                    <a:schemeClr val="bg1">
                      <a:lumMod val="95000"/>
                    </a:schemeClr>
                  </a:solidFill>
                </a:rPr>
                <a:t>Gemensamma</a:t>
              </a:r>
              <a:r>
                <a:rPr lang="en-US" sz="2500" kern="1200" dirty="0">
                  <a:solidFill>
                    <a:schemeClr val="bg1">
                      <a:lumMod val="95000"/>
                    </a:schemeClr>
                  </a:solidFill>
                </a:rPr>
                <a:t> </a:t>
              </a:r>
              <a:r>
                <a:rPr lang="en-US" sz="2500" kern="1200" dirty="0" err="1">
                  <a:solidFill>
                    <a:schemeClr val="bg1">
                      <a:lumMod val="95000"/>
                    </a:schemeClr>
                  </a:solidFill>
                </a:rPr>
                <a:t>mötesregler</a:t>
              </a:r>
              <a:endParaRPr lang="en-US" sz="2500" kern="1200" dirty="0">
                <a:solidFill>
                  <a:schemeClr val="bg1">
                    <a:lumMod val="95000"/>
                  </a:schemeClr>
                </a:solidFill>
              </a:endParaRPr>
            </a:p>
          </p:txBody>
        </p:sp>
        <p:pic>
          <p:nvPicPr>
            <p:cNvPr id="21" name="Bild 20" descr="Urklipp med hel fyllning">
              <a:extLst>
                <a:ext uri="{FF2B5EF4-FFF2-40B4-BE49-F238E27FC236}">
                  <a16:creationId xmlns:a16="http://schemas.microsoft.com/office/drawing/2014/main" id="{DA82A7CD-FF83-41FE-B3AA-9E98373533D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1037024" y="3392072"/>
              <a:ext cx="518400" cy="518400"/>
            </a:xfrm>
            <a:prstGeom prst="rect">
              <a:avLst/>
            </a:prstGeom>
          </p:spPr>
        </p:pic>
      </p:grpSp>
      <p:sp>
        <p:nvSpPr>
          <p:cNvPr id="22" name="Rubrik 1">
            <a:extLst>
              <a:ext uri="{FF2B5EF4-FFF2-40B4-BE49-F238E27FC236}">
                <a16:creationId xmlns:a16="http://schemas.microsoft.com/office/drawing/2014/main" id="{EAE2F708-AF6C-48BF-869F-9EC462294C21}"/>
              </a:ext>
            </a:extLst>
          </p:cNvPr>
          <p:cNvSpPr>
            <a:spLocks noGrp="1"/>
          </p:cNvSpPr>
          <p:nvPr>
            <p:ph type="title"/>
          </p:nvPr>
        </p:nvSpPr>
        <p:spPr>
          <a:xfrm>
            <a:off x="755651" y="674165"/>
            <a:ext cx="7632698" cy="848914"/>
          </a:xfrm>
        </p:spPr>
        <p:txBody>
          <a:bodyPr/>
          <a:lstStyle/>
          <a:p>
            <a:r>
              <a:rPr lang="sv-SE" dirty="0"/>
              <a:t>Metoder för god stämning i gruppen</a:t>
            </a:r>
          </a:p>
        </p:txBody>
      </p:sp>
    </p:spTree>
    <p:extLst>
      <p:ext uri="{BB962C8B-B14F-4D97-AF65-F5344CB8AC3E}">
        <p14:creationId xmlns:p14="http://schemas.microsoft.com/office/powerpoint/2010/main" val="19735172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tshållare för text 4"/>
          <p:cNvSpPr>
            <a:spLocks noGrp="1"/>
          </p:cNvSpPr>
          <p:nvPr>
            <p:ph type="body" sz="quarter" idx="13"/>
          </p:nvPr>
        </p:nvSpPr>
        <p:spPr>
          <a:xfrm>
            <a:off x="755650" y="3853813"/>
            <a:ext cx="3671888" cy="1737362"/>
          </a:xfrm>
        </p:spPr>
        <p:txBody>
          <a:bodyPr/>
          <a:lstStyle/>
          <a:p>
            <a:r>
              <a:rPr lang="sv-SE" b="1" dirty="0"/>
              <a:t>Demokratiska möten</a:t>
            </a:r>
            <a:br>
              <a:rPr lang="sv-SE" b="1"/>
            </a:br>
            <a:r>
              <a:rPr lang="sv-SE" b="1"/>
              <a:t>Härskartekniker</a:t>
            </a:r>
            <a:endParaRPr lang="sv-SE" b="1" dirty="0"/>
          </a:p>
          <a:p>
            <a:r>
              <a:rPr lang="sv-SE" dirty="0"/>
              <a:t>Folkuniversitetet</a:t>
            </a:r>
            <a:br>
              <a:rPr lang="sv-SE" dirty="0"/>
            </a:br>
            <a:r>
              <a:rPr lang="sv-SE" dirty="0"/>
              <a:t>Box 26152. 100 41 Stockholm</a:t>
            </a:r>
            <a:br>
              <a:rPr lang="sv-SE" dirty="0"/>
            </a:br>
            <a:r>
              <a:rPr lang="sv-SE" dirty="0"/>
              <a:t>Tel: 08-679 29 61</a:t>
            </a:r>
            <a:br>
              <a:rPr lang="sv-SE" dirty="0"/>
            </a:br>
            <a:r>
              <a:rPr lang="sv-SE" dirty="0"/>
              <a:t>www.folkuniversitetet.se</a:t>
            </a:r>
          </a:p>
        </p:txBody>
      </p:sp>
    </p:spTree>
    <p:extLst>
      <p:ext uri="{BB962C8B-B14F-4D97-AF65-F5344CB8AC3E}">
        <p14:creationId xmlns:p14="http://schemas.microsoft.com/office/powerpoint/2010/main" val="1856279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Rubrik 1">
            <a:extLst>
              <a:ext uri="{FF2B5EF4-FFF2-40B4-BE49-F238E27FC236}">
                <a16:creationId xmlns:a16="http://schemas.microsoft.com/office/drawing/2014/main" id="{B78CD763-1201-4598-8E2A-FC9ACD55E5B8}"/>
              </a:ext>
            </a:extLst>
          </p:cNvPr>
          <p:cNvSpPr>
            <a:spLocks noGrp="1"/>
          </p:cNvSpPr>
          <p:nvPr>
            <p:ph type="title"/>
          </p:nvPr>
        </p:nvSpPr>
        <p:spPr>
          <a:xfrm>
            <a:off x="755651" y="766763"/>
            <a:ext cx="7632698" cy="826510"/>
          </a:xfrm>
        </p:spPr>
        <p:txBody>
          <a:bodyPr anchor="b">
            <a:normAutofit/>
          </a:bodyPr>
          <a:lstStyle/>
          <a:p>
            <a:r>
              <a:rPr lang="sv-SE" dirty="0"/>
              <a:t>Härskartekniker? </a:t>
            </a:r>
          </a:p>
        </p:txBody>
      </p:sp>
      <p:sp>
        <p:nvSpPr>
          <p:cNvPr id="2" name="textruta 1">
            <a:extLst>
              <a:ext uri="{FF2B5EF4-FFF2-40B4-BE49-F238E27FC236}">
                <a16:creationId xmlns:a16="http://schemas.microsoft.com/office/drawing/2014/main" id="{8558CB00-4B5E-42DA-A3A4-0E1F9E7F8D3A}"/>
              </a:ext>
            </a:extLst>
          </p:cNvPr>
          <p:cNvSpPr txBox="1"/>
          <p:nvPr/>
        </p:nvSpPr>
        <p:spPr>
          <a:xfrm>
            <a:off x="892098" y="2364059"/>
            <a:ext cx="7225990" cy="1754326"/>
          </a:xfrm>
          <a:prstGeom prst="rect">
            <a:avLst/>
          </a:prstGeom>
          <a:noFill/>
        </p:spPr>
        <p:txBody>
          <a:bodyPr wrap="square" rtlCol="0">
            <a:spAutoFit/>
          </a:bodyPr>
          <a:lstStyle/>
          <a:p>
            <a:pPr marL="285750" indent="-285750">
              <a:buFont typeface="Arial" panose="020B0604020202020204" pitchFamily="34" charset="0"/>
              <a:buChar char="•"/>
            </a:pPr>
            <a:r>
              <a:rPr lang="sv-SE" dirty="0"/>
              <a:t>Sociala manipulationer för att behålla sin position och social status.</a:t>
            </a:r>
          </a:p>
          <a:p>
            <a:pPr marL="285750" indent="-285750">
              <a:buFont typeface="Arial" panose="020B0604020202020204" pitchFamily="34" charset="0"/>
              <a:buChar char="•"/>
            </a:pPr>
            <a:r>
              <a:rPr lang="sv-SE" dirty="0"/>
              <a:t>Synlig eller osynlig hierarki</a:t>
            </a:r>
          </a:p>
          <a:p>
            <a:pPr marL="285750" indent="-285750">
              <a:buFont typeface="Arial" panose="020B0604020202020204" pitchFamily="34" charset="0"/>
              <a:buChar char="•"/>
            </a:pPr>
            <a:r>
              <a:rPr lang="sv-SE" dirty="0"/>
              <a:t>Kan rikta sig både till grupper och enskilda individer.</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dirty="0">
                <a:solidFill>
                  <a:srgbClr val="000000"/>
                </a:solidFill>
                <a:latin typeface="Calibri" panose="020F0502020204030204" pitchFamily="34" charset="0"/>
              </a:rPr>
              <a:t>Olika b</a:t>
            </a:r>
            <a:r>
              <a:rPr lang="sv-SE" sz="1800" b="0" i="0" dirty="0">
                <a:solidFill>
                  <a:srgbClr val="000000"/>
                </a:solidFill>
                <a:effectLst/>
                <a:latin typeface="Calibri" panose="020F0502020204030204" pitchFamily="34" charset="0"/>
              </a:rPr>
              <a:t>eteenden, gester och ord som används för att trycka ner och förminska andra för att själv få övertag.</a:t>
            </a:r>
            <a:endParaRPr lang="sv-SE" dirty="0"/>
          </a:p>
        </p:txBody>
      </p:sp>
    </p:spTree>
    <p:extLst>
      <p:ext uri="{BB962C8B-B14F-4D97-AF65-F5344CB8AC3E}">
        <p14:creationId xmlns:p14="http://schemas.microsoft.com/office/powerpoint/2010/main" val="3221071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Rubrik 1">
            <a:extLst>
              <a:ext uri="{FF2B5EF4-FFF2-40B4-BE49-F238E27FC236}">
                <a16:creationId xmlns:a16="http://schemas.microsoft.com/office/drawing/2014/main" id="{B78CD763-1201-4598-8E2A-FC9ACD55E5B8}"/>
              </a:ext>
            </a:extLst>
          </p:cNvPr>
          <p:cNvSpPr>
            <a:spLocks noGrp="1"/>
          </p:cNvSpPr>
          <p:nvPr>
            <p:ph type="title"/>
          </p:nvPr>
        </p:nvSpPr>
        <p:spPr>
          <a:xfrm>
            <a:off x="755651" y="766763"/>
            <a:ext cx="7632698" cy="1430338"/>
          </a:xfrm>
        </p:spPr>
        <p:txBody>
          <a:bodyPr anchor="b">
            <a:normAutofit/>
          </a:bodyPr>
          <a:lstStyle/>
          <a:p>
            <a:r>
              <a:rPr lang="sv-SE" dirty="0"/>
              <a:t>Härskartekniker? </a:t>
            </a:r>
          </a:p>
        </p:txBody>
      </p:sp>
      <p:sp>
        <p:nvSpPr>
          <p:cNvPr id="24" name="Rektangel: rundade hörn 23">
            <a:extLst>
              <a:ext uri="{FF2B5EF4-FFF2-40B4-BE49-F238E27FC236}">
                <a16:creationId xmlns:a16="http://schemas.microsoft.com/office/drawing/2014/main" id="{67BEFF3B-33CE-4644-844D-067BB4F714AB}"/>
              </a:ext>
            </a:extLst>
          </p:cNvPr>
          <p:cNvSpPr/>
          <p:nvPr/>
        </p:nvSpPr>
        <p:spPr>
          <a:xfrm>
            <a:off x="351310" y="3433542"/>
            <a:ext cx="8441382"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26" name="Frihandsfigur: Form 25">
            <a:extLst>
              <a:ext uri="{FF2B5EF4-FFF2-40B4-BE49-F238E27FC236}">
                <a16:creationId xmlns:a16="http://schemas.microsoft.com/office/drawing/2014/main" id="{87C5F1D4-0E4B-4BCF-A0B0-24F6E9F397B1}"/>
              </a:ext>
            </a:extLst>
          </p:cNvPr>
          <p:cNvSpPr/>
          <p:nvPr/>
        </p:nvSpPr>
        <p:spPr>
          <a:xfrm>
            <a:off x="351308" y="3433542"/>
            <a:ext cx="8441383"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ctr" defTabSz="1111250">
              <a:lnSpc>
                <a:spcPct val="90000"/>
              </a:lnSpc>
              <a:spcBef>
                <a:spcPct val="0"/>
              </a:spcBef>
              <a:spcAft>
                <a:spcPct val="35000"/>
              </a:spcAft>
              <a:buNone/>
            </a:pPr>
            <a:r>
              <a:rPr lang="en-US" sz="2500" kern="1200" dirty="0" err="1"/>
              <a:t>Behålla</a:t>
            </a:r>
            <a:r>
              <a:rPr lang="en-US" sz="2500" kern="1200" dirty="0"/>
              <a:t>, </a:t>
            </a:r>
            <a:r>
              <a:rPr lang="en-US" sz="2500" kern="1200" dirty="0" err="1"/>
              <a:t>förstärka</a:t>
            </a:r>
            <a:r>
              <a:rPr lang="en-US" sz="2500" kern="1200" dirty="0"/>
              <a:t> och </a:t>
            </a:r>
            <a:r>
              <a:rPr lang="en-US" sz="2500" kern="1200" dirty="0" err="1"/>
              <a:t>försvara</a:t>
            </a:r>
            <a:r>
              <a:rPr lang="en-US" sz="2500" kern="1200" dirty="0"/>
              <a:t> sin social status.</a:t>
            </a:r>
          </a:p>
        </p:txBody>
      </p:sp>
    </p:spTree>
    <p:extLst>
      <p:ext uri="{BB962C8B-B14F-4D97-AF65-F5344CB8AC3E}">
        <p14:creationId xmlns:p14="http://schemas.microsoft.com/office/powerpoint/2010/main" val="529870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8D4CE127-93F1-4B2E-8820-7F8ED881F0F8}"/>
              </a:ext>
            </a:extLst>
          </p:cNvPr>
          <p:cNvSpPr>
            <a:spLocks noGrp="1"/>
          </p:cNvSpPr>
          <p:nvPr>
            <p:ph idx="1"/>
          </p:nvPr>
        </p:nvSpPr>
        <p:spPr>
          <a:xfrm>
            <a:off x="755651" y="1744795"/>
            <a:ext cx="7632698" cy="2868347"/>
          </a:xfrm>
        </p:spPr>
        <p:txBody>
          <a:bodyPr>
            <a:noAutofit/>
          </a:bodyPr>
          <a:lstStyle/>
          <a:p>
            <a:pPr marL="0" indent="0" algn="just">
              <a:lnSpc>
                <a:spcPct val="200000"/>
              </a:lnSpc>
              <a:buNone/>
            </a:pPr>
            <a:r>
              <a:rPr lang="sv-SE" sz="2100" i="1" dirty="0">
                <a:solidFill>
                  <a:srgbClr val="000000"/>
                </a:solidFill>
                <a:effectLst/>
                <a:latin typeface="Calibri" panose="020F0502020204030204" pitchFamily="34" charset="0"/>
              </a:rPr>
              <a:t>Vi har alla ett </a:t>
            </a:r>
            <a:r>
              <a:rPr lang="sv-SE" sz="2100" b="1" i="1" dirty="0">
                <a:solidFill>
                  <a:srgbClr val="000000"/>
                </a:solidFill>
                <a:effectLst/>
                <a:latin typeface="Calibri" panose="020F0502020204030204" pitchFamily="34" charset="0"/>
              </a:rPr>
              <a:t>ansvar</a:t>
            </a:r>
            <a:r>
              <a:rPr lang="sv-SE" sz="2100" i="1" dirty="0">
                <a:solidFill>
                  <a:srgbClr val="000000"/>
                </a:solidFill>
                <a:effectLst/>
                <a:latin typeface="Calibri" panose="020F0502020204030204" pitchFamily="34" charset="0"/>
              </a:rPr>
              <a:t> för att minimera och motarbeta härskartekniker, men som </a:t>
            </a:r>
            <a:r>
              <a:rPr lang="sv-SE" sz="2100" b="1" i="1" dirty="0">
                <a:solidFill>
                  <a:srgbClr val="000000"/>
                </a:solidFill>
                <a:effectLst/>
                <a:latin typeface="Calibri" panose="020F0502020204030204" pitchFamily="34" charset="0"/>
              </a:rPr>
              <a:t>ledare</a:t>
            </a:r>
            <a:r>
              <a:rPr lang="sv-SE" sz="2100" i="1" dirty="0">
                <a:solidFill>
                  <a:srgbClr val="000000"/>
                </a:solidFill>
                <a:effectLst/>
                <a:latin typeface="Calibri" panose="020F0502020204030204" pitchFamily="34" charset="0"/>
              </a:rPr>
              <a:t> för en grupp har du ett extra stort ansvar för att </a:t>
            </a:r>
            <a:r>
              <a:rPr lang="sv-SE" sz="2100" b="1" i="1" dirty="0">
                <a:solidFill>
                  <a:srgbClr val="000000"/>
                </a:solidFill>
                <a:effectLst/>
                <a:latin typeface="Calibri" panose="020F0502020204030204" pitchFamily="34" charset="0"/>
              </a:rPr>
              <a:t>identifiera</a:t>
            </a:r>
            <a:r>
              <a:rPr lang="sv-SE" sz="2100" i="1" dirty="0">
                <a:solidFill>
                  <a:srgbClr val="000000"/>
                </a:solidFill>
                <a:effectLst/>
                <a:latin typeface="Calibri" panose="020F0502020204030204" pitchFamily="34" charset="0"/>
              </a:rPr>
              <a:t>, </a:t>
            </a:r>
            <a:r>
              <a:rPr lang="sv-SE" sz="2100" b="1" i="1" dirty="0">
                <a:solidFill>
                  <a:srgbClr val="000000"/>
                </a:solidFill>
                <a:effectLst/>
                <a:latin typeface="Calibri" panose="020F0502020204030204" pitchFamily="34" charset="0"/>
              </a:rPr>
              <a:t>förebygga</a:t>
            </a:r>
            <a:r>
              <a:rPr lang="sv-SE" sz="2100" i="1" dirty="0">
                <a:solidFill>
                  <a:srgbClr val="000000"/>
                </a:solidFill>
                <a:effectLst/>
                <a:latin typeface="Calibri" panose="020F0502020204030204" pitchFamily="34" charset="0"/>
              </a:rPr>
              <a:t> och </a:t>
            </a:r>
            <a:r>
              <a:rPr lang="sv-SE" sz="2100" b="1" i="1" dirty="0">
                <a:solidFill>
                  <a:srgbClr val="000000"/>
                </a:solidFill>
                <a:effectLst/>
                <a:latin typeface="Calibri" panose="020F0502020204030204" pitchFamily="34" charset="0"/>
              </a:rPr>
              <a:t>motverka</a:t>
            </a:r>
            <a:r>
              <a:rPr lang="sv-SE" sz="2100" i="1" dirty="0">
                <a:solidFill>
                  <a:srgbClr val="000000"/>
                </a:solidFill>
                <a:effectLst/>
                <a:latin typeface="Calibri" panose="020F0502020204030204" pitchFamily="34" charset="0"/>
              </a:rPr>
              <a:t> härskarbeteenden, både hos dig själv och hos andra.   </a:t>
            </a:r>
            <a:endParaRPr lang="sv-SE" sz="2100" i="1" dirty="0"/>
          </a:p>
        </p:txBody>
      </p:sp>
    </p:spTree>
    <p:extLst>
      <p:ext uri="{BB962C8B-B14F-4D97-AF65-F5344CB8AC3E}">
        <p14:creationId xmlns:p14="http://schemas.microsoft.com/office/powerpoint/2010/main" val="651870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41313B9-7DB1-4F3F-91DC-D86640BEC000}"/>
              </a:ext>
            </a:extLst>
          </p:cNvPr>
          <p:cNvSpPr>
            <a:spLocks noGrp="1"/>
          </p:cNvSpPr>
          <p:nvPr>
            <p:ph idx="1"/>
          </p:nvPr>
        </p:nvSpPr>
        <p:spPr>
          <a:xfrm>
            <a:off x="755651" y="0"/>
            <a:ext cx="7632698" cy="6357937"/>
          </a:xfrm>
        </p:spPr>
        <p:txBody>
          <a:bodyPr anchor="ctr"/>
          <a:lstStyle/>
          <a:p>
            <a:pPr marL="0" indent="0" algn="ctr">
              <a:buNone/>
            </a:pPr>
            <a:r>
              <a:rPr lang="sv-SE" sz="3200" b="1" i="1" dirty="0">
                <a:solidFill>
                  <a:srgbClr val="303030"/>
                </a:solidFill>
                <a:effectLst/>
                <a:latin typeface="Calibri Light" panose="020F0302020204030204" pitchFamily="34" charset="0"/>
              </a:rPr>
              <a:t>"Härskartekniker finns där </a:t>
            </a:r>
            <a:r>
              <a:rPr lang="sv-SE" sz="3200" b="1" i="1">
                <a:solidFill>
                  <a:srgbClr val="303030"/>
                </a:solidFill>
                <a:effectLst/>
                <a:latin typeface="Calibri Light" panose="020F0302020204030204" pitchFamily="34" charset="0"/>
              </a:rPr>
              <a:t>människor möts."</a:t>
            </a:r>
            <a:r>
              <a:rPr lang="sv-SE" sz="3200" b="0" i="0">
                <a:solidFill>
                  <a:srgbClr val="000000"/>
                </a:solidFill>
                <a:effectLst/>
                <a:latin typeface="Calibri Light" panose="020F0302020204030204" pitchFamily="34" charset="0"/>
              </a:rPr>
              <a:t> </a:t>
            </a:r>
            <a:endParaRPr lang="sv-SE" sz="3200" b="0" i="0" dirty="0">
              <a:solidFill>
                <a:srgbClr val="000000"/>
              </a:solidFill>
              <a:effectLst/>
              <a:latin typeface="Calibri Light" panose="020F0302020204030204" pitchFamily="34" charset="0"/>
            </a:endParaRPr>
          </a:p>
          <a:p>
            <a:pPr marL="0" indent="0" algn="ctr">
              <a:buNone/>
            </a:pPr>
            <a:r>
              <a:rPr lang="sv-SE" sz="1800" dirty="0">
                <a:effectLst/>
                <a:latin typeface="Calibri" panose="020F0502020204030204" pitchFamily="34" charset="0"/>
                <a:ea typeface="Calibri" panose="020F0502020204030204" pitchFamily="34" charset="0"/>
                <a:cs typeface="Arial" panose="020B0604020202020204" pitchFamily="34" charset="0"/>
              </a:rPr>
              <a:t>– </a:t>
            </a:r>
            <a:r>
              <a:rPr lang="sv-SE" sz="1800" b="1" i="0" dirty="0">
                <a:solidFill>
                  <a:srgbClr val="303030"/>
                </a:solidFill>
                <a:effectLst/>
                <a:latin typeface="Calibri Light" panose="020F0302020204030204" pitchFamily="34" charset="0"/>
              </a:rPr>
              <a:t>Berit Ås</a:t>
            </a:r>
            <a:r>
              <a:rPr lang="sv-SE" sz="1800" b="0" i="0" dirty="0">
                <a:solidFill>
                  <a:srgbClr val="303030"/>
                </a:solidFill>
                <a:effectLst/>
                <a:latin typeface="Calibri Light" panose="020F0302020204030204" pitchFamily="34" charset="0"/>
              </a:rPr>
              <a:t>  </a:t>
            </a:r>
          </a:p>
        </p:txBody>
      </p:sp>
    </p:spTree>
    <p:extLst>
      <p:ext uri="{BB962C8B-B14F-4D97-AF65-F5344CB8AC3E}">
        <p14:creationId xmlns:p14="http://schemas.microsoft.com/office/powerpoint/2010/main" val="832308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A1123F-135D-4434-A23C-B8D4C0759A92}"/>
              </a:ext>
            </a:extLst>
          </p:cNvPr>
          <p:cNvSpPr>
            <a:spLocks noGrp="1"/>
          </p:cNvSpPr>
          <p:nvPr>
            <p:ph type="title"/>
          </p:nvPr>
        </p:nvSpPr>
        <p:spPr>
          <a:xfrm>
            <a:off x="755651" y="766762"/>
            <a:ext cx="7632698" cy="784946"/>
          </a:xfrm>
        </p:spPr>
        <p:txBody>
          <a:bodyPr>
            <a:normAutofit/>
          </a:bodyPr>
          <a:lstStyle/>
          <a:p>
            <a:r>
              <a:rPr lang="sv-SE" dirty="0"/>
              <a:t>De 5 ursprungliga härskarteknikerna</a:t>
            </a:r>
          </a:p>
        </p:txBody>
      </p:sp>
      <p:sp>
        <p:nvSpPr>
          <p:cNvPr id="3" name="Platshållare för innehåll 2">
            <a:extLst>
              <a:ext uri="{FF2B5EF4-FFF2-40B4-BE49-F238E27FC236}">
                <a16:creationId xmlns:a16="http://schemas.microsoft.com/office/drawing/2014/main" id="{62CF8168-5491-4D5E-9CAE-196BD5A0CD6A}"/>
              </a:ext>
            </a:extLst>
          </p:cNvPr>
          <p:cNvSpPr>
            <a:spLocks noGrp="1"/>
          </p:cNvSpPr>
          <p:nvPr>
            <p:ph idx="1"/>
          </p:nvPr>
        </p:nvSpPr>
        <p:spPr/>
        <p:txBody>
          <a:bodyPr/>
          <a:lstStyle/>
          <a:p>
            <a:r>
              <a:rPr lang="sv-SE" dirty="0"/>
              <a:t>Osynliggörande: du finns inte.</a:t>
            </a:r>
          </a:p>
          <a:p>
            <a:r>
              <a:rPr lang="sv-SE" dirty="0"/>
              <a:t>Förlöjligande: du är oviktig.</a:t>
            </a:r>
          </a:p>
          <a:p>
            <a:r>
              <a:rPr lang="sv-SE" dirty="0"/>
              <a:t>Undanhållande av information: du behöver inte veta.</a:t>
            </a:r>
          </a:p>
          <a:p>
            <a:r>
              <a:rPr lang="sv-SE" dirty="0"/>
              <a:t>Dubbelstraffning: du gör fel oavsett.</a:t>
            </a:r>
          </a:p>
          <a:p>
            <a:r>
              <a:rPr lang="sv-SE" dirty="0"/>
              <a:t>Påförande av skuld och skam: du är fel.</a:t>
            </a:r>
          </a:p>
        </p:txBody>
      </p:sp>
    </p:spTree>
    <p:extLst>
      <p:ext uri="{BB962C8B-B14F-4D97-AF65-F5344CB8AC3E}">
        <p14:creationId xmlns:p14="http://schemas.microsoft.com/office/powerpoint/2010/main" val="1619213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929B6B6-7C7B-44E6-9F13-48942F3C8FE3}"/>
              </a:ext>
            </a:extLst>
          </p:cNvPr>
          <p:cNvSpPr>
            <a:spLocks noGrp="1"/>
          </p:cNvSpPr>
          <p:nvPr>
            <p:ph type="title"/>
          </p:nvPr>
        </p:nvSpPr>
        <p:spPr/>
        <p:txBody>
          <a:bodyPr/>
          <a:lstStyle/>
          <a:p>
            <a:r>
              <a:rPr lang="sv-SE" dirty="0" err="1"/>
              <a:t>Bekräftartekniker</a:t>
            </a:r>
            <a:r>
              <a:rPr lang="sv-SE" dirty="0"/>
              <a:t> och motstrategier: Hur kom de till?  </a:t>
            </a:r>
          </a:p>
        </p:txBody>
      </p:sp>
      <p:grpSp>
        <p:nvGrpSpPr>
          <p:cNvPr id="31" name="Grupp 30">
            <a:extLst>
              <a:ext uri="{FF2B5EF4-FFF2-40B4-BE49-F238E27FC236}">
                <a16:creationId xmlns:a16="http://schemas.microsoft.com/office/drawing/2014/main" id="{7839E739-8EF2-41B5-B414-47396137F2B7}"/>
              </a:ext>
            </a:extLst>
          </p:cNvPr>
          <p:cNvGrpSpPr/>
          <p:nvPr/>
        </p:nvGrpSpPr>
        <p:grpSpPr>
          <a:xfrm>
            <a:off x="755652" y="2982696"/>
            <a:ext cx="7632697" cy="2118403"/>
            <a:chOff x="755648" y="2449296"/>
            <a:chExt cx="7632697" cy="2118403"/>
          </a:xfrm>
        </p:grpSpPr>
        <p:grpSp>
          <p:nvGrpSpPr>
            <p:cNvPr id="15" name="Grupp 14">
              <a:extLst>
                <a:ext uri="{FF2B5EF4-FFF2-40B4-BE49-F238E27FC236}">
                  <a16:creationId xmlns:a16="http://schemas.microsoft.com/office/drawing/2014/main" id="{90EC96C1-80D6-42D8-8F05-5AE6908E3FA6}"/>
                </a:ext>
              </a:extLst>
            </p:cNvPr>
            <p:cNvGrpSpPr/>
            <p:nvPr/>
          </p:nvGrpSpPr>
          <p:grpSpPr>
            <a:xfrm>
              <a:off x="755649" y="2449296"/>
              <a:ext cx="3497850" cy="941512"/>
              <a:chOff x="755649" y="2449296"/>
              <a:chExt cx="3497850" cy="941512"/>
            </a:xfrm>
          </p:grpSpPr>
          <p:sp>
            <p:nvSpPr>
              <p:cNvPr id="16" name="Rektangel: rundade hörn 15">
                <a:extLst>
                  <a:ext uri="{FF2B5EF4-FFF2-40B4-BE49-F238E27FC236}">
                    <a16:creationId xmlns:a16="http://schemas.microsoft.com/office/drawing/2014/main" id="{EB87D49C-9651-4F7E-8A30-E2E78CBDBF88}"/>
                  </a:ext>
                </a:extLst>
              </p:cNvPr>
              <p:cNvSpPr/>
              <p:nvPr/>
            </p:nvSpPr>
            <p:spPr>
              <a:xfrm>
                <a:off x="755649" y="2449296"/>
                <a:ext cx="3497850"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7" name="Rektangel 16" descr="Knuten näve med hel fyllning">
                <a:extLst>
                  <a:ext uri="{FF2B5EF4-FFF2-40B4-BE49-F238E27FC236}">
                    <a16:creationId xmlns:a16="http://schemas.microsoft.com/office/drawing/2014/main" id="{87327952-70D0-4CF1-B196-2FB8532482BE}"/>
                  </a:ext>
                </a:extLst>
              </p:cNvPr>
              <p:cNvSpPr/>
              <p:nvPr/>
            </p:nvSpPr>
            <p:spPr>
              <a:xfrm>
                <a:off x="1040455" y="2661136"/>
                <a:ext cx="517832" cy="517832"/>
              </a:xfrm>
              <a:prstGeom prst="rect">
                <a:avLst/>
              </a:prstGeom>
              <a:blipFill>
                <a:blip r:embed="rId3">
                  <a:extLst>
                    <a:ext uri="{96DAC541-7B7A-43D3-8B79-37D633B846F1}">
                      <asvg:svgBlip xmlns:asvg="http://schemas.microsoft.com/office/drawing/2016/SVG/main" r:embed="rId4"/>
                    </a:ext>
                  </a:extLst>
                </a:blip>
                <a:srcRect/>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18" name="Frihandsfigur: Form 17">
                <a:extLst>
                  <a:ext uri="{FF2B5EF4-FFF2-40B4-BE49-F238E27FC236}">
                    <a16:creationId xmlns:a16="http://schemas.microsoft.com/office/drawing/2014/main" id="{D395CBEA-9C35-4433-A5CB-F10576515BF3}"/>
                  </a:ext>
                </a:extLst>
              </p:cNvPr>
              <p:cNvSpPr/>
              <p:nvPr/>
            </p:nvSpPr>
            <p:spPr>
              <a:xfrm>
                <a:off x="1843095" y="2449296"/>
                <a:ext cx="2410404"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l" defTabSz="1111250">
                  <a:lnSpc>
                    <a:spcPct val="90000"/>
                  </a:lnSpc>
                  <a:spcBef>
                    <a:spcPct val="0"/>
                  </a:spcBef>
                  <a:spcAft>
                    <a:spcPct val="35000"/>
                  </a:spcAft>
                  <a:buNone/>
                </a:pPr>
                <a:r>
                  <a:rPr lang="en-US" sz="2500" kern="1200" dirty="0" err="1"/>
                  <a:t>Motstrategi</a:t>
                </a:r>
                <a:endParaRPr lang="en-US" sz="2500" kern="1200" dirty="0"/>
              </a:p>
            </p:txBody>
          </p:sp>
        </p:grpSp>
        <p:grpSp>
          <p:nvGrpSpPr>
            <p:cNvPr id="19" name="Grupp 18">
              <a:extLst>
                <a:ext uri="{FF2B5EF4-FFF2-40B4-BE49-F238E27FC236}">
                  <a16:creationId xmlns:a16="http://schemas.microsoft.com/office/drawing/2014/main" id="{DEBB98CA-3592-43ED-9CEE-8F9489B78B1E}"/>
                </a:ext>
              </a:extLst>
            </p:cNvPr>
            <p:cNvGrpSpPr/>
            <p:nvPr/>
          </p:nvGrpSpPr>
          <p:grpSpPr>
            <a:xfrm>
              <a:off x="755648" y="3626187"/>
              <a:ext cx="3497851" cy="941512"/>
              <a:chOff x="755648" y="3626187"/>
              <a:chExt cx="3497851" cy="941512"/>
            </a:xfrm>
          </p:grpSpPr>
          <p:sp>
            <p:nvSpPr>
              <p:cNvPr id="20" name="Rektangel: rundade hörn 19">
                <a:extLst>
                  <a:ext uri="{FF2B5EF4-FFF2-40B4-BE49-F238E27FC236}">
                    <a16:creationId xmlns:a16="http://schemas.microsoft.com/office/drawing/2014/main" id="{09B082DB-BC69-49F9-9A00-6AA76884EEA1}"/>
                  </a:ext>
                </a:extLst>
              </p:cNvPr>
              <p:cNvSpPr/>
              <p:nvPr/>
            </p:nvSpPr>
            <p:spPr>
              <a:xfrm>
                <a:off x="755648" y="3626187"/>
                <a:ext cx="3497851"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21" name="Rektangel 20" descr="Märke bockmarkering med hel fyllning">
                <a:extLst>
                  <a:ext uri="{FF2B5EF4-FFF2-40B4-BE49-F238E27FC236}">
                    <a16:creationId xmlns:a16="http://schemas.microsoft.com/office/drawing/2014/main" id="{08A48525-326A-4870-B0C5-B82529C10333}"/>
                  </a:ext>
                </a:extLst>
              </p:cNvPr>
              <p:cNvSpPr/>
              <p:nvPr/>
            </p:nvSpPr>
            <p:spPr>
              <a:xfrm>
                <a:off x="1040455" y="3838027"/>
                <a:ext cx="517832" cy="517832"/>
              </a:xfrm>
              <a:prstGeom prst="rect">
                <a:avLst/>
              </a:prstGeom>
              <a:blipFill>
                <a:blip r:embed="rId5">
                  <a:extLst>
                    <a:ext uri="{96DAC541-7B7A-43D3-8B79-37D633B846F1}">
                      <asvg:svgBlip xmlns:asvg="http://schemas.microsoft.com/office/drawing/2016/SVG/main" r:embed="rId6"/>
                    </a:ext>
                  </a:extLst>
                </a:blip>
                <a:srcRect/>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22" name="Frihandsfigur: Form 21">
                <a:extLst>
                  <a:ext uri="{FF2B5EF4-FFF2-40B4-BE49-F238E27FC236}">
                    <a16:creationId xmlns:a16="http://schemas.microsoft.com/office/drawing/2014/main" id="{C496E65C-83BF-42E0-8380-CC0DD12A071C}"/>
                  </a:ext>
                </a:extLst>
              </p:cNvPr>
              <p:cNvSpPr/>
              <p:nvPr/>
            </p:nvSpPr>
            <p:spPr>
              <a:xfrm>
                <a:off x="1843095" y="3626187"/>
                <a:ext cx="2410404"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algn="l" defTabSz="1111250">
                  <a:lnSpc>
                    <a:spcPct val="90000"/>
                  </a:lnSpc>
                  <a:spcBef>
                    <a:spcPct val="0"/>
                  </a:spcBef>
                  <a:spcAft>
                    <a:spcPct val="35000"/>
                  </a:spcAft>
                  <a:buNone/>
                </a:pPr>
                <a:r>
                  <a:rPr lang="en-US" sz="2500" kern="1200" dirty="0" err="1"/>
                  <a:t>Bekräftarteknik</a:t>
                </a:r>
                <a:r>
                  <a:rPr lang="en-US" sz="2500" kern="1200" dirty="0"/>
                  <a:t> </a:t>
                </a:r>
              </a:p>
            </p:txBody>
          </p:sp>
        </p:grpSp>
        <p:grpSp>
          <p:nvGrpSpPr>
            <p:cNvPr id="23" name="Grupp 22">
              <a:extLst>
                <a:ext uri="{FF2B5EF4-FFF2-40B4-BE49-F238E27FC236}">
                  <a16:creationId xmlns:a16="http://schemas.microsoft.com/office/drawing/2014/main" id="{BBC111DD-C7E2-4F15-B792-CFB6EC101DC9}"/>
                </a:ext>
              </a:extLst>
            </p:cNvPr>
            <p:cNvGrpSpPr/>
            <p:nvPr/>
          </p:nvGrpSpPr>
          <p:grpSpPr>
            <a:xfrm>
              <a:off x="4177576" y="2449296"/>
              <a:ext cx="4210769" cy="943627"/>
              <a:chOff x="4177576" y="2449296"/>
              <a:chExt cx="4210769" cy="943627"/>
            </a:xfrm>
          </p:grpSpPr>
          <p:sp>
            <p:nvSpPr>
              <p:cNvPr id="24" name="Rektangel: rundade hörn 23">
                <a:extLst>
                  <a:ext uri="{FF2B5EF4-FFF2-40B4-BE49-F238E27FC236}">
                    <a16:creationId xmlns:a16="http://schemas.microsoft.com/office/drawing/2014/main" id="{6E6ED761-A42B-4BE3-BE8E-1A3EF190DD80}"/>
                  </a:ext>
                </a:extLst>
              </p:cNvPr>
              <p:cNvSpPr/>
              <p:nvPr/>
            </p:nvSpPr>
            <p:spPr>
              <a:xfrm>
                <a:off x="4890495" y="2449296"/>
                <a:ext cx="3497850"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lstStyle/>
              <a:p>
                <a:endParaRPr lang="sv-SE" dirty="0"/>
              </a:p>
            </p:txBody>
          </p:sp>
          <p:sp>
            <p:nvSpPr>
              <p:cNvPr id="25" name="Frihandsfigur: Form 24">
                <a:extLst>
                  <a:ext uri="{FF2B5EF4-FFF2-40B4-BE49-F238E27FC236}">
                    <a16:creationId xmlns:a16="http://schemas.microsoft.com/office/drawing/2014/main" id="{1E55D7BB-0E00-4510-9436-938917018F43}"/>
                  </a:ext>
                </a:extLst>
              </p:cNvPr>
              <p:cNvSpPr/>
              <p:nvPr/>
            </p:nvSpPr>
            <p:spPr>
              <a:xfrm>
                <a:off x="5058226" y="2451411"/>
                <a:ext cx="3330118"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defTabSz="1111250">
                  <a:lnSpc>
                    <a:spcPct val="90000"/>
                  </a:lnSpc>
                  <a:spcBef>
                    <a:spcPct val="0"/>
                  </a:spcBef>
                  <a:spcAft>
                    <a:spcPct val="35000"/>
                  </a:spcAft>
                  <a:buNone/>
                </a:pPr>
                <a:r>
                  <a:rPr lang="en-US" dirty="0" err="1"/>
                  <a:t>Bemöta</a:t>
                </a:r>
                <a:r>
                  <a:rPr lang="en-US" dirty="0"/>
                  <a:t> </a:t>
                </a:r>
                <a:r>
                  <a:rPr lang="en-US" dirty="0" err="1"/>
                  <a:t>härskartekniker</a:t>
                </a:r>
                <a:r>
                  <a:rPr lang="en-US" dirty="0"/>
                  <a:t> </a:t>
                </a:r>
                <a:r>
                  <a:rPr lang="en-US" dirty="0" err="1"/>
                  <a:t>när</a:t>
                </a:r>
                <a:r>
                  <a:rPr lang="en-US" dirty="0"/>
                  <a:t> vi </a:t>
                </a:r>
                <a:r>
                  <a:rPr lang="en-US" dirty="0" err="1"/>
                  <a:t>upplever</a:t>
                </a:r>
                <a:r>
                  <a:rPr lang="en-US" dirty="0"/>
                  <a:t> dem.</a:t>
                </a:r>
                <a:endParaRPr lang="en-US" kern="1200" dirty="0"/>
              </a:p>
            </p:txBody>
          </p:sp>
          <p:pic>
            <p:nvPicPr>
              <p:cNvPr id="26" name="Bild 25" descr="Pil: medsolsböj med hel fyllning">
                <a:extLst>
                  <a:ext uri="{FF2B5EF4-FFF2-40B4-BE49-F238E27FC236}">
                    <a16:creationId xmlns:a16="http://schemas.microsoft.com/office/drawing/2014/main" id="{F25848F7-E1EF-4344-B582-E2ED466FC27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5400000">
                <a:off x="4270735" y="2530122"/>
                <a:ext cx="555687" cy="742006"/>
              </a:xfrm>
              <a:prstGeom prst="rect">
                <a:avLst/>
              </a:prstGeom>
            </p:spPr>
          </p:pic>
        </p:grpSp>
        <p:grpSp>
          <p:nvGrpSpPr>
            <p:cNvPr id="27" name="Grupp 26">
              <a:extLst>
                <a:ext uri="{FF2B5EF4-FFF2-40B4-BE49-F238E27FC236}">
                  <a16:creationId xmlns:a16="http://schemas.microsoft.com/office/drawing/2014/main" id="{507CCE25-E5D4-4403-A356-54788C8636A7}"/>
                </a:ext>
              </a:extLst>
            </p:cNvPr>
            <p:cNvGrpSpPr/>
            <p:nvPr/>
          </p:nvGrpSpPr>
          <p:grpSpPr>
            <a:xfrm>
              <a:off x="4177576" y="3626187"/>
              <a:ext cx="4210769" cy="941512"/>
              <a:chOff x="4177576" y="3626187"/>
              <a:chExt cx="4210769" cy="941512"/>
            </a:xfrm>
          </p:grpSpPr>
          <p:sp>
            <p:nvSpPr>
              <p:cNvPr id="28" name="Rektangel: rundade hörn 27">
                <a:extLst>
                  <a:ext uri="{FF2B5EF4-FFF2-40B4-BE49-F238E27FC236}">
                    <a16:creationId xmlns:a16="http://schemas.microsoft.com/office/drawing/2014/main" id="{676C7D39-A77A-4A53-AA91-BF5899170A45}"/>
                  </a:ext>
                </a:extLst>
              </p:cNvPr>
              <p:cNvSpPr/>
              <p:nvPr/>
            </p:nvSpPr>
            <p:spPr>
              <a:xfrm>
                <a:off x="4890495" y="3626187"/>
                <a:ext cx="3497850" cy="941512"/>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29" name="Frihandsfigur: Form 28">
                <a:extLst>
                  <a:ext uri="{FF2B5EF4-FFF2-40B4-BE49-F238E27FC236}">
                    <a16:creationId xmlns:a16="http://schemas.microsoft.com/office/drawing/2014/main" id="{C681618B-FE75-4D68-A048-10BCCDB3A769}"/>
                  </a:ext>
                </a:extLst>
              </p:cNvPr>
              <p:cNvSpPr/>
              <p:nvPr/>
            </p:nvSpPr>
            <p:spPr>
              <a:xfrm>
                <a:off x="5058225" y="3626187"/>
                <a:ext cx="3330117" cy="941512"/>
              </a:xfrm>
              <a:custGeom>
                <a:avLst/>
                <a:gdLst>
                  <a:gd name="connsiteX0" fmla="*/ 0 w 6545250"/>
                  <a:gd name="connsiteY0" fmla="*/ 0 h 941512"/>
                  <a:gd name="connsiteX1" fmla="*/ 6545250 w 6545250"/>
                  <a:gd name="connsiteY1" fmla="*/ 0 h 941512"/>
                  <a:gd name="connsiteX2" fmla="*/ 6545250 w 6545250"/>
                  <a:gd name="connsiteY2" fmla="*/ 941512 h 941512"/>
                  <a:gd name="connsiteX3" fmla="*/ 0 w 6545250"/>
                  <a:gd name="connsiteY3" fmla="*/ 941512 h 941512"/>
                  <a:gd name="connsiteX4" fmla="*/ 0 w 6545250"/>
                  <a:gd name="connsiteY4" fmla="*/ 0 h 94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5250" h="941512">
                    <a:moveTo>
                      <a:pt x="0" y="0"/>
                    </a:moveTo>
                    <a:lnTo>
                      <a:pt x="6545250" y="0"/>
                    </a:lnTo>
                    <a:lnTo>
                      <a:pt x="6545250" y="941512"/>
                    </a:lnTo>
                    <a:lnTo>
                      <a:pt x="0" y="9415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643" tIns="99643" rIns="99643" bIns="99643" numCol="1" spcCol="1270" anchor="ctr" anchorCtr="0">
                <a:noAutofit/>
              </a:bodyPr>
              <a:lstStyle/>
              <a:p>
                <a:pPr marL="0" lvl="0" indent="0" defTabSz="1111250">
                  <a:lnSpc>
                    <a:spcPct val="90000"/>
                  </a:lnSpc>
                  <a:spcBef>
                    <a:spcPct val="0"/>
                  </a:spcBef>
                  <a:spcAft>
                    <a:spcPct val="35000"/>
                  </a:spcAft>
                  <a:buNone/>
                </a:pPr>
                <a:r>
                  <a:rPr lang="en-US" kern="1200" dirty="0" err="1"/>
                  <a:t>Förändra</a:t>
                </a:r>
                <a:r>
                  <a:rPr lang="en-US" kern="1200" dirty="0"/>
                  <a:t> det </a:t>
                </a:r>
                <a:r>
                  <a:rPr lang="en-US" kern="1200" dirty="0" err="1"/>
                  <a:t>sociala</a:t>
                </a:r>
                <a:r>
                  <a:rPr lang="en-US" kern="1200" dirty="0"/>
                  <a:t> </a:t>
                </a:r>
                <a:r>
                  <a:rPr lang="en-US" kern="1200" dirty="0" err="1"/>
                  <a:t>klimatet</a:t>
                </a:r>
                <a:r>
                  <a:rPr lang="en-US" kern="1200" dirty="0"/>
                  <a:t> </a:t>
                </a:r>
                <a:r>
                  <a:rPr lang="en-US" kern="1200" dirty="0" err="1"/>
                  <a:t>över</a:t>
                </a:r>
                <a:r>
                  <a:rPr lang="en-US" dirty="0"/>
                  <a:t> </a:t>
                </a:r>
                <a:r>
                  <a:rPr lang="en-US" dirty="0" err="1"/>
                  <a:t>tid</a:t>
                </a:r>
                <a:r>
                  <a:rPr lang="en-US" dirty="0"/>
                  <a:t>.</a:t>
                </a:r>
                <a:endParaRPr lang="en-US" kern="1200" dirty="0"/>
              </a:p>
            </p:txBody>
          </p:sp>
          <p:pic>
            <p:nvPicPr>
              <p:cNvPr id="30" name="Bild 29" descr="Pil: medsolsböj med hel fyllning">
                <a:extLst>
                  <a:ext uri="{FF2B5EF4-FFF2-40B4-BE49-F238E27FC236}">
                    <a16:creationId xmlns:a16="http://schemas.microsoft.com/office/drawing/2014/main" id="{86C836D6-EF1E-4951-A9F1-D9B40609A72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5400000" flipH="1">
                <a:off x="4270734" y="3744869"/>
                <a:ext cx="555690" cy="742006"/>
              </a:xfrm>
              <a:prstGeom prst="rect">
                <a:avLst/>
              </a:prstGeom>
            </p:spPr>
          </p:pic>
        </p:grpSp>
      </p:grpSp>
    </p:spTree>
    <p:extLst>
      <p:ext uri="{BB962C8B-B14F-4D97-AF65-F5344CB8AC3E}">
        <p14:creationId xmlns:p14="http://schemas.microsoft.com/office/powerpoint/2010/main" val="3117053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 name="Bild 7" descr="Filmklappa med hel fyllning">
            <a:extLst>
              <a:ext uri="{FF2B5EF4-FFF2-40B4-BE49-F238E27FC236}">
                <a16:creationId xmlns:a16="http://schemas.microsoft.com/office/drawing/2014/main" id="{82A9D560-052C-498D-A503-C3F80856067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83856" y="1317176"/>
            <a:ext cx="1388126" cy="1388126"/>
          </a:xfrm>
          <a:prstGeom prst="rect">
            <a:avLst/>
          </a:prstGeom>
        </p:spPr>
      </p:pic>
      <p:sp>
        <p:nvSpPr>
          <p:cNvPr id="2" name="Rubrik 1">
            <a:extLst>
              <a:ext uri="{FF2B5EF4-FFF2-40B4-BE49-F238E27FC236}">
                <a16:creationId xmlns:a16="http://schemas.microsoft.com/office/drawing/2014/main" id="{E86F298D-68B7-4756-84C1-FEF76A3EB159}"/>
              </a:ext>
            </a:extLst>
          </p:cNvPr>
          <p:cNvSpPr>
            <a:spLocks noGrp="1"/>
          </p:cNvSpPr>
          <p:nvPr>
            <p:ph type="title"/>
          </p:nvPr>
        </p:nvSpPr>
        <p:spPr>
          <a:xfrm>
            <a:off x="755651" y="766762"/>
            <a:ext cx="3671887" cy="2268537"/>
          </a:xfrm>
        </p:spPr>
        <p:txBody>
          <a:bodyPr anchor="b">
            <a:normAutofit/>
          </a:bodyPr>
          <a:lstStyle/>
          <a:p>
            <a:r>
              <a:rPr lang="sv-SE" dirty="0"/>
              <a:t>Film och analys</a:t>
            </a:r>
          </a:p>
        </p:txBody>
      </p:sp>
      <p:sp>
        <p:nvSpPr>
          <p:cNvPr id="3" name="Platshållare för innehåll 2">
            <a:extLst>
              <a:ext uri="{FF2B5EF4-FFF2-40B4-BE49-F238E27FC236}">
                <a16:creationId xmlns:a16="http://schemas.microsoft.com/office/drawing/2014/main" id="{720218BA-B28F-48F2-A132-581DEB738B15}"/>
              </a:ext>
            </a:extLst>
          </p:cNvPr>
          <p:cNvSpPr>
            <a:spLocks noGrp="1"/>
          </p:cNvSpPr>
          <p:nvPr>
            <p:ph idx="1"/>
          </p:nvPr>
        </p:nvSpPr>
        <p:spPr>
          <a:xfrm>
            <a:off x="755651" y="3179762"/>
            <a:ext cx="3671887" cy="2411413"/>
          </a:xfrm>
        </p:spPr>
        <p:txBody>
          <a:bodyPr>
            <a:normAutofit/>
          </a:bodyPr>
          <a:lstStyle/>
          <a:p>
            <a:pPr marL="0" indent="0">
              <a:buNone/>
            </a:pPr>
            <a:r>
              <a:rPr lang="sv-SE" dirty="0"/>
              <a:t>Fem filmer där härskartekniker exemplifieras. </a:t>
            </a:r>
          </a:p>
          <a:p>
            <a:pPr marL="0" indent="0">
              <a:buNone/>
            </a:pPr>
            <a:endParaRPr lang="sv-SE" dirty="0"/>
          </a:p>
          <a:p>
            <a:pPr marL="0" indent="0">
              <a:buNone/>
            </a:pPr>
            <a:endParaRPr lang="sv-SE" dirty="0"/>
          </a:p>
          <a:p>
            <a:pPr marL="0" indent="0">
              <a:buNone/>
            </a:pPr>
            <a:r>
              <a:rPr lang="sv-SE" dirty="0"/>
              <a:t> </a:t>
            </a:r>
          </a:p>
        </p:txBody>
      </p:sp>
      <p:pic>
        <p:nvPicPr>
          <p:cNvPr id="9" name="Bild 2" descr="Kundrecension">
            <a:extLst>
              <a:ext uri="{FF2B5EF4-FFF2-40B4-BE49-F238E27FC236}">
                <a16:creationId xmlns:a16="http://schemas.microsoft.com/office/drawing/2014/main" id="{5EE95236-53E6-4E58-8CF4-1EA46080CDB8}"/>
              </a:ext>
            </a:extLst>
          </p:cNvPr>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849956" y="3833870"/>
            <a:ext cx="1322025" cy="1388125"/>
          </a:xfrm>
          <a:prstGeom prst="rect">
            <a:avLst/>
          </a:prstGeom>
        </p:spPr>
      </p:pic>
      <p:pic>
        <p:nvPicPr>
          <p:cNvPr id="13" name="Bildobjekt 12">
            <a:extLst>
              <a:ext uri="{FF2B5EF4-FFF2-40B4-BE49-F238E27FC236}">
                <a16:creationId xmlns:a16="http://schemas.microsoft.com/office/drawing/2014/main" id="{8851B36B-FA07-48FB-B309-302389C66963}"/>
              </a:ext>
            </a:extLst>
          </p:cNvPr>
          <p:cNvPicPr>
            <a:picLocks noChangeAspect="1"/>
          </p:cNvPicPr>
          <p:nvPr/>
        </p:nvPicPr>
        <p:blipFill>
          <a:blip r:embed="rId7"/>
          <a:stretch>
            <a:fillRect/>
          </a:stretch>
        </p:blipFill>
        <p:spPr>
          <a:xfrm>
            <a:off x="169515" y="5941225"/>
            <a:ext cx="1570629" cy="341889"/>
          </a:xfrm>
          <a:prstGeom prst="rect">
            <a:avLst/>
          </a:prstGeom>
        </p:spPr>
      </p:pic>
      <p:sp>
        <p:nvSpPr>
          <p:cNvPr id="15" name="textruta 14">
            <a:extLst>
              <a:ext uri="{FF2B5EF4-FFF2-40B4-BE49-F238E27FC236}">
                <a16:creationId xmlns:a16="http://schemas.microsoft.com/office/drawing/2014/main" id="{CFB680D2-B8B5-490A-A133-6935F7C2596B}"/>
              </a:ext>
            </a:extLst>
          </p:cNvPr>
          <p:cNvSpPr txBox="1"/>
          <p:nvPr/>
        </p:nvSpPr>
        <p:spPr>
          <a:xfrm>
            <a:off x="1740144" y="5941225"/>
            <a:ext cx="2617754" cy="338554"/>
          </a:xfrm>
          <a:prstGeom prst="rect">
            <a:avLst/>
          </a:prstGeom>
          <a:noFill/>
        </p:spPr>
        <p:txBody>
          <a:bodyPr wrap="square" rtlCol="0">
            <a:spAutoFit/>
          </a:bodyPr>
          <a:lstStyle/>
          <a:p>
            <a:r>
              <a:rPr lang="sv-SE" sz="1600" dirty="0"/>
              <a:t>Filmer framtagna av </a:t>
            </a:r>
            <a:r>
              <a:rPr lang="sv-SE" sz="1600" dirty="0" err="1"/>
              <a:t>Ordrum</a:t>
            </a:r>
            <a:r>
              <a:rPr lang="sv-SE" sz="1600" dirty="0"/>
              <a:t>.</a:t>
            </a:r>
          </a:p>
        </p:txBody>
      </p:sp>
    </p:spTree>
    <p:extLst>
      <p:ext uri="{BB962C8B-B14F-4D97-AF65-F5344CB8AC3E}">
        <p14:creationId xmlns:p14="http://schemas.microsoft.com/office/powerpoint/2010/main" val="3309113073"/>
      </p:ext>
    </p:extLst>
  </p:cSld>
  <p:clrMapOvr>
    <a:masterClrMapping/>
  </p:clrMapOvr>
</p:sld>
</file>

<file path=ppt/theme/theme1.xml><?xml version="1.0" encoding="utf-8"?>
<a:theme xmlns:a="http://schemas.openxmlformats.org/drawingml/2006/main" name="Office-tema">
  <a:themeElements>
    <a:clrScheme name="Folkuniversitetet">
      <a:dk1>
        <a:sysClr val="windowText" lastClr="000000"/>
      </a:dk1>
      <a:lt1>
        <a:sysClr val="window" lastClr="FFFFFF"/>
      </a:lt1>
      <a:dk2>
        <a:srgbClr val="807770"/>
      </a:dk2>
      <a:lt2>
        <a:srgbClr val="D4D0CA"/>
      </a:lt2>
      <a:accent1>
        <a:srgbClr val="642A3F"/>
      </a:accent1>
      <a:accent2>
        <a:srgbClr val="A50932"/>
      </a:accent2>
      <a:accent3>
        <a:srgbClr val="CD8F8A"/>
      </a:accent3>
      <a:accent4>
        <a:srgbClr val="C93E34"/>
      </a:accent4>
      <a:accent5>
        <a:srgbClr val="E2A992"/>
      </a:accent5>
      <a:accent6>
        <a:srgbClr val="ADCDC9"/>
      </a:accent6>
      <a:hlink>
        <a:srgbClr val="0563C1"/>
      </a:hlink>
      <a:folHlink>
        <a:srgbClr val="954F72"/>
      </a:folHlink>
    </a:clrScheme>
    <a:fontScheme name="Folkuniversitetet">
      <a:majorFont>
        <a:latin typeface="Cambria"/>
        <a:ea typeface=""/>
        <a:cs typeface=""/>
      </a:majorFont>
      <a:minorFont>
        <a:latin typeface="Calibri"/>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olkuniversitetet_mall_150330  -  Skrivskyddad" id="{E814843D-BE76-45D4-A34B-9112407822B7}" vid="{4E132712-9471-4E79-B3C4-B1F031A76A2F}"/>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D905509C329572448D9FFA4864FF09F4" ma:contentTypeVersion="6" ma:contentTypeDescription="Skapa ett nytt dokument." ma:contentTypeScope="" ma:versionID="29b6e41d772f0040ead8155d2fc04f20">
  <xsd:schema xmlns:xsd="http://www.w3.org/2001/XMLSchema" xmlns:xs="http://www.w3.org/2001/XMLSchema" xmlns:p="http://schemas.microsoft.com/office/2006/metadata/properties" xmlns:ns2="6449cdf2-3a6b-43e3-91c9-5a1025c1dced" targetNamespace="http://schemas.microsoft.com/office/2006/metadata/properties" ma:root="true" ma:fieldsID="64370b9eb45f62dad1c0a3504deab9b9" ns2:_="">
    <xsd:import namespace="6449cdf2-3a6b-43e3-91c9-5a1025c1dced"/>
    <xsd:element name="properties">
      <xsd:complexType>
        <xsd:sequence>
          <xsd:element name="documentManagement">
            <xsd:complexType>
              <xsd:all>
                <xsd:element ref="ns2:Dokumenttyp" minOccurs="0"/>
                <xsd:element ref="ns2:Modul"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49cdf2-3a6b-43e3-91c9-5a1025c1dced" elementFormDefault="qualified">
    <xsd:import namespace="http://schemas.microsoft.com/office/2006/documentManagement/types"/>
    <xsd:import namespace="http://schemas.microsoft.com/office/infopath/2007/PartnerControls"/>
    <xsd:element name="Dokumenttyp" ma:index="8" nillable="true" ma:displayName="Dokumenttyp" ma:format="Dropdown" ma:internalName="Dokumenttyp">
      <xsd:simpleType>
        <xsd:restriction base="dms:Choice">
          <xsd:enumeration value="Handledning"/>
          <xsd:enumeration value="PDF att dela ut"/>
          <xsd:enumeration value="Powerpoint"/>
        </xsd:restriction>
      </xsd:simpleType>
    </xsd:element>
    <xsd:element name="Modul" ma:index="9" nillable="true" ma:displayName="Modul" ma:format="Dropdown" ma:internalName="Modul">
      <xsd:simpleType>
        <xsd:restriction base="dms:Choice">
          <xsd:enumeration value="Allmänt"/>
          <xsd:enumeration value="Inkluderande mötestekniker"/>
          <xsd:enumeration value="Normkritiska arbetssätt"/>
          <xsd:enumeration value="Grupprocesser"/>
          <xsd:enumeration value="Härskartekniker"/>
          <xsd:enumeration value="Konflikthantering"/>
        </xsd:restrictio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Dokumenttyp xmlns="6449cdf2-3a6b-43e3-91c9-5a1025c1dced">Powerpoint</Dokumenttyp>
    <Modul xmlns="6449cdf2-3a6b-43e3-91c9-5a1025c1dced">Härskartekniker</Modul>
  </documentManagement>
</p:properties>
</file>

<file path=customXml/itemProps1.xml><?xml version="1.0" encoding="utf-8"?>
<ds:datastoreItem xmlns:ds="http://schemas.openxmlformats.org/officeDocument/2006/customXml" ds:itemID="{72708343-3667-42FA-9E00-0DF8116F6111}">
  <ds:schemaRefs>
    <ds:schemaRef ds:uri="http://schemas.microsoft.com/sharepoint/v3/contenttype/forms"/>
  </ds:schemaRefs>
</ds:datastoreItem>
</file>

<file path=customXml/itemProps2.xml><?xml version="1.0" encoding="utf-8"?>
<ds:datastoreItem xmlns:ds="http://schemas.openxmlformats.org/officeDocument/2006/customXml" ds:itemID="{73904198-F90E-4CC2-A6DF-C8202357D061}"/>
</file>

<file path=customXml/itemProps3.xml><?xml version="1.0" encoding="utf-8"?>
<ds:datastoreItem xmlns:ds="http://schemas.openxmlformats.org/officeDocument/2006/customXml" ds:itemID="{9C63F02B-F07D-4DF0-A877-01588510ED03}">
  <ds:schemaRefs>
    <ds:schemaRef ds:uri="http://purl.org/dc/elements/1.1/"/>
    <ds:schemaRef ds:uri="http://schemas.microsoft.com/office/infopath/2007/PartnerControls"/>
    <ds:schemaRef ds:uri="cd9d3c1c-fc56-469e-945b-d6da5e6837bd"/>
    <ds:schemaRef ds:uri="http://www.w3.org/XML/1998/namespace"/>
    <ds:schemaRef ds:uri="http://purl.org/dc/terms/"/>
    <ds:schemaRef ds:uri="http://schemas.microsoft.com/office/2006/metadata/properties"/>
    <ds:schemaRef ds:uri="http://schemas.microsoft.com/office/2006/documentManagement/types"/>
    <ds:schemaRef ds:uri="http://schemas.openxmlformats.org/package/2006/metadata/core-properties"/>
    <ds:schemaRef ds:uri="http://purl.org/dc/dcmitype/"/>
    <ds:schemaRef ds:uri="282ad158-9e35-4749-bceb-477139ea9537"/>
  </ds:schemaRefs>
</ds:datastoreItem>
</file>

<file path=docProps/app.xml><?xml version="1.0" encoding="utf-8"?>
<Properties xmlns="http://schemas.openxmlformats.org/officeDocument/2006/extended-properties" xmlns:vt="http://schemas.openxmlformats.org/officeDocument/2006/docPropsVTypes">
  <Template>Medlemsrekrytering - Sammankomst 1</Template>
  <TotalTime>1163</TotalTime>
  <Words>5636</Words>
  <Application>Microsoft Office PowerPoint</Application>
  <PresentationFormat>Anpassad</PresentationFormat>
  <Paragraphs>347</Paragraphs>
  <Slides>24</Slides>
  <Notes>19</Notes>
  <HiddenSlides>0</HiddenSlides>
  <MMClips>5</MMClips>
  <ScaleCrop>false</ScaleCrop>
  <HeadingPairs>
    <vt:vector size="4" baseType="variant">
      <vt:variant>
        <vt:lpstr>Tema</vt:lpstr>
      </vt:variant>
      <vt:variant>
        <vt:i4>1</vt:i4>
      </vt:variant>
      <vt:variant>
        <vt:lpstr>Bildrubriker</vt:lpstr>
      </vt:variant>
      <vt:variant>
        <vt:i4>24</vt:i4>
      </vt:variant>
    </vt:vector>
  </HeadingPairs>
  <TitlesOfParts>
    <vt:vector size="25" baseType="lpstr">
      <vt:lpstr>Office-tema</vt:lpstr>
      <vt:lpstr>Härskartekniker</vt:lpstr>
      <vt:lpstr>Introduktion</vt:lpstr>
      <vt:lpstr>Härskartekniker? </vt:lpstr>
      <vt:lpstr>Härskartekniker? </vt:lpstr>
      <vt:lpstr>PowerPoint-presentation</vt:lpstr>
      <vt:lpstr>PowerPoint-presentation</vt:lpstr>
      <vt:lpstr>De 5 ursprungliga härskarteknikerna</vt:lpstr>
      <vt:lpstr>Bekräftartekniker och motstrategier: Hur kom de till?  </vt:lpstr>
      <vt:lpstr>Film och analys</vt:lpstr>
      <vt:lpstr>Härskartekniken: osynliggörande</vt:lpstr>
      <vt:lpstr>Härskartekniken: förlöjligande</vt:lpstr>
      <vt:lpstr>Härskartekniken: osynliggörande</vt:lpstr>
      <vt:lpstr>Härskartekniken: förlöjligande</vt:lpstr>
      <vt:lpstr>Härskartekniken: undanhållande</vt:lpstr>
      <vt:lpstr>Härskartekniken: undanhållande</vt:lpstr>
      <vt:lpstr>Härskartekniken: dubbel bestraffning</vt:lpstr>
      <vt:lpstr>Härskartekniken: dubbel bestraffning</vt:lpstr>
      <vt:lpstr>Härskartekniken: skuld och skam</vt:lpstr>
      <vt:lpstr>Härskartekniken: skuld och skam</vt:lpstr>
      <vt:lpstr>Sammanfattning</vt:lpstr>
      <vt:lpstr>Tips för motmedel </vt:lpstr>
      <vt:lpstr>Fler tips på vad du kan göra: </vt:lpstr>
      <vt:lpstr>Metoder för god stämning i gruppen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Cambria Bold, 48 pt</dc:title>
  <dc:creator>Elsa Costes</dc:creator>
  <cp:lastModifiedBy>Elsa Costes</cp:lastModifiedBy>
  <cp:revision>72</cp:revision>
  <dcterms:created xsi:type="dcterms:W3CDTF">2021-03-26T14:48:18Z</dcterms:created>
  <dcterms:modified xsi:type="dcterms:W3CDTF">2023-11-23T08:29:45Z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0x010100D905509C329572448D9FFA4864FF09F4</vt:lpwstr>
  </property>
  <property fmtid="{D5CDD505-2E9C-101B-9397-08002B2CF9AE}" pid="3" name="SharedWithUsers">
    <vt:lpwstr>494;#Sara Edvardsson;#1641;#Katarina Olsson</vt:lpwstr>
  </property>
  <property fmtid="{D5CDD505-2E9C-101B-9397-08002B2CF9AE}" pid="4" name="Order">
    <vt:r8>7200</vt:r8>
  </property>
  <property fmtid="{D5CDD505-2E9C-101B-9397-08002B2CF9AE}" pid="5" name="Omrade">
    <vt:lpwstr>Härskartekniker</vt:lpwstr>
  </property>
  <property fmtid="{D5CDD505-2E9C-101B-9397-08002B2CF9AE}" pid="6" name="Region">
    <vt:lpwstr>Gemensam</vt:lpwstr>
  </property>
  <property fmtid="{D5CDD505-2E9C-101B-9397-08002B2CF9AE}" pid="7" name="xd_Signature">
    <vt:bool>false</vt:bool>
  </property>
  <property fmtid="{D5CDD505-2E9C-101B-9397-08002B2CF9AE}" pid="8" name="xd_ProgID">
    <vt:lpwstr/>
  </property>
  <property fmtid="{D5CDD505-2E9C-101B-9397-08002B2CF9AE}" pid="9" name="_SourceUrl">
    <vt:lpwstr/>
  </property>
  <property fmtid="{D5CDD505-2E9C-101B-9397-08002B2CF9AE}" pid="10" name="_SharedFileIndex">
    <vt:lpwstr/>
  </property>
  <property fmtid="{D5CDD505-2E9C-101B-9397-08002B2CF9AE}" pid="11" name="Nyckelord">
    <vt:lpwstr>;#Version 2 (2023);#</vt:lpwstr>
  </property>
  <property fmtid="{D5CDD505-2E9C-101B-9397-08002B2CF9AE}" pid="12" name="ComplianceAssetId">
    <vt:lpwstr/>
  </property>
  <property fmtid="{D5CDD505-2E9C-101B-9397-08002B2CF9AE}" pid="13" name="TemplateUrl">
    <vt:lpwstr/>
  </property>
  <property fmtid="{D5CDD505-2E9C-101B-9397-08002B2CF9AE}" pid="14" name="TriggerFlowInfo">
    <vt:lpwstr/>
  </property>
</Properties>
</file>