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5"/>
  </p:sldMasterIdLst>
  <p:notesMasterIdLst>
    <p:notesMasterId r:id="rId29"/>
  </p:notesMasterIdLst>
  <p:sldIdLst>
    <p:sldId id="256" r:id="rId6"/>
    <p:sldId id="264" r:id="rId7"/>
    <p:sldId id="265" r:id="rId8"/>
    <p:sldId id="266" r:id="rId9"/>
    <p:sldId id="267" r:id="rId10"/>
    <p:sldId id="268" r:id="rId11"/>
    <p:sldId id="270" r:id="rId12"/>
    <p:sldId id="271" r:id="rId13"/>
    <p:sldId id="272" r:id="rId14"/>
    <p:sldId id="273" r:id="rId15"/>
    <p:sldId id="284" r:id="rId16"/>
    <p:sldId id="274" r:id="rId17"/>
    <p:sldId id="276" r:id="rId18"/>
    <p:sldId id="278" r:id="rId19"/>
    <p:sldId id="287" r:id="rId20"/>
    <p:sldId id="288" r:id="rId21"/>
    <p:sldId id="280" r:id="rId22"/>
    <p:sldId id="286" r:id="rId23"/>
    <p:sldId id="281" r:id="rId24"/>
    <p:sldId id="282" r:id="rId25"/>
    <p:sldId id="289" r:id="rId26"/>
    <p:sldId id="290" r:id="rId27"/>
    <p:sldId id="263" r:id="rId28"/>
  </p:sldIdLst>
  <p:sldSz cx="9144000" cy="6357938"/>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3" userDrawn="1">
          <p15:clr>
            <a:srgbClr val="A4A3A4"/>
          </p15:clr>
        </p15:guide>
        <p15:guide id="2" pos="2880" userDrawn="1">
          <p15:clr>
            <a:srgbClr val="A4A3A4"/>
          </p15:clr>
        </p15:guide>
        <p15:guide id="3" orient="horz" pos="3136" userDrawn="1">
          <p15:clr>
            <a:srgbClr val="A4A3A4"/>
          </p15:clr>
        </p15:guide>
        <p15:guide id="4" orient="horz" pos="191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2C16C1-D17D-FD3C-453B-BBCD2576CB20}" name="Elsa Costes" initials="EC" userId="S::elsa.costes@folkuniversitetet.se::0984851e-cee1-465a-8af6-889aa39c25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sa" initials="E" lastIdx="5" clrIdx="0">
    <p:extLst>
      <p:ext uri="{19B8F6BF-5375-455C-9EA6-DF929625EA0E}">
        <p15:presenceInfo xmlns:p15="http://schemas.microsoft.com/office/powerpoint/2012/main" userId="S::elsa.costes@folkuniversitetet.se::0984851e-cee1-465a-8af6-889aa39c25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0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5528" autoAdjust="0"/>
  </p:normalViewPr>
  <p:slideViewPr>
    <p:cSldViewPr snapToGrid="0" snapToObjects="1" showGuides="1">
      <p:cViewPr varScale="1">
        <p:scale>
          <a:sx n="68" d="100"/>
          <a:sy n="68" d="100"/>
        </p:scale>
        <p:origin x="2880" y="66"/>
      </p:cViewPr>
      <p:guideLst>
        <p:guide orient="horz" pos="2003"/>
        <p:guide pos="2880"/>
        <p:guide orient="horz" pos="3136"/>
        <p:guide orient="horz" pos="191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32" Type="http://schemas.openxmlformats.org/officeDocument/2006/relationships/viewProps" Target="viewProps.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sa Costes" userId="0984851e-cee1-465a-8af6-889aa39c25ba" providerId="ADAL" clId="{AEFA802F-05FA-4175-B827-6234DA947965}"/>
    <pc:docChg chg="">
      <pc:chgData name="Elsa Costes" userId="0984851e-cee1-465a-8af6-889aa39c25ba" providerId="ADAL" clId="{AEFA802F-05FA-4175-B827-6234DA947965}" dt="2023-06-08T08:47:17.321" v="0"/>
      <pc:docMkLst>
        <pc:docMk/>
      </pc:docMkLst>
      <pc:sldChg chg="addCm">
        <pc:chgData name="Elsa Costes" userId="0984851e-cee1-465a-8af6-889aa39c25ba" providerId="ADAL" clId="{AEFA802F-05FA-4175-B827-6234DA947965}" dt="2023-06-08T08:47:17.321" v="0"/>
        <pc:sldMkLst>
          <pc:docMk/>
          <pc:sldMk cId="2676165985" sldId="278"/>
        </pc:sldMkLst>
        <pc:extLst>
          <p:ext xmlns:p="http://schemas.openxmlformats.org/presentationml/2006/main" uri="{D6D511B9-2390-475A-947B-AFAB55BFBCF1}">
            <pc226:cmChg xmlns:pc226="http://schemas.microsoft.com/office/powerpoint/2022/06/main/command" chg="add">
              <pc226:chgData name="Elsa Costes" userId="0984851e-cee1-465a-8af6-889aa39c25ba" providerId="ADAL" clId="{AEFA802F-05FA-4175-B827-6234DA947965}" dt="2023-06-08T08:47:17.321" v="0"/>
              <pc2:cmMkLst xmlns:pc2="http://schemas.microsoft.com/office/powerpoint/2019/9/main/command">
                <pc:docMk/>
                <pc:sldMk cId="2676165985" sldId="278"/>
                <pc2:cmMk id="{9EA3F5C9-AB3D-4B7C-A8EA-075FCAD2CBB6}"/>
              </pc2:cmMkLst>
            </pc226:cmChg>
          </p:ext>
        </pc:extLst>
      </pc:sldChg>
    </pc:docChg>
  </pc:docChgLst>
  <pc:docChgLst>
    <pc:chgData name="Elsa Costes" userId="0984851e-cee1-465a-8af6-889aa39c25ba" providerId="ADAL" clId="{A082B2E5-77AA-4221-99CE-E1F4CA992CEF}"/>
    <pc:docChg chg="custSel addSld modSld">
      <pc:chgData name="Elsa Costes" userId="0984851e-cee1-465a-8af6-889aa39c25ba" providerId="ADAL" clId="{A082B2E5-77AA-4221-99CE-E1F4CA992CEF}" dt="2023-07-27T11:47:49.386" v="2000"/>
      <pc:docMkLst>
        <pc:docMk/>
      </pc:docMkLst>
      <pc:sldChg chg="addCm modNotesTx">
        <pc:chgData name="Elsa Costes" userId="0984851e-cee1-465a-8af6-889aa39c25ba" providerId="ADAL" clId="{A082B2E5-77AA-4221-99CE-E1F4CA992CEF}" dt="2023-07-27T11:47:49.386" v="2000"/>
        <pc:sldMkLst>
          <pc:docMk/>
          <pc:sldMk cId="3057710396" sldId="264"/>
        </pc:sldMkLst>
        <pc:extLst>
          <p:ext xmlns:p="http://schemas.openxmlformats.org/presentationml/2006/main" uri="{D6D511B9-2390-475A-947B-AFAB55BFBCF1}">
            <pc226:cmChg xmlns:pc226="http://schemas.microsoft.com/office/powerpoint/2022/06/main/command" chg="add">
              <pc226:chgData name="Elsa Costes" userId="0984851e-cee1-465a-8af6-889aa39c25ba" providerId="ADAL" clId="{A082B2E5-77AA-4221-99CE-E1F4CA992CEF}" dt="2023-07-27T11:47:49.386" v="2000"/>
              <pc2:cmMkLst xmlns:pc2="http://schemas.microsoft.com/office/powerpoint/2019/9/main/command">
                <pc:docMk/>
                <pc:sldMk cId="3057710396" sldId="264"/>
                <pc2:cmMk id="{8B1D164C-14C7-49A9-9910-03B2B20D886F}"/>
              </pc2:cmMkLst>
            </pc226:cmChg>
          </p:ext>
        </pc:extLst>
      </pc:sldChg>
      <pc:sldChg chg="addSp delSp modSp mod delAnim delCm modNotesTx">
        <pc:chgData name="Elsa Costes" userId="0984851e-cee1-465a-8af6-889aa39c25ba" providerId="ADAL" clId="{A082B2E5-77AA-4221-99CE-E1F4CA992CEF}" dt="2023-07-25T12:14:41.410" v="72"/>
        <pc:sldMkLst>
          <pc:docMk/>
          <pc:sldMk cId="2676165985" sldId="278"/>
        </pc:sldMkLst>
        <pc:spChg chg="add del mod">
          <ac:chgData name="Elsa Costes" userId="0984851e-cee1-465a-8af6-889aa39c25ba" providerId="ADAL" clId="{A082B2E5-77AA-4221-99CE-E1F4CA992CEF}" dt="2023-07-25T12:13:39.106" v="68" actId="478"/>
          <ac:spMkLst>
            <pc:docMk/>
            <pc:sldMk cId="2676165985" sldId="278"/>
            <ac:spMk id="3" creationId="{33081C15-1221-B63B-45BF-830B23EFA6EA}"/>
          </ac:spMkLst>
        </pc:spChg>
        <pc:spChg chg="mod">
          <ac:chgData name="Elsa Costes" userId="0984851e-cee1-465a-8af6-889aa39c25ba" providerId="ADAL" clId="{A082B2E5-77AA-4221-99CE-E1F4CA992CEF}" dt="2023-07-25T12:14:20.065" v="71" actId="1076"/>
          <ac:spMkLst>
            <pc:docMk/>
            <pc:sldMk cId="2676165985" sldId="278"/>
            <ac:spMk id="6" creationId="{3D1BEEE9-A929-424A-86E8-F62390B3EB47}"/>
          </ac:spMkLst>
        </pc:spChg>
        <pc:picChg chg="del">
          <ac:chgData name="Elsa Costes" userId="0984851e-cee1-465a-8af6-889aa39c25ba" providerId="ADAL" clId="{A082B2E5-77AA-4221-99CE-E1F4CA992CEF}" dt="2023-07-25T09:31:52.979" v="1" actId="478"/>
          <ac:picMkLst>
            <pc:docMk/>
            <pc:sldMk cId="2676165985" sldId="278"/>
            <ac:picMk id="5" creationId="{1B9312F9-F88C-4B2F-8956-3A9293CB7311}"/>
          </ac:picMkLst>
        </pc:picChg>
        <pc:extLst>
          <p:ext xmlns:p="http://schemas.openxmlformats.org/presentationml/2006/main" uri="{D6D511B9-2390-475A-947B-AFAB55BFBCF1}">
            <pc226:cmChg xmlns:pc226="http://schemas.microsoft.com/office/powerpoint/2022/06/main/command" chg="del">
              <pc226:chgData name="Elsa Costes" userId="0984851e-cee1-465a-8af6-889aa39c25ba" providerId="ADAL" clId="{A082B2E5-77AA-4221-99CE-E1F4CA992CEF}" dt="2023-07-25T12:14:41.410" v="72"/>
              <pc2:cmMkLst xmlns:pc2="http://schemas.microsoft.com/office/powerpoint/2019/9/main/command">
                <pc:docMk/>
                <pc:sldMk cId="2676165985" sldId="278"/>
                <pc2:cmMk id="{9EA3F5C9-AB3D-4B7C-A8EA-075FCAD2CBB6}"/>
              </pc2:cmMkLst>
            </pc226:cmChg>
          </p:ext>
        </pc:extLst>
      </pc:sldChg>
      <pc:sldChg chg="modSp mod modNotesTx">
        <pc:chgData name="Elsa Costes" userId="0984851e-cee1-465a-8af6-889aa39c25ba" providerId="ADAL" clId="{A082B2E5-77AA-4221-99CE-E1F4CA992CEF}" dt="2023-07-27T11:40:00.663" v="1876" actId="20577"/>
        <pc:sldMkLst>
          <pc:docMk/>
          <pc:sldMk cId="927124492" sldId="280"/>
        </pc:sldMkLst>
        <pc:spChg chg="mod">
          <ac:chgData name="Elsa Costes" userId="0984851e-cee1-465a-8af6-889aa39c25ba" providerId="ADAL" clId="{A082B2E5-77AA-4221-99CE-E1F4CA992CEF}" dt="2023-07-25T12:17:54.763" v="74" actId="20577"/>
          <ac:spMkLst>
            <pc:docMk/>
            <pc:sldMk cId="927124492" sldId="280"/>
            <ac:spMk id="2" creationId="{C6713F90-D75B-4678-BEAD-DD9DDA06E9A8}"/>
          </ac:spMkLst>
        </pc:spChg>
      </pc:sldChg>
      <pc:sldChg chg="modNotesTx">
        <pc:chgData name="Elsa Costes" userId="0984851e-cee1-465a-8af6-889aa39c25ba" providerId="ADAL" clId="{A082B2E5-77AA-4221-99CE-E1F4CA992CEF}" dt="2023-07-25T13:27:53.866" v="1529" actId="20577"/>
        <pc:sldMkLst>
          <pc:docMk/>
          <pc:sldMk cId="2090577213" sldId="281"/>
        </pc:sldMkLst>
      </pc:sldChg>
      <pc:sldChg chg="modSp mod modNotesTx">
        <pc:chgData name="Elsa Costes" userId="0984851e-cee1-465a-8af6-889aa39c25ba" providerId="ADAL" clId="{A082B2E5-77AA-4221-99CE-E1F4CA992CEF}" dt="2023-07-26T13:12:37.857" v="1742" actId="313"/>
        <pc:sldMkLst>
          <pc:docMk/>
          <pc:sldMk cId="1596464622" sldId="282"/>
        </pc:sldMkLst>
        <pc:spChg chg="mod">
          <ac:chgData name="Elsa Costes" userId="0984851e-cee1-465a-8af6-889aa39c25ba" providerId="ADAL" clId="{A082B2E5-77AA-4221-99CE-E1F4CA992CEF}" dt="2023-07-25T12:18:03.123" v="78" actId="20577"/>
          <ac:spMkLst>
            <pc:docMk/>
            <pc:sldMk cId="1596464622" sldId="282"/>
            <ac:spMk id="2" creationId="{9C80B970-04C8-4FA6-8A34-11E5DEEEB185}"/>
          </ac:spMkLst>
        </pc:spChg>
      </pc:sldChg>
      <pc:sldChg chg="addSp delSp modSp mod modAnim modNotesTx">
        <pc:chgData name="Elsa Costes" userId="0984851e-cee1-465a-8af6-889aa39c25ba" providerId="ADAL" clId="{A082B2E5-77AA-4221-99CE-E1F4CA992CEF}" dt="2023-07-27T11:44:10.430" v="1979"/>
        <pc:sldMkLst>
          <pc:docMk/>
          <pc:sldMk cId="494110468" sldId="284"/>
        </pc:sldMkLst>
        <pc:spChg chg="add del mod">
          <ac:chgData name="Elsa Costes" userId="0984851e-cee1-465a-8af6-889aa39c25ba" providerId="ADAL" clId="{A082B2E5-77AA-4221-99CE-E1F4CA992CEF}" dt="2023-07-27T11:43:45.244" v="1974" actId="478"/>
          <ac:spMkLst>
            <pc:docMk/>
            <pc:sldMk cId="494110468" sldId="284"/>
            <ac:spMk id="2" creationId="{A9151844-F343-E52D-59B1-6DD5C9591920}"/>
          </ac:spMkLst>
        </pc:spChg>
        <pc:spChg chg="mod">
          <ac:chgData name="Elsa Costes" userId="0984851e-cee1-465a-8af6-889aa39c25ba" providerId="ADAL" clId="{A082B2E5-77AA-4221-99CE-E1F4CA992CEF}" dt="2023-07-27T11:43:51.101" v="1975" actId="1076"/>
          <ac:spMkLst>
            <pc:docMk/>
            <pc:sldMk cId="494110468" sldId="284"/>
            <ac:spMk id="9" creationId="{1A93ECEB-1B5C-4878-9B1A-575B6092DB92}"/>
          </ac:spMkLst>
        </pc:spChg>
      </pc:sldChg>
      <pc:sldChg chg="modSp mod modNotesTx">
        <pc:chgData name="Elsa Costes" userId="0984851e-cee1-465a-8af6-889aa39c25ba" providerId="ADAL" clId="{A082B2E5-77AA-4221-99CE-E1F4CA992CEF}" dt="2023-07-25T13:29:59.318" v="1643" actId="20577"/>
        <pc:sldMkLst>
          <pc:docMk/>
          <pc:sldMk cId="3230936553" sldId="286"/>
        </pc:sldMkLst>
        <pc:spChg chg="mod">
          <ac:chgData name="Elsa Costes" userId="0984851e-cee1-465a-8af6-889aa39c25ba" providerId="ADAL" clId="{A082B2E5-77AA-4221-99CE-E1F4CA992CEF}" dt="2023-07-25T12:17:58.226" v="76" actId="20577"/>
          <ac:spMkLst>
            <pc:docMk/>
            <pc:sldMk cId="3230936553" sldId="286"/>
            <ac:spMk id="2" creationId="{C6713F90-D75B-4678-BEAD-DD9DDA06E9A8}"/>
          </ac:spMkLst>
        </pc:spChg>
      </pc:sldChg>
      <pc:sldChg chg="addCm delCm modNotesTx">
        <pc:chgData name="Elsa Costes" userId="0984851e-cee1-465a-8af6-889aa39c25ba" providerId="ADAL" clId="{A082B2E5-77AA-4221-99CE-E1F4CA992CEF}" dt="2023-07-25T13:30:40.133" v="1644"/>
        <pc:sldMkLst>
          <pc:docMk/>
          <pc:sldMk cId="2647244328" sldId="287"/>
        </pc:sldMkLst>
        <pc:extLst>
          <p:ext xmlns:p="http://schemas.openxmlformats.org/presentationml/2006/main" uri="{D6D511B9-2390-475A-947B-AFAB55BFBCF1}">
            <pc226:cmChg xmlns:pc226="http://schemas.microsoft.com/office/powerpoint/2022/06/main/command" chg="add del">
              <pc226:chgData name="Elsa Costes" userId="0984851e-cee1-465a-8af6-889aa39c25ba" providerId="ADAL" clId="{A082B2E5-77AA-4221-99CE-E1F4CA992CEF}" dt="2023-07-25T13:30:40.133" v="1644"/>
              <pc2:cmMkLst xmlns:pc2="http://schemas.microsoft.com/office/powerpoint/2019/9/main/command">
                <pc:docMk/>
                <pc:sldMk cId="2647244328" sldId="287"/>
                <pc2:cmMk id="{C5E4171F-4C1B-4E65-8E90-7DF1ECCFCB43}"/>
              </pc2:cmMkLst>
            </pc226:cmChg>
          </p:ext>
        </pc:extLst>
      </pc:sldChg>
      <pc:sldChg chg="delSp modSp new mod">
        <pc:chgData name="Elsa Costes" userId="0984851e-cee1-465a-8af6-889aa39c25ba" providerId="ADAL" clId="{A082B2E5-77AA-4221-99CE-E1F4CA992CEF}" dt="2023-07-25T12:18:44.002" v="94" actId="478"/>
        <pc:sldMkLst>
          <pc:docMk/>
          <pc:sldMk cId="1863456651" sldId="288"/>
        </pc:sldMkLst>
        <pc:spChg chg="mod">
          <ac:chgData name="Elsa Costes" userId="0984851e-cee1-465a-8af6-889aa39c25ba" providerId="ADAL" clId="{A082B2E5-77AA-4221-99CE-E1F4CA992CEF}" dt="2023-07-25T12:18:16.026" v="91" actId="20577"/>
          <ac:spMkLst>
            <pc:docMk/>
            <pc:sldMk cId="1863456651" sldId="288"/>
            <ac:spMk id="2" creationId="{C50B8443-D79E-E182-5660-44470B92CF07}"/>
          </ac:spMkLst>
        </pc:spChg>
        <pc:spChg chg="del mod">
          <ac:chgData name="Elsa Costes" userId="0984851e-cee1-465a-8af6-889aa39c25ba" providerId="ADAL" clId="{A082B2E5-77AA-4221-99CE-E1F4CA992CEF}" dt="2023-07-25T12:18:44.002" v="94" actId="478"/>
          <ac:spMkLst>
            <pc:docMk/>
            <pc:sldMk cId="1863456651" sldId="288"/>
            <ac:spMk id="4" creationId="{B8A26BAA-E6A0-9CC9-1322-EF7CCDB4FCB1}"/>
          </ac:spMkLst>
        </pc:spChg>
      </pc:sldChg>
      <pc:sldChg chg="addSp delSp modSp add mod modNotesTx">
        <pc:chgData name="Elsa Costes" userId="0984851e-cee1-465a-8af6-889aa39c25ba" providerId="ADAL" clId="{A082B2E5-77AA-4221-99CE-E1F4CA992CEF}" dt="2023-07-25T13:48:36.734" v="1646" actId="20577"/>
        <pc:sldMkLst>
          <pc:docMk/>
          <pc:sldMk cId="3813057210" sldId="289"/>
        </pc:sldMkLst>
        <pc:spChg chg="mod">
          <ac:chgData name="Elsa Costes" userId="0984851e-cee1-465a-8af6-889aa39c25ba" providerId="ADAL" clId="{A082B2E5-77AA-4221-99CE-E1F4CA992CEF}" dt="2023-07-25T12:19:24.835" v="122" actId="20577"/>
          <ac:spMkLst>
            <pc:docMk/>
            <pc:sldMk cId="3813057210" sldId="289"/>
            <ac:spMk id="2" creationId="{C6713F90-D75B-4678-BEAD-DD9DDA06E9A8}"/>
          </ac:spMkLst>
        </pc:spChg>
        <pc:spChg chg="add mod">
          <ac:chgData name="Elsa Costes" userId="0984851e-cee1-465a-8af6-889aa39c25ba" providerId="ADAL" clId="{A082B2E5-77AA-4221-99CE-E1F4CA992CEF}" dt="2023-07-25T12:24:27.519" v="657" actId="207"/>
          <ac:spMkLst>
            <pc:docMk/>
            <pc:sldMk cId="3813057210" sldId="289"/>
            <ac:spMk id="3" creationId="{89310FC7-72C2-A8D1-BF6A-5F39F4AC33BB}"/>
          </ac:spMkLst>
        </pc:spChg>
        <pc:spChg chg="add del mod">
          <ac:chgData name="Elsa Costes" userId="0984851e-cee1-465a-8af6-889aa39c25ba" providerId="ADAL" clId="{A082B2E5-77AA-4221-99CE-E1F4CA992CEF}" dt="2023-07-25T12:25:16.320" v="666" actId="478"/>
          <ac:spMkLst>
            <pc:docMk/>
            <pc:sldMk cId="3813057210" sldId="289"/>
            <ac:spMk id="4" creationId="{3CBBF8FD-A344-9E6D-DDF0-4D1778C25125}"/>
          </ac:spMkLst>
        </pc:spChg>
        <pc:spChg chg="add del mod">
          <ac:chgData name="Elsa Costes" userId="0984851e-cee1-465a-8af6-889aa39c25ba" providerId="ADAL" clId="{A082B2E5-77AA-4221-99CE-E1F4CA992CEF}" dt="2023-07-25T12:25:16.320" v="666" actId="478"/>
          <ac:spMkLst>
            <pc:docMk/>
            <pc:sldMk cId="3813057210" sldId="289"/>
            <ac:spMk id="5" creationId="{339371E8-DBC3-BE67-DBF6-8A14EFDDE73A}"/>
          </ac:spMkLst>
        </pc:spChg>
        <pc:spChg chg="add del mod">
          <ac:chgData name="Elsa Costes" userId="0984851e-cee1-465a-8af6-889aa39c25ba" providerId="ADAL" clId="{A082B2E5-77AA-4221-99CE-E1F4CA992CEF}" dt="2023-07-25T12:25:16.320" v="666" actId="478"/>
          <ac:spMkLst>
            <pc:docMk/>
            <pc:sldMk cId="3813057210" sldId="289"/>
            <ac:spMk id="6" creationId="{0AD17D4F-FD75-5D61-D6BE-47B98029E540}"/>
          </ac:spMkLst>
        </pc:spChg>
        <pc:spChg chg="add del mod">
          <ac:chgData name="Elsa Costes" userId="0984851e-cee1-465a-8af6-889aa39c25ba" providerId="ADAL" clId="{A082B2E5-77AA-4221-99CE-E1F4CA992CEF}" dt="2023-07-25T12:25:16.320" v="666" actId="478"/>
          <ac:spMkLst>
            <pc:docMk/>
            <pc:sldMk cId="3813057210" sldId="289"/>
            <ac:spMk id="7" creationId="{FEB12F99-4F52-DF92-D37C-2D71108048FF}"/>
          </ac:spMkLst>
        </pc:spChg>
        <pc:spChg chg="add mod">
          <ac:chgData name="Elsa Costes" userId="0984851e-cee1-465a-8af6-889aa39c25ba" providerId="ADAL" clId="{A082B2E5-77AA-4221-99CE-E1F4CA992CEF}" dt="2023-07-25T12:26:02.996" v="677" actId="113"/>
          <ac:spMkLst>
            <pc:docMk/>
            <pc:sldMk cId="3813057210" sldId="289"/>
            <ac:spMk id="8" creationId="{D792ADAB-CF48-9E23-6263-3E3CEA46B2FB}"/>
          </ac:spMkLst>
        </pc:spChg>
        <pc:spChg chg="add mod">
          <ac:chgData name="Elsa Costes" userId="0984851e-cee1-465a-8af6-889aa39c25ba" providerId="ADAL" clId="{A082B2E5-77AA-4221-99CE-E1F4CA992CEF}" dt="2023-07-25T12:26:12.421" v="682" actId="113"/>
          <ac:spMkLst>
            <pc:docMk/>
            <pc:sldMk cId="3813057210" sldId="289"/>
            <ac:spMk id="9" creationId="{7D1A2BD2-3B98-95B9-24CF-582068D42165}"/>
          </ac:spMkLst>
        </pc:spChg>
        <pc:spChg chg="add mod">
          <ac:chgData name="Elsa Costes" userId="0984851e-cee1-465a-8af6-889aa39c25ba" providerId="ADAL" clId="{A082B2E5-77AA-4221-99CE-E1F4CA992CEF}" dt="2023-07-25T12:26:18.732" v="686" actId="20577"/>
          <ac:spMkLst>
            <pc:docMk/>
            <pc:sldMk cId="3813057210" sldId="289"/>
            <ac:spMk id="10" creationId="{DC52AD64-9903-DF96-F882-2B3B348E71E5}"/>
          </ac:spMkLst>
        </pc:spChg>
        <pc:spChg chg="add mod">
          <ac:chgData name="Elsa Costes" userId="0984851e-cee1-465a-8af6-889aa39c25ba" providerId="ADAL" clId="{A082B2E5-77AA-4221-99CE-E1F4CA992CEF}" dt="2023-07-25T12:26:26.982" v="688" actId="113"/>
          <ac:spMkLst>
            <pc:docMk/>
            <pc:sldMk cId="3813057210" sldId="289"/>
            <ac:spMk id="11" creationId="{1B56779D-0356-3624-0AF6-5E352111448F}"/>
          </ac:spMkLst>
        </pc:spChg>
        <pc:spChg chg="add mod">
          <ac:chgData name="Elsa Costes" userId="0984851e-cee1-465a-8af6-889aa39c25ba" providerId="ADAL" clId="{A082B2E5-77AA-4221-99CE-E1F4CA992CEF}" dt="2023-07-25T13:22:45.539" v="1252" actId="1076"/>
          <ac:spMkLst>
            <pc:docMk/>
            <pc:sldMk cId="3813057210" sldId="289"/>
            <ac:spMk id="12" creationId="{6595036B-5F5D-7E21-8FBF-D679508BCC7B}"/>
          </ac:spMkLst>
        </pc:spChg>
      </pc:sldChg>
    </pc:docChg>
  </pc:docChgLst>
  <pc:docChgLst>
    <pc:chgData name="Elsa Costes" userId="0984851e-cee1-465a-8af6-889aa39c25ba" providerId="ADAL" clId="{8D34FA67-3761-44FB-946E-3AB15F699D7E}"/>
    <pc:docChg chg="undo custSel addSld delSld modSld sldOrd">
      <pc:chgData name="Elsa Costes" userId="0984851e-cee1-465a-8af6-889aa39c25ba" providerId="ADAL" clId="{8D34FA67-3761-44FB-946E-3AB15F699D7E}" dt="2023-09-19T14:49:04.485" v="2301" actId="20577"/>
      <pc:docMkLst>
        <pc:docMk/>
      </pc:docMkLst>
      <pc:sldChg chg="modNotesTx">
        <pc:chgData name="Elsa Costes" userId="0984851e-cee1-465a-8af6-889aa39c25ba" providerId="ADAL" clId="{8D34FA67-3761-44FB-946E-3AB15F699D7E}" dt="2023-09-19T11:53:18.057" v="636" actId="20577"/>
        <pc:sldMkLst>
          <pc:docMk/>
          <pc:sldMk cId="1856279528" sldId="263"/>
        </pc:sldMkLst>
      </pc:sldChg>
      <pc:sldChg chg="modNotesTx">
        <pc:chgData name="Elsa Costes" userId="0984851e-cee1-465a-8af6-889aa39c25ba" providerId="ADAL" clId="{8D34FA67-3761-44FB-946E-3AB15F699D7E}" dt="2023-09-19T12:57:23.087" v="898" actId="20577"/>
        <pc:sldMkLst>
          <pc:docMk/>
          <pc:sldMk cId="3057710396" sldId="264"/>
        </pc:sldMkLst>
      </pc:sldChg>
      <pc:sldChg chg="modNotesTx">
        <pc:chgData name="Elsa Costes" userId="0984851e-cee1-465a-8af6-889aa39c25ba" providerId="ADAL" clId="{8D34FA67-3761-44FB-946E-3AB15F699D7E}" dt="2023-09-19T13:05:08.715" v="1524" actId="20577"/>
        <pc:sldMkLst>
          <pc:docMk/>
          <pc:sldMk cId="1342423489" sldId="266"/>
        </pc:sldMkLst>
      </pc:sldChg>
      <pc:sldChg chg="addSp delSp modSp mod ord modNotesTx">
        <pc:chgData name="Elsa Costes" userId="0984851e-cee1-465a-8af6-889aa39c25ba" providerId="ADAL" clId="{8D34FA67-3761-44FB-946E-3AB15F699D7E}" dt="2023-09-19T13:04:02.324" v="1523" actId="20577"/>
        <pc:sldMkLst>
          <pc:docMk/>
          <pc:sldMk cId="1863456651" sldId="288"/>
        </pc:sldMkLst>
        <pc:spChg chg="mod">
          <ac:chgData name="Elsa Costes" userId="0984851e-cee1-465a-8af6-889aa39c25ba" providerId="ADAL" clId="{8D34FA67-3761-44FB-946E-3AB15F699D7E}" dt="2023-09-19T13:01:19.635" v="933" actId="20577"/>
          <ac:spMkLst>
            <pc:docMk/>
            <pc:sldMk cId="1863456651" sldId="288"/>
            <ac:spMk id="2" creationId="{C50B8443-D79E-E182-5660-44470B92CF07}"/>
          </ac:spMkLst>
        </pc:spChg>
        <pc:spChg chg="del mod">
          <ac:chgData name="Elsa Costes" userId="0984851e-cee1-465a-8af6-889aa39c25ba" providerId="ADAL" clId="{8D34FA67-3761-44FB-946E-3AB15F699D7E}" dt="2023-09-19T13:00:30.911" v="914" actId="931"/>
          <ac:spMkLst>
            <pc:docMk/>
            <pc:sldMk cId="1863456651" sldId="288"/>
            <ac:spMk id="3" creationId="{37F43722-0781-9379-30CC-ED5EA00A81D8}"/>
          </ac:spMkLst>
        </pc:spChg>
        <pc:spChg chg="add del mod">
          <ac:chgData name="Elsa Costes" userId="0984851e-cee1-465a-8af6-889aa39c25ba" providerId="ADAL" clId="{8D34FA67-3761-44FB-946E-3AB15F699D7E}" dt="2023-09-19T13:00:45.771" v="918" actId="478"/>
          <ac:spMkLst>
            <pc:docMk/>
            <pc:sldMk cId="1863456651" sldId="288"/>
            <ac:spMk id="10" creationId="{E30F2953-AB5D-4DA3-75EC-F61A27677403}"/>
          </ac:spMkLst>
        </pc:spChg>
        <pc:picChg chg="add mod">
          <ac:chgData name="Elsa Costes" userId="0984851e-cee1-465a-8af6-889aa39c25ba" providerId="ADAL" clId="{8D34FA67-3761-44FB-946E-3AB15F699D7E}" dt="2023-09-19T13:01:22.481" v="934" actId="1076"/>
          <ac:picMkLst>
            <pc:docMk/>
            <pc:sldMk cId="1863456651" sldId="288"/>
            <ac:picMk id="5" creationId="{22AA1D73-38FA-0AEB-240B-FEB750044130}"/>
          </ac:picMkLst>
        </pc:picChg>
      </pc:sldChg>
      <pc:sldChg chg="new del">
        <pc:chgData name="Elsa Costes" userId="0984851e-cee1-465a-8af6-889aa39c25ba" providerId="ADAL" clId="{8D34FA67-3761-44FB-946E-3AB15F699D7E}" dt="2023-09-19T12:59:55.481" v="900" actId="2696"/>
        <pc:sldMkLst>
          <pc:docMk/>
          <pc:sldMk cId="435998191" sldId="290"/>
        </pc:sldMkLst>
      </pc:sldChg>
      <pc:sldChg chg="addSp delSp modSp add mod modNotesTx">
        <pc:chgData name="Elsa Costes" userId="0984851e-cee1-465a-8af6-889aa39c25ba" providerId="ADAL" clId="{8D34FA67-3761-44FB-946E-3AB15F699D7E}" dt="2023-09-19T14:49:04.485" v="2301" actId="20577"/>
        <pc:sldMkLst>
          <pc:docMk/>
          <pc:sldMk cId="1438409452" sldId="290"/>
        </pc:sldMkLst>
        <pc:spChg chg="mod">
          <ac:chgData name="Elsa Costes" userId="0984851e-cee1-465a-8af6-889aa39c25ba" providerId="ADAL" clId="{8D34FA67-3761-44FB-946E-3AB15F699D7E}" dt="2023-09-19T14:43:01.977" v="1772" actId="20577"/>
          <ac:spMkLst>
            <pc:docMk/>
            <pc:sldMk cId="1438409452" sldId="290"/>
            <ac:spMk id="2" creationId="{C6713F90-D75B-4678-BEAD-DD9DDA06E9A8}"/>
          </ac:spMkLst>
        </pc:spChg>
        <pc:spChg chg="del">
          <ac:chgData name="Elsa Costes" userId="0984851e-cee1-465a-8af6-889aa39c25ba" providerId="ADAL" clId="{8D34FA67-3761-44FB-946E-3AB15F699D7E}" dt="2023-09-19T13:46:54.596" v="1553" actId="478"/>
          <ac:spMkLst>
            <pc:docMk/>
            <pc:sldMk cId="1438409452" sldId="290"/>
            <ac:spMk id="3" creationId="{89310FC7-72C2-A8D1-BF6A-5F39F4AC33BB}"/>
          </ac:spMkLst>
        </pc:spChg>
        <pc:spChg chg="del mod">
          <ac:chgData name="Elsa Costes" userId="0984851e-cee1-465a-8af6-889aa39c25ba" providerId="ADAL" clId="{8D34FA67-3761-44FB-946E-3AB15F699D7E}" dt="2023-09-19T13:46:52.723" v="1552" actId="478"/>
          <ac:spMkLst>
            <pc:docMk/>
            <pc:sldMk cId="1438409452" sldId="290"/>
            <ac:spMk id="8" creationId="{D792ADAB-CF48-9E23-6263-3E3CEA46B2FB}"/>
          </ac:spMkLst>
        </pc:spChg>
        <pc:spChg chg="del">
          <ac:chgData name="Elsa Costes" userId="0984851e-cee1-465a-8af6-889aa39c25ba" providerId="ADAL" clId="{8D34FA67-3761-44FB-946E-3AB15F699D7E}" dt="2023-09-19T13:46:50.707" v="1550" actId="478"/>
          <ac:spMkLst>
            <pc:docMk/>
            <pc:sldMk cId="1438409452" sldId="290"/>
            <ac:spMk id="9" creationId="{7D1A2BD2-3B98-95B9-24CF-582068D42165}"/>
          </ac:spMkLst>
        </pc:spChg>
        <pc:spChg chg="del">
          <ac:chgData name="Elsa Costes" userId="0984851e-cee1-465a-8af6-889aa39c25ba" providerId="ADAL" clId="{8D34FA67-3761-44FB-946E-3AB15F699D7E}" dt="2023-09-19T13:46:49.052" v="1549" actId="478"/>
          <ac:spMkLst>
            <pc:docMk/>
            <pc:sldMk cId="1438409452" sldId="290"/>
            <ac:spMk id="10" creationId="{DC52AD64-9903-DF96-F882-2B3B348E71E5}"/>
          </ac:spMkLst>
        </pc:spChg>
        <pc:spChg chg="del">
          <ac:chgData name="Elsa Costes" userId="0984851e-cee1-465a-8af6-889aa39c25ba" providerId="ADAL" clId="{8D34FA67-3761-44FB-946E-3AB15F699D7E}" dt="2023-09-19T13:46:40.884" v="1526" actId="478"/>
          <ac:spMkLst>
            <pc:docMk/>
            <pc:sldMk cId="1438409452" sldId="290"/>
            <ac:spMk id="11" creationId="{1B56779D-0356-3624-0AF6-5E352111448F}"/>
          </ac:spMkLst>
        </pc:spChg>
        <pc:spChg chg="mod">
          <ac:chgData name="Elsa Costes" userId="0984851e-cee1-465a-8af6-889aa39c25ba" providerId="ADAL" clId="{8D34FA67-3761-44FB-946E-3AB15F699D7E}" dt="2023-09-19T14:42:45.760" v="1759" actId="1076"/>
          <ac:spMkLst>
            <pc:docMk/>
            <pc:sldMk cId="1438409452" sldId="290"/>
            <ac:spMk id="12" creationId="{6595036B-5F5D-7E21-8FBF-D679508BCC7B}"/>
          </ac:spMkLst>
        </pc:spChg>
        <pc:cxnChg chg="add del">
          <ac:chgData name="Elsa Costes" userId="0984851e-cee1-465a-8af6-889aa39c25ba" providerId="ADAL" clId="{8D34FA67-3761-44FB-946E-3AB15F699D7E}" dt="2023-09-19T13:59:04.915" v="1631" actId="478"/>
          <ac:cxnSpMkLst>
            <pc:docMk/>
            <pc:sldMk cId="1438409452" sldId="290"/>
            <ac:cxnSpMk id="5" creationId="{B98ADA28-46AB-5144-89A5-5B2C603CCC91}"/>
          </ac:cxnSpMkLst>
        </pc:cxnChg>
        <pc:cxnChg chg="add mod">
          <ac:chgData name="Elsa Costes" userId="0984851e-cee1-465a-8af6-889aa39c25ba" providerId="ADAL" clId="{8D34FA67-3761-44FB-946E-3AB15F699D7E}" dt="2023-09-19T14:03:23.459" v="1655" actId="14100"/>
          <ac:cxnSpMkLst>
            <pc:docMk/>
            <pc:sldMk cId="1438409452" sldId="290"/>
            <ac:cxnSpMk id="7" creationId="{15F9906C-6B3C-5BA1-5378-DFC8F676372A}"/>
          </ac:cxnSpMkLst>
        </pc:cxnChg>
        <pc:cxnChg chg="add mod">
          <ac:chgData name="Elsa Costes" userId="0984851e-cee1-465a-8af6-889aa39c25ba" providerId="ADAL" clId="{8D34FA67-3761-44FB-946E-3AB15F699D7E}" dt="2023-09-19T14:02:59.145" v="1649" actId="14100"/>
          <ac:cxnSpMkLst>
            <pc:docMk/>
            <pc:sldMk cId="1438409452" sldId="290"/>
            <ac:cxnSpMk id="15" creationId="{C22F0567-EAAD-4190-389C-6B3C7CA7BBA5}"/>
          </ac:cxnSpMkLst>
        </pc:cxnChg>
        <pc:cxnChg chg="add mod">
          <ac:chgData name="Elsa Costes" userId="0984851e-cee1-465a-8af6-889aa39c25ba" providerId="ADAL" clId="{8D34FA67-3761-44FB-946E-3AB15F699D7E}" dt="2023-09-19T14:02:56.186" v="1648" actId="14100"/>
          <ac:cxnSpMkLst>
            <pc:docMk/>
            <pc:sldMk cId="1438409452" sldId="290"/>
            <ac:cxnSpMk id="16" creationId="{C94836FD-9742-8DE3-22F7-02B929DAE84E}"/>
          </ac:cxnSpMkLst>
        </pc:cxnChg>
        <pc:cxnChg chg="add mod">
          <ac:chgData name="Elsa Costes" userId="0984851e-cee1-465a-8af6-889aa39c25ba" providerId="ADAL" clId="{8D34FA67-3761-44FB-946E-3AB15F699D7E}" dt="2023-09-19T14:03:27.219" v="1656" actId="14100"/>
          <ac:cxnSpMkLst>
            <pc:docMk/>
            <pc:sldMk cId="1438409452" sldId="290"/>
            <ac:cxnSpMk id="17" creationId="{CBD46E96-E59C-F953-C6B6-810DA64E5815}"/>
          </ac:cxnSpMkLst>
        </pc:cxnChg>
        <pc:cxnChg chg="add mod">
          <ac:chgData name="Elsa Costes" userId="0984851e-cee1-465a-8af6-889aa39c25ba" providerId="ADAL" clId="{8D34FA67-3761-44FB-946E-3AB15F699D7E}" dt="2023-09-19T14:03:17.267" v="1654" actId="1036"/>
          <ac:cxnSpMkLst>
            <pc:docMk/>
            <pc:sldMk cId="1438409452" sldId="290"/>
            <ac:cxnSpMk id="21" creationId="{21C3C594-A437-CE0B-D0FC-058E4AA06D34}"/>
          </ac:cxnSpMkLst>
        </pc:cxnChg>
      </pc:sldChg>
    </pc:docChg>
  </pc:docChgLst>
  <pc:docChgLst>
    <pc:chgData name="Elsa Costes" userId="0984851e-cee1-465a-8af6-889aa39c25ba" providerId="ADAL" clId="{520F86DD-7F2C-4392-BA55-E1E20ED93E0C}"/>
    <pc:docChg chg="modSld">
      <pc:chgData name="Elsa Costes" userId="0984851e-cee1-465a-8af6-889aa39c25ba" providerId="ADAL" clId="{520F86DD-7F2C-4392-BA55-E1E20ED93E0C}" dt="2023-11-23T10:01:42.334" v="19" actId="20577"/>
      <pc:docMkLst>
        <pc:docMk/>
      </pc:docMkLst>
      <pc:sldChg chg="modSp mod">
        <pc:chgData name="Elsa Costes" userId="0984851e-cee1-465a-8af6-889aa39c25ba" providerId="ADAL" clId="{520F86DD-7F2C-4392-BA55-E1E20ED93E0C}" dt="2023-11-23T09:50:11.430" v="3" actId="20577"/>
        <pc:sldMkLst>
          <pc:docMk/>
          <pc:sldMk cId="3685478881" sldId="256"/>
        </pc:sldMkLst>
        <pc:spChg chg="mod">
          <ac:chgData name="Elsa Costes" userId="0984851e-cee1-465a-8af6-889aa39c25ba" providerId="ADAL" clId="{520F86DD-7F2C-4392-BA55-E1E20ED93E0C}" dt="2023-11-23T09:50:11.430" v="3" actId="20577"/>
          <ac:spMkLst>
            <pc:docMk/>
            <pc:sldMk cId="3685478881" sldId="256"/>
            <ac:spMk id="2" creationId="{00000000-0000-0000-0000-000000000000}"/>
          </ac:spMkLst>
        </pc:spChg>
      </pc:sldChg>
      <pc:sldChg chg="modSp mod">
        <pc:chgData name="Elsa Costes" userId="0984851e-cee1-465a-8af6-889aa39c25ba" providerId="ADAL" clId="{520F86DD-7F2C-4392-BA55-E1E20ED93E0C}" dt="2023-11-23T09:50:05.624" v="1" actId="20577"/>
        <pc:sldMkLst>
          <pc:docMk/>
          <pc:sldMk cId="1856279528" sldId="263"/>
        </pc:sldMkLst>
        <pc:spChg chg="mod">
          <ac:chgData name="Elsa Costes" userId="0984851e-cee1-465a-8af6-889aa39c25ba" providerId="ADAL" clId="{520F86DD-7F2C-4392-BA55-E1E20ED93E0C}" dt="2023-11-23T09:50:05.624" v="1" actId="20577"/>
          <ac:spMkLst>
            <pc:docMk/>
            <pc:sldMk cId="1856279528" sldId="263"/>
            <ac:spMk id="5" creationId="{00000000-0000-0000-0000-000000000000}"/>
          </ac:spMkLst>
        </pc:spChg>
      </pc:sldChg>
      <pc:sldChg chg="delCm">
        <pc:chgData name="Elsa Costes" userId="0984851e-cee1-465a-8af6-889aa39c25ba" providerId="ADAL" clId="{520F86DD-7F2C-4392-BA55-E1E20ED93E0C}" dt="2023-11-23T09:44:50.633" v="0"/>
        <pc:sldMkLst>
          <pc:docMk/>
          <pc:sldMk cId="3057710396" sldId="264"/>
        </pc:sldMkLst>
        <pc:extLst>
          <p:ext xmlns:p="http://schemas.openxmlformats.org/presentationml/2006/main" uri="{D6D511B9-2390-475A-947B-AFAB55BFBCF1}">
            <pc226:cmChg xmlns:pc226="http://schemas.microsoft.com/office/powerpoint/2022/06/main/command" chg="del">
              <pc226:chgData name="Elsa Costes" userId="0984851e-cee1-465a-8af6-889aa39c25ba" providerId="ADAL" clId="{520F86DD-7F2C-4392-BA55-E1E20ED93E0C}" dt="2023-11-23T09:44:50.633" v="0"/>
              <pc2:cmMkLst xmlns:pc2="http://schemas.microsoft.com/office/powerpoint/2019/9/main/command">
                <pc:docMk/>
                <pc:sldMk cId="3057710396" sldId="264"/>
                <pc2:cmMk id="{8B1D164C-14C7-49A9-9910-03B2B20D886F}"/>
              </pc2:cmMkLst>
            </pc226:cmChg>
          </p:ext>
        </pc:extLst>
      </pc:sldChg>
      <pc:sldChg chg="modNotesTx">
        <pc:chgData name="Elsa Costes" userId="0984851e-cee1-465a-8af6-889aa39c25ba" providerId="ADAL" clId="{520F86DD-7F2C-4392-BA55-E1E20ED93E0C}" dt="2023-11-23T10:01:42.334" v="19" actId="20577"/>
        <pc:sldMkLst>
          <pc:docMk/>
          <pc:sldMk cId="1879992223" sldId="274"/>
        </pc:sldMkLst>
      </pc:sldChg>
    </pc:docChg>
  </pc:docChgLst>
  <pc:docChgLst>
    <pc:chgData name="Elsa Costes" userId="0984851e-cee1-465a-8af6-889aa39c25ba" providerId="ADAL" clId="{D29CF5FE-0C25-4A8B-AD40-9FC6F47E4F16}"/>
    <pc:docChg chg="modSld">
      <pc:chgData name="Elsa Costes" userId="0984851e-cee1-465a-8af6-889aa39c25ba" providerId="ADAL" clId="{D29CF5FE-0C25-4A8B-AD40-9FC6F47E4F16}" dt="2023-10-04T11:49:15.598" v="4" actId="20577"/>
      <pc:docMkLst>
        <pc:docMk/>
      </pc:docMkLst>
      <pc:sldChg chg="modSp mod">
        <pc:chgData name="Elsa Costes" userId="0984851e-cee1-465a-8af6-889aa39c25ba" providerId="ADAL" clId="{D29CF5FE-0C25-4A8B-AD40-9FC6F47E4F16}" dt="2023-10-04T11:49:09.439" v="2" actId="20577"/>
        <pc:sldMkLst>
          <pc:docMk/>
          <pc:sldMk cId="3685478881" sldId="256"/>
        </pc:sldMkLst>
        <pc:spChg chg="mod">
          <ac:chgData name="Elsa Costes" userId="0984851e-cee1-465a-8af6-889aa39c25ba" providerId="ADAL" clId="{D29CF5FE-0C25-4A8B-AD40-9FC6F47E4F16}" dt="2023-10-04T11:49:09.439" v="2" actId="20577"/>
          <ac:spMkLst>
            <pc:docMk/>
            <pc:sldMk cId="3685478881" sldId="256"/>
            <ac:spMk id="2" creationId="{00000000-0000-0000-0000-000000000000}"/>
          </ac:spMkLst>
        </pc:spChg>
        <pc:spChg chg="mod">
          <ac:chgData name="Elsa Costes" userId="0984851e-cee1-465a-8af6-889aa39c25ba" providerId="ADAL" clId="{D29CF5FE-0C25-4A8B-AD40-9FC6F47E4F16}" dt="2023-10-04T11:49:03.068" v="0" actId="20577"/>
          <ac:spMkLst>
            <pc:docMk/>
            <pc:sldMk cId="3685478881" sldId="256"/>
            <ac:spMk id="22" creationId="{00000000-0000-0000-0000-000000000000}"/>
          </ac:spMkLst>
        </pc:spChg>
      </pc:sldChg>
      <pc:sldChg chg="modSp mod">
        <pc:chgData name="Elsa Costes" userId="0984851e-cee1-465a-8af6-889aa39c25ba" providerId="ADAL" clId="{D29CF5FE-0C25-4A8B-AD40-9FC6F47E4F16}" dt="2023-10-04T11:49:15.598" v="4" actId="20577"/>
        <pc:sldMkLst>
          <pc:docMk/>
          <pc:sldMk cId="2500707310" sldId="265"/>
        </pc:sldMkLst>
        <pc:spChg chg="mod">
          <ac:chgData name="Elsa Costes" userId="0984851e-cee1-465a-8af6-889aa39c25ba" providerId="ADAL" clId="{D29CF5FE-0C25-4A8B-AD40-9FC6F47E4F16}" dt="2023-10-04T11:49:15.598" v="4" actId="20577"/>
          <ac:spMkLst>
            <pc:docMk/>
            <pc:sldMk cId="2500707310" sldId="265"/>
            <ac:spMk id="2" creationId="{5EC212ED-DC8B-4343-8825-99B47FB02FAD}"/>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0182FF-8E5B-4722-AABE-F09DF6F9A016}"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BF9632AB-81D3-43AB-8E2A-1FD26A1D97C0}">
      <dgm:prSet custT="1"/>
      <dgm:spPr/>
      <dgm:t>
        <a:bodyPr/>
        <a:lstStyle/>
        <a:p>
          <a:r>
            <a:rPr lang="en-US" sz="1400" b="1" dirty="0" err="1"/>
            <a:t>Syfte</a:t>
          </a:r>
          <a:endParaRPr lang="en-US" sz="1400" b="1" dirty="0"/>
        </a:p>
        <a:p>
          <a:r>
            <a:rPr lang="en-US" sz="1400" dirty="0" err="1"/>
            <a:t>Bredda</a:t>
          </a:r>
          <a:r>
            <a:rPr lang="en-US" sz="1400" dirty="0"/>
            <a:t> </a:t>
          </a:r>
          <a:r>
            <a:rPr lang="en-US" sz="1400" dirty="0" err="1"/>
            <a:t>normerna</a:t>
          </a:r>
          <a:r>
            <a:rPr lang="en-US" sz="1400" dirty="0"/>
            <a:t> </a:t>
          </a:r>
          <a:r>
            <a:rPr lang="en-US" sz="1400" dirty="0" err="1"/>
            <a:t>så</a:t>
          </a:r>
          <a:r>
            <a:rPr lang="en-US" sz="1400" dirty="0"/>
            <a:t> </a:t>
          </a:r>
          <a:r>
            <a:rPr lang="en-US" sz="1400" dirty="0" err="1"/>
            <a:t>att</a:t>
          </a:r>
          <a:r>
            <a:rPr lang="en-US" sz="1400" dirty="0"/>
            <a:t> </a:t>
          </a:r>
          <a:r>
            <a:rPr lang="en-US" sz="1400" dirty="0" err="1"/>
            <a:t>fler</a:t>
          </a:r>
          <a:r>
            <a:rPr lang="en-US" sz="1400" dirty="0"/>
            <a:t> </a:t>
          </a:r>
          <a:r>
            <a:rPr lang="en-US" sz="1400" dirty="0" err="1"/>
            <a:t>kan</a:t>
          </a:r>
          <a:r>
            <a:rPr lang="en-US" sz="1400" dirty="0"/>
            <a:t> </a:t>
          </a:r>
          <a:r>
            <a:rPr lang="en-US" sz="1400" dirty="0" err="1"/>
            <a:t>få</a:t>
          </a:r>
          <a:r>
            <a:rPr lang="en-US" sz="1400" dirty="0"/>
            <a:t> plats </a:t>
          </a:r>
          <a:r>
            <a:rPr lang="en-US" sz="1400" dirty="0" err="1"/>
            <a:t>i</a:t>
          </a:r>
          <a:r>
            <a:rPr lang="en-US" sz="1400" dirty="0"/>
            <a:t> dem.</a:t>
          </a:r>
        </a:p>
      </dgm:t>
    </dgm:pt>
    <dgm:pt modelId="{BFD1B713-7038-4ACB-A8D6-55F9FCADFA54}" type="parTrans" cxnId="{589A9167-C69B-4A5A-82FD-A2AF98C51313}">
      <dgm:prSet/>
      <dgm:spPr/>
      <dgm:t>
        <a:bodyPr/>
        <a:lstStyle/>
        <a:p>
          <a:endParaRPr lang="en-US"/>
        </a:p>
      </dgm:t>
    </dgm:pt>
    <dgm:pt modelId="{4F4AD71C-7696-445D-BF99-82B5846B05D6}" type="sibTrans" cxnId="{589A9167-C69B-4A5A-82FD-A2AF98C51313}">
      <dgm:prSet/>
      <dgm:spPr/>
      <dgm:t>
        <a:bodyPr/>
        <a:lstStyle/>
        <a:p>
          <a:endParaRPr lang="en-US"/>
        </a:p>
      </dgm:t>
    </dgm:pt>
    <dgm:pt modelId="{076BF0DB-57BC-4D15-AEDC-3DB90EBD9BFD}">
      <dgm:prSet custT="1"/>
      <dgm:spPr/>
      <dgm:t>
        <a:bodyPr/>
        <a:lstStyle/>
        <a:p>
          <a:r>
            <a:rPr lang="en-US" sz="1400" b="1" dirty="0" err="1"/>
            <a:t>Målsättning</a:t>
          </a:r>
          <a:endParaRPr lang="en-US" sz="1400" b="1" dirty="0"/>
        </a:p>
        <a:p>
          <a:r>
            <a:rPr lang="en-US" sz="1400" dirty="0" err="1"/>
            <a:t>Alla</a:t>
          </a:r>
          <a:r>
            <a:rPr lang="en-US" sz="1400" dirty="0"/>
            <a:t> ska </a:t>
          </a:r>
          <a:r>
            <a:rPr lang="en-US" sz="1400" dirty="0" err="1"/>
            <a:t>kunna</a:t>
          </a:r>
          <a:r>
            <a:rPr lang="en-US" sz="1400" dirty="0"/>
            <a:t> delta </a:t>
          </a:r>
          <a:r>
            <a:rPr lang="en-US" sz="1400" dirty="0" err="1"/>
            <a:t>utifrån</a:t>
          </a:r>
          <a:r>
            <a:rPr lang="en-US" sz="1400" dirty="0"/>
            <a:t> </a:t>
          </a:r>
          <a:r>
            <a:rPr lang="en-US" sz="1400" dirty="0" err="1"/>
            <a:t>sina</a:t>
          </a:r>
          <a:r>
            <a:rPr lang="en-US" sz="1400" dirty="0"/>
            <a:t> </a:t>
          </a:r>
          <a:r>
            <a:rPr lang="en-US" sz="1400" dirty="0" err="1"/>
            <a:t>unika</a:t>
          </a:r>
          <a:r>
            <a:rPr lang="en-US" sz="1400" dirty="0"/>
            <a:t> </a:t>
          </a:r>
          <a:r>
            <a:rPr lang="en-US" sz="1400" dirty="0" err="1"/>
            <a:t>behov</a:t>
          </a:r>
          <a:r>
            <a:rPr lang="en-US" sz="1400" dirty="0"/>
            <a:t> </a:t>
          </a:r>
          <a:r>
            <a:rPr lang="en-US" sz="1400" dirty="0" err="1"/>
            <a:t>och</a:t>
          </a:r>
          <a:r>
            <a:rPr lang="en-US" sz="1400" dirty="0"/>
            <a:t> </a:t>
          </a:r>
          <a:r>
            <a:rPr lang="en-US" sz="1400" dirty="0" err="1"/>
            <a:t>förutsättningar</a:t>
          </a:r>
          <a:r>
            <a:rPr lang="en-US" sz="1400" dirty="0"/>
            <a:t>.</a:t>
          </a:r>
        </a:p>
      </dgm:t>
    </dgm:pt>
    <dgm:pt modelId="{615AE6E2-E5E2-44D7-B850-8DF9F5B53232}" type="parTrans" cxnId="{ABFA28C9-B294-4821-A76C-97DB810C075D}">
      <dgm:prSet/>
      <dgm:spPr/>
      <dgm:t>
        <a:bodyPr/>
        <a:lstStyle/>
        <a:p>
          <a:endParaRPr lang="en-US"/>
        </a:p>
      </dgm:t>
    </dgm:pt>
    <dgm:pt modelId="{2826B3FB-67A3-442C-87F9-6A162A1ED958}" type="sibTrans" cxnId="{ABFA28C9-B294-4821-A76C-97DB810C075D}">
      <dgm:prSet/>
      <dgm:spPr/>
      <dgm:t>
        <a:bodyPr/>
        <a:lstStyle/>
        <a:p>
          <a:endParaRPr lang="en-US"/>
        </a:p>
      </dgm:t>
    </dgm:pt>
    <dgm:pt modelId="{A81263CD-3444-4BCC-8CBA-C628B10243B2}">
      <dgm:prSet/>
      <dgm:spPr/>
      <dgm:t>
        <a:bodyPr/>
        <a:lstStyle/>
        <a:p>
          <a:r>
            <a:rPr lang="en-US" b="1" dirty="0" err="1"/>
            <a:t>Avsikt</a:t>
          </a:r>
          <a:endParaRPr lang="en-US" dirty="0"/>
        </a:p>
        <a:p>
          <a:r>
            <a:rPr lang="en-US" dirty="0" err="1"/>
            <a:t>Bredda</a:t>
          </a:r>
          <a:r>
            <a:rPr lang="en-US" dirty="0"/>
            <a:t> den </a:t>
          </a:r>
          <a:r>
            <a:rPr lang="en-US" dirty="0" err="1"/>
            <a:t>enskilda</a:t>
          </a:r>
          <a:r>
            <a:rPr lang="en-US" dirty="0"/>
            <a:t> </a:t>
          </a:r>
          <a:r>
            <a:rPr lang="en-US" dirty="0" err="1"/>
            <a:t>gruppens</a:t>
          </a:r>
          <a:r>
            <a:rPr lang="en-US" dirty="0"/>
            <a:t> </a:t>
          </a:r>
          <a:r>
            <a:rPr lang="en-US" dirty="0" err="1"/>
            <a:t>normer</a:t>
          </a:r>
          <a:r>
            <a:rPr lang="en-US" dirty="0"/>
            <a:t> </a:t>
          </a:r>
          <a:r>
            <a:rPr lang="en-US" dirty="0" err="1"/>
            <a:t>så</a:t>
          </a:r>
          <a:r>
            <a:rPr lang="en-US" dirty="0"/>
            <a:t> </a:t>
          </a:r>
          <a:r>
            <a:rPr lang="en-US" dirty="0" err="1"/>
            <a:t>att</a:t>
          </a:r>
          <a:r>
            <a:rPr lang="en-US" dirty="0"/>
            <a:t> </a:t>
          </a:r>
          <a:r>
            <a:rPr lang="en-US" dirty="0" err="1"/>
            <a:t>fler</a:t>
          </a:r>
          <a:r>
            <a:rPr lang="en-US" dirty="0"/>
            <a:t> </a:t>
          </a:r>
          <a:r>
            <a:rPr lang="en-US" dirty="0" err="1"/>
            <a:t>kan</a:t>
          </a:r>
          <a:r>
            <a:rPr lang="en-US" dirty="0"/>
            <a:t> </a:t>
          </a:r>
          <a:r>
            <a:rPr lang="en-US" dirty="0" err="1"/>
            <a:t>trivas</a:t>
          </a:r>
          <a:r>
            <a:rPr lang="en-US" dirty="0"/>
            <a:t> </a:t>
          </a:r>
          <a:r>
            <a:rPr lang="en-US" dirty="0" err="1"/>
            <a:t>och</a:t>
          </a:r>
          <a:r>
            <a:rPr lang="en-US" dirty="0"/>
            <a:t> </a:t>
          </a:r>
          <a:r>
            <a:rPr lang="en-US" dirty="0" err="1"/>
            <a:t>bidra</a:t>
          </a:r>
          <a:r>
            <a:rPr lang="en-US" dirty="0"/>
            <a:t>.</a:t>
          </a:r>
        </a:p>
      </dgm:t>
    </dgm:pt>
    <dgm:pt modelId="{28FD3FCE-75EC-4CDC-8318-C55EA1EDAFE4}" type="parTrans" cxnId="{A1292E94-1808-403C-B7F0-CC92F035ECFE}">
      <dgm:prSet/>
      <dgm:spPr/>
      <dgm:t>
        <a:bodyPr/>
        <a:lstStyle/>
        <a:p>
          <a:endParaRPr lang="en-US"/>
        </a:p>
      </dgm:t>
    </dgm:pt>
    <dgm:pt modelId="{A065C12A-455C-4B61-BBC9-E43FA366A49D}" type="sibTrans" cxnId="{A1292E94-1808-403C-B7F0-CC92F035ECFE}">
      <dgm:prSet/>
      <dgm:spPr/>
      <dgm:t>
        <a:bodyPr/>
        <a:lstStyle/>
        <a:p>
          <a:endParaRPr lang="en-US"/>
        </a:p>
      </dgm:t>
    </dgm:pt>
    <dgm:pt modelId="{BA632BCE-9AD6-4A2E-87B0-BA5088B294C3}" type="pres">
      <dgm:prSet presAssocID="{280182FF-8E5B-4722-AABE-F09DF6F9A016}" presName="root" presStyleCnt="0">
        <dgm:presLayoutVars>
          <dgm:dir/>
          <dgm:resizeHandles val="exact"/>
        </dgm:presLayoutVars>
      </dgm:prSet>
      <dgm:spPr/>
    </dgm:pt>
    <dgm:pt modelId="{15736BC5-0CFE-4EE9-87A3-73372F066CD1}" type="pres">
      <dgm:prSet presAssocID="{BF9632AB-81D3-43AB-8E2A-1FD26A1D97C0}" presName="compNode" presStyleCnt="0"/>
      <dgm:spPr/>
    </dgm:pt>
    <dgm:pt modelId="{498AD617-95C6-4BB1-9810-67AD70D4D080}" type="pres">
      <dgm:prSet presAssocID="{BF9632AB-81D3-43AB-8E2A-1FD26A1D97C0}"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åltavla med hel fyllning"/>
        </a:ext>
      </dgm:extLst>
    </dgm:pt>
    <dgm:pt modelId="{21A41A36-EF21-418F-AA27-BF35B2C28BE8}" type="pres">
      <dgm:prSet presAssocID="{BF9632AB-81D3-43AB-8E2A-1FD26A1D97C0}" presName="spaceRect" presStyleCnt="0"/>
      <dgm:spPr/>
    </dgm:pt>
    <dgm:pt modelId="{70659C3C-5767-495F-86C7-D4A571D70E48}" type="pres">
      <dgm:prSet presAssocID="{BF9632AB-81D3-43AB-8E2A-1FD26A1D97C0}" presName="textRect" presStyleLbl="revTx" presStyleIdx="0" presStyleCnt="3">
        <dgm:presLayoutVars>
          <dgm:chMax val="1"/>
          <dgm:chPref val="1"/>
        </dgm:presLayoutVars>
      </dgm:prSet>
      <dgm:spPr/>
    </dgm:pt>
    <dgm:pt modelId="{DB628F1D-144E-4360-BC6A-C4275134E4B9}" type="pres">
      <dgm:prSet presAssocID="{4F4AD71C-7696-445D-BF99-82B5846B05D6}" presName="sibTrans" presStyleCnt="0"/>
      <dgm:spPr/>
    </dgm:pt>
    <dgm:pt modelId="{17F271DE-125F-4C96-92B0-FA85B58143C4}" type="pres">
      <dgm:prSet presAssocID="{076BF0DB-57BC-4D15-AEDC-3DB90EBD9BFD}" presName="compNode" presStyleCnt="0"/>
      <dgm:spPr/>
    </dgm:pt>
    <dgm:pt modelId="{C04B98A6-180A-47DC-B974-775CDF33D74E}" type="pres">
      <dgm:prSet presAssocID="{076BF0DB-57BC-4D15-AEDC-3DB90EBD9BFD}"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Väg (två stift med en stig) med hel fyllning"/>
        </a:ext>
      </dgm:extLst>
    </dgm:pt>
    <dgm:pt modelId="{6B7D7BD5-6D07-4E30-B7ED-6A672D7D14F4}" type="pres">
      <dgm:prSet presAssocID="{076BF0DB-57BC-4D15-AEDC-3DB90EBD9BFD}" presName="spaceRect" presStyleCnt="0"/>
      <dgm:spPr/>
    </dgm:pt>
    <dgm:pt modelId="{03394AED-E938-4A1F-B96D-1CD2DFFEABC1}" type="pres">
      <dgm:prSet presAssocID="{076BF0DB-57BC-4D15-AEDC-3DB90EBD9BFD}" presName="textRect" presStyleLbl="revTx" presStyleIdx="1" presStyleCnt="3">
        <dgm:presLayoutVars>
          <dgm:chMax val="1"/>
          <dgm:chPref val="1"/>
        </dgm:presLayoutVars>
      </dgm:prSet>
      <dgm:spPr/>
    </dgm:pt>
    <dgm:pt modelId="{4C364764-E938-415B-BDA9-EA19B0386D3C}" type="pres">
      <dgm:prSet presAssocID="{2826B3FB-67A3-442C-87F9-6A162A1ED958}" presName="sibTrans" presStyleCnt="0"/>
      <dgm:spPr/>
    </dgm:pt>
    <dgm:pt modelId="{49EA633E-2A7C-4A5E-A982-1E0E147D1916}" type="pres">
      <dgm:prSet presAssocID="{A81263CD-3444-4BCC-8CBA-C628B10243B2}" presName="compNode" presStyleCnt="0"/>
      <dgm:spPr/>
    </dgm:pt>
    <dgm:pt modelId="{4F81BE58-478F-4744-9CF0-323FAD7F25A5}" type="pres">
      <dgm:prSet presAssocID="{A81263CD-3444-4BCC-8CBA-C628B10243B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389BC20A-D48E-4939-9174-A4C0BE3DF9CB}" type="pres">
      <dgm:prSet presAssocID="{A81263CD-3444-4BCC-8CBA-C628B10243B2}" presName="spaceRect" presStyleCnt="0"/>
      <dgm:spPr/>
    </dgm:pt>
    <dgm:pt modelId="{696332E9-394E-46A3-B161-3BEFF321F83B}" type="pres">
      <dgm:prSet presAssocID="{A81263CD-3444-4BCC-8CBA-C628B10243B2}" presName="textRect" presStyleLbl="revTx" presStyleIdx="2" presStyleCnt="3">
        <dgm:presLayoutVars>
          <dgm:chMax val="1"/>
          <dgm:chPref val="1"/>
        </dgm:presLayoutVars>
      </dgm:prSet>
      <dgm:spPr/>
    </dgm:pt>
  </dgm:ptLst>
  <dgm:cxnLst>
    <dgm:cxn modelId="{95F04439-3633-4A1E-829A-31AA9CF1C2D3}" type="presOf" srcId="{BF9632AB-81D3-43AB-8E2A-1FD26A1D97C0}" destId="{70659C3C-5767-495F-86C7-D4A571D70E48}" srcOrd="0" destOrd="0" presId="urn:microsoft.com/office/officeart/2018/2/layout/IconLabelList"/>
    <dgm:cxn modelId="{589A9167-C69B-4A5A-82FD-A2AF98C51313}" srcId="{280182FF-8E5B-4722-AABE-F09DF6F9A016}" destId="{BF9632AB-81D3-43AB-8E2A-1FD26A1D97C0}" srcOrd="0" destOrd="0" parTransId="{BFD1B713-7038-4ACB-A8D6-55F9FCADFA54}" sibTransId="{4F4AD71C-7696-445D-BF99-82B5846B05D6}"/>
    <dgm:cxn modelId="{423F234D-1D77-4D2A-BD22-0A69FF788FAE}" type="presOf" srcId="{A81263CD-3444-4BCC-8CBA-C628B10243B2}" destId="{696332E9-394E-46A3-B161-3BEFF321F83B}" srcOrd="0" destOrd="0" presId="urn:microsoft.com/office/officeart/2018/2/layout/IconLabelList"/>
    <dgm:cxn modelId="{0FE05459-AA65-4C89-AFE8-3F478AB56ABA}" type="presOf" srcId="{076BF0DB-57BC-4D15-AEDC-3DB90EBD9BFD}" destId="{03394AED-E938-4A1F-B96D-1CD2DFFEABC1}" srcOrd="0" destOrd="0" presId="urn:microsoft.com/office/officeart/2018/2/layout/IconLabelList"/>
    <dgm:cxn modelId="{C2AE9B7A-2850-444F-B4A6-CD4D255DC5B8}" type="presOf" srcId="{280182FF-8E5B-4722-AABE-F09DF6F9A016}" destId="{BA632BCE-9AD6-4A2E-87B0-BA5088B294C3}" srcOrd="0" destOrd="0" presId="urn:microsoft.com/office/officeart/2018/2/layout/IconLabelList"/>
    <dgm:cxn modelId="{A1292E94-1808-403C-B7F0-CC92F035ECFE}" srcId="{280182FF-8E5B-4722-AABE-F09DF6F9A016}" destId="{A81263CD-3444-4BCC-8CBA-C628B10243B2}" srcOrd="2" destOrd="0" parTransId="{28FD3FCE-75EC-4CDC-8318-C55EA1EDAFE4}" sibTransId="{A065C12A-455C-4B61-BBC9-E43FA366A49D}"/>
    <dgm:cxn modelId="{ABFA28C9-B294-4821-A76C-97DB810C075D}" srcId="{280182FF-8E5B-4722-AABE-F09DF6F9A016}" destId="{076BF0DB-57BC-4D15-AEDC-3DB90EBD9BFD}" srcOrd="1" destOrd="0" parTransId="{615AE6E2-E5E2-44D7-B850-8DF9F5B53232}" sibTransId="{2826B3FB-67A3-442C-87F9-6A162A1ED958}"/>
    <dgm:cxn modelId="{97A0C178-CE1F-44F3-BF40-9A95FD30137E}" type="presParOf" srcId="{BA632BCE-9AD6-4A2E-87B0-BA5088B294C3}" destId="{15736BC5-0CFE-4EE9-87A3-73372F066CD1}" srcOrd="0" destOrd="0" presId="urn:microsoft.com/office/officeart/2018/2/layout/IconLabelList"/>
    <dgm:cxn modelId="{AD23280B-A286-4B53-8661-442C8EF3679E}" type="presParOf" srcId="{15736BC5-0CFE-4EE9-87A3-73372F066CD1}" destId="{498AD617-95C6-4BB1-9810-67AD70D4D080}" srcOrd="0" destOrd="0" presId="urn:microsoft.com/office/officeart/2018/2/layout/IconLabelList"/>
    <dgm:cxn modelId="{59BE2F0E-D79A-41ED-A509-EA98ABC36B55}" type="presParOf" srcId="{15736BC5-0CFE-4EE9-87A3-73372F066CD1}" destId="{21A41A36-EF21-418F-AA27-BF35B2C28BE8}" srcOrd="1" destOrd="0" presId="urn:microsoft.com/office/officeart/2018/2/layout/IconLabelList"/>
    <dgm:cxn modelId="{1C0783C7-519C-4F0A-BA12-5C64827CD9A4}" type="presParOf" srcId="{15736BC5-0CFE-4EE9-87A3-73372F066CD1}" destId="{70659C3C-5767-495F-86C7-D4A571D70E48}" srcOrd="2" destOrd="0" presId="urn:microsoft.com/office/officeart/2018/2/layout/IconLabelList"/>
    <dgm:cxn modelId="{5E2AAE30-9AFF-45FA-A16A-44CE88DF37C8}" type="presParOf" srcId="{BA632BCE-9AD6-4A2E-87B0-BA5088B294C3}" destId="{DB628F1D-144E-4360-BC6A-C4275134E4B9}" srcOrd="1" destOrd="0" presId="urn:microsoft.com/office/officeart/2018/2/layout/IconLabelList"/>
    <dgm:cxn modelId="{A3B9B938-E8C6-4660-89F0-E4F730ACF935}" type="presParOf" srcId="{BA632BCE-9AD6-4A2E-87B0-BA5088B294C3}" destId="{17F271DE-125F-4C96-92B0-FA85B58143C4}" srcOrd="2" destOrd="0" presId="urn:microsoft.com/office/officeart/2018/2/layout/IconLabelList"/>
    <dgm:cxn modelId="{4612D26C-769F-4C9D-B7F6-646DFE546FEC}" type="presParOf" srcId="{17F271DE-125F-4C96-92B0-FA85B58143C4}" destId="{C04B98A6-180A-47DC-B974-775CDF33D74E}" srcOrd="0" destOrd="0" presId="urn:microsoft.com/office/officeart/2018/2/layout/IconLabelList"/>
    <dgm:cxn modelId="{2A7BDF0B-59A3-4478-BE9D-8CB765531D7F}" type="presParOf" srcId="{17F271DE-125F-4C96-92B0-FA85B58143C4}" destId="{6B7D7BD5-6D07-4E30-B7ED-6A672D7D14F4}" srcOrd="1" destOrd="0" presId="urn:microsoft.com/office/officeart/2018/2/layout/IconLabelList"/>
    <dgm:cxn modelId="{598C12EF-0572-454C-97A1-DB46C9EBEE34}" type="presParOf" srcId="{17F271DE-125F-4C96-92B0-FA85B58143C4}" destId="{03394AED-E938-4A1F-B96D-1CD2DFFEABC1}" srcOrd="2" destOrd="0" presId="urn:microsoft.com/office/officeart/2018/2/layout/IconLabelList"/>
    <dgm:cxn modelId="{5DFFF8B2-63F6-49F4-B5A7-5BBE2F3096F9}" type="presParOf" srcId="{BA632BCE-9AD6-4A2E-87B0-BA5088B294C3}" destId="{4C364764-E938-415B-BDA9-EA19B0386D3C}" srcOrd="3" destOrd="0" presId="urn:microsoft.com/office/officeart/2018/2/layout/IconLabelList"/>
    <dgm:cxn modelId="{DFB46066-B858-4D97-B93C-063457F78529}" type="presParOf" srcId="{BA632BCE-9AD6-4A2E-87B0-BA5088B294C3}" destId="{49EA633E-2A7C-4A5E-A982-1E0E147D1916}" srcOrd="4" destOrd="0" presId="urn:microsoft.com/office/officeart/2018/2/layout/IconLabelList"/>
    <dgm:cxn modelId="{865C470A-D48C-4C10-8077-09A8D2B3645B}" type="presParOf" srcId="{49EA633E-2A7C-4A5E-A982-1E0E147D1916}" destId="{4F81BE58-478F-4744-9CF0-323FAD7F25A5}" srcOrd="0" destOrd="0" presId="urn:microsoft.com/office/officeart/2018/2/layout/IconLabelList"/>
    <dgm:cxn modelId="{B8716E07-D931-4D3D-8872-21156CEFE00A}" type="presParOf" srcId="{49EA633E-2A7C-4A5E-A982-1E0E147D1916}" destId="{389BC20A-D48E-4939-9174-A4C0BE3DF9CB}" srcOrd="1" destOrd="0" presId="urn:microsoft.com/office/officeart/2018/2/layout/IconLabelList"/>
    <dgm:cxn modelId="{B05992DB-1770-49E0-AE6D-D2DC9E5C01B3}" type="presParOf" srcId="{49EA633E-2A7C-4A5E-A982-1E0E147D1916}" destId="{696332E9-394E-46A3-B161-3BEFF321F83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D2FBF2-B501-4878-9A1F-596BC6D063F6}"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316D333A-E6D3-4F71-89E8-DC2AAA0AFFF1}">
      <dgm:prSet/>
      <dgm:spPr/>
      <dgm:t>
        <a:bodyPr/>
        <a:lstStyle/>
        <a:p>
          <a:pPr>
            <a:lnSpc>
              <a:spcPct val="100000"/>
            </a:lnSpc>
            <a:defRPr cap="all"/>
          </a:pPr>
          <a:r>
            <a:rPr lang="en-US" dirty="0" err="1"/>
            <a:t>tid</a:t>
          </a:r>
          <a:endParaRPr lang="en-US" dirty="0"/>
        </a:p>
      </dgm:t>
    </dgm:pt>
    <dgm:pt modelId="{ED0C3479-0F47-44E7-A102-DA644E1CC0DA}" type="parTrans" cxnId="{06AD1CF8-B0F8-495A-A840-114D3B115B1B}">
      <dgm:prSet/>
      <dgm:spPr/>
      <dgm:t>
        <a:bodyPr/>
        <a:lstStyle/>
        <a:p>
          <a:endParaRPr lang="en-US"/>
        </a:p>
      </dgm:t>
    </dgm:pt>
    <dgm:pt modelId="{35275F87-B934-4C65-AA5D-125673C2D970}" type="sibTrans" cxnId="{06AD1CF8-B0F8-495A-A840-114D3B115B1B}">
      <dgm:prSet/>
      <dgm:spPr/>
      <dgm:t>
        <a:bodyPr/>
        <a:lstStyle/>
        <a:p>
          <a:endParaRPr lang="en-US"/>
        </a:p>
      </dgm:t>
    </dgm:pt>
    <dgm:pt modelId="{5A4F9C42-8116-4E79-BACC-691F3701F074}">
      <dgm:prSet/>
      <dgm:spPr/>
      <dgm:t>
        <a:bodyPr/>
        <a:lstStyle/>
        <a:p>
          <a:pPr>
            <a:lnSpc>
              <a:spcPct val="100000"/>
            </a:lnSpc>
            <a:defRPr cap="all"/>
          </a:pPr>
          <a:r>
            <a:rPr lang="en-US" dirty="0"/>
            <a:t>plats</a:t>
          </a:r>
        </a:p>
      </dgm:t>
    </dgm:pt>
    <dgm:pt modelId="{E483E459-768B-4B08-900E-FFD5D102C061}" type="parTrans" cxnId="{31B06A50-27AA-45CA-BD5B-98009339EC9C}">
      <dgm:prSet/>
      <dgm:spPr/>
      <dgm:t>
        <a:bodyPr/>
        <a:lstStyle/>
        <a:p>
          <a:endParaRPr lang="en-US"/>
        </a:p>
      </dgm:t>
    </dgm:pt>
    <dgm:pt modelId="{F82FC529-6B3E-4260-8251-C66EE3525B6A}" type="sibTrans" cxnId="{31B06A50-27AA-45CA-BD5B-98009339EC9C}">
      <dgm:prSet/>
      <dgm:spPr/>
      <dgm:t>
        <a:bodyPr/>
        <a:lstStyle/>
        <a:p>
          <a:endParaRPr lang="en-US"/>
        </a:p>
      </dgm:t>
    </dgm:pt>
    <dgm:pt modelId="{96000B6E-0596-44DE-A0E2-1AAF58D3FC4C}">
      <dgm:prSet/>
      <dgm:spPr/>
      <dgm:t>
        <a:bodyPr/>
        <a:lstStyle/>
        <a:p>
          <a:pPr>
            <a:lnSpc>
              <a:spcPct val="100000"/>
            </a:lnSpc>
            <a:defRPr cap="all"/>
          </a:pPr>
          <a:r>
            <a:rPr lang="en-US" dirty="0" err="1"/>
            <a:t>sammanhang</a:t>
          </a:r>
          <a:endParaRPr lang="en-US" dirty="0"/>
        </a:p>
      </dgm:t>
    </dgm:pt>
    <dgm:pt modelId="{D2A159E2-3C54-446C-8532-2196C1CC11C6}" type="parTrans" cxnId="{C06301C0-6167-450B-8BFA-B4D3757A5ED2}">
      <dgm:prSet/>
      <dgm:spPr/>
      <dgm:t>
        <a:bodyPr/>
        <a:lstStyle/>
        <a:p>
          <a:endParaRPr lang="en-US"/>
        </a:p>
      </dgm:t>
    </dgm:pt>
    <dgm:pt modelId="{8C19DBF5-EAB8-4F2A-8CD1-55E24E8F0311}" type="sibTrans" cxnId="{C06301C0-6167-450B-8BFA-B4D3757A5ED2}">
      <dgm:prSet/>
      <dgm:spPr/>
      <dgm:t>
        <a:bodyPr/>
        <a:lstStyle/>
        <a:p>
          <a:endParaRPr lang="en-US"/>
        </a:p>
      </dgm:t>
    </dgm:pt>
    <dgm:pt modelId="{63755BC4-230C-4B30-8A4A-CEAD64DA1F20}" type="pres">
      <dgm:prSet presAssocID="{17D2FBF2-B501-4878-9A1F-596BC6D063F6}" presName="root" presStyleCnt="0">
        <dgm:presLayoutVars>
          <dgm:dir/>
          <dgm:resizeHandles val="exact"/>
        </dgm:presLayoutVars>
      </dgm:prSet>
      <dgm:spPr/>
    </dgm:pt>
    <dgm:pt modelId="{297A3C29-F66E-4D60-9B80-577DB29D9FFC}" type="pres">
      <dgm:prSet presAssocID="{316D333A-E6D3-4F71-89E8-DC2AAA0AFFF1}" presName="compNode" presStyleCnt="0"/>
      <dgm:spPr/>
    </dgm:pt>
    <dgm:pt modelId="{B6037532-60B9-409A-AE7D-02E780CB8B10}" type="pres">
      <dgm:prSet presAssocID="{316D333A-E6D3-4F71-89E8-DC2AAA0AFFF1}" presName="iconBgRect" presStyleLbl="bgShp" presStyleIdx="0" presStyleCnt="3"/>
      <dgm:spPr/>
    </dgm:pt>
    <dgm:pt modelId="{C299E41B-33FD-4052-9612-0D570E93445C}" type="pres">
      <dgm:prSet presAssocID="{316D333A-E6D3-4F71-89E8-DC2AAA0AFFF1}"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imglas 30% med hel fyllning"/>
        </a:ext>
      </dgm:extLst>
    </dgm:pt>
    <dgm:pt modelId="{15B020DB-D8C8-4B67-9A97-037CF82BE1B6}" type="pres">
      <dgm:prSet presAssocID="{316D333A-E6D3-4F71-89E8-DC2AAA0AFFF1}" presName="spaceRect" presStyleCnt="0"/>
      <dgm:spPr/>
    </dgm:pt>
    <dgm:pt modelId="{94535C49-E576-4866-873D-B1337927F1BF}" type="pres">
      <dgm:prSet presAssocID="{316D333A-E6D3-4F71-89E8-DC2AAA0AFFF1}" presName="textRect" presStyleLbl="revTx" presStyleIdx="0" presStyleCnt="3">
        <dgm:presLayoutVars>
          <dgm:chMax val="1"/>
          <dgm:chPref val="1"/>
        </dgm:presLayoutVars>
      </dgm:prSet>
      <dgm:spPr/>
    </dgm:pt>
    <dgm:pt modelId="{C4ACFD5B-EC46-449E-974A-B6AB52330200}" type="pres">
      <dgm:prSet presAssocID="{35275F87-B934-4C65-AA5D-125673C2D970}" presName="sibTrans" presStyleCnt="0"/>
      <dgm:spPr/>
    </dgm:pt>
    <dgm:pt modelId="{1D414BCC-3B92-4C64-B855-1D2066EEA3C0}" type="pres">
      <dgm:prSet presAssocID="{5A4F9C42-8116-4E79-BACC-691F3701F074}" presName="compNode" presStyleCnt="0"/>
      <dgm:spPr/>
    </dgm:pt>
    <dgm:pt modelId="{6A53B698-462E-4EA9-BDC9-43E7D4EEA0A5}" type="pres">
      <dgm:prSet presAssocID="{5A4F9C42-8116-4E79-BACC-691F3701F074}" presName="iconBgRect" presStyleLbl="bgShp" presStyleIdx="1" presStyleCnt="3"/>
      <dgm:spPr/>
    </dgm:pt>
    <dgm:pt modelId="{4E7FA01F-081B-4497-8A6F-56D73B126F84}" type="pres">
      <dgm:prSet presAssocID="{5A4F9C42-8116-4E79-BACC-691F3701F07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kör"/>
        </a:ext>
      </dgm:extLst>
    </dgm:pt>
    <dgm:pt modelId="{A4713733-4605-4635-A120-BA94E68599E3}" type="pres">
      <dgm:prSet presAssocID="{5A4F9C42-8116-4E79-BACC-691F3701F074}" presName="spaceRect" presStyleCnt="0"/>
      <dgm:spPr/>
    </dgm:pt>
    <dgm:pt modelId="{B5D8124C-0DAD-4BDD-B053-62D7C4671D97}" type="pres">
      <dgm:prSet presAssocID="{5A4F9C42-8116-4E79-BACC-691F3701F074}" presName="textRect" presStyleLbl="revTx" presStyleIdx="1" presStyleCnt="3">
        <dgm:presLayoutVars>
          <dgm:chMax val="1"/>
          <dgm:chPref val="1"/>
        </dgm:presLayoutVars>
      </dgm:prSet>
      <dgm:spPr/>
    </dgm:pt>
    <dgm:pt modelId="{90AE9149-B54A-4697-AD7D-4AC0D38925DF}" type="pres">
      <dgm:prSet presAssocID="{F82FC529-6B3E-4260-8251-C66EE3525B6A}" presName="sibTrans" presStyleCnt="0"/>
      <dgm:spPr/>
    </dgm:pt>
    <dgm:pt modelId="{0DFCBDC7-3927-4DAB-98A5-9940D82EC034}" type="pres">
      <dgm:prSet presAssocID="{96000B6E-0596-44DE-A0E2-1AAF58D3FC4C}" presName="compNode" presStyleCnt="0"/>
      <dgm:spPr/>
    </dgm:pt>
    <dgm:pt modelId="{F3550B0C-7AD9-41CD-BA06-FCFA87B64E18}" type="pres">
      <dgm:prSet presAssocID="{96000B6E-0596-44DE-A0E2-1AAF58D3FC4C}" presName="iconBgRect" presStyleLbl="bgShp" presStyleIdx="2" presStyleCnt="3"/>
      <dgm:spPr/>
    </dgm:pt>
    <dgm:pt modelId="{324E6564-2AA2-4A5A-B713-E2BAB615ADE8}" type="pres">
      <dgm:prSet presAssocID="{96000B6E-0596-44DE-A0E2-1AAF58D3FC4C}"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usselbitar med hel fyllning"/>
        </a:ext>
      </dgm:extLst>
    </dgm:pt>
    <dgm:pt modelId="{6BF5FE70-D3DB-43DA-A6F4-F8B437152DB4}" type="pres">
      <dgm:prSet presAssocID="{96000B6E-0596-44DE-A0E2-1AAF58D3FC4C}" presName="spaceRect" presStyleCnt="0"/>
      <dgm:spPr/>
    </dgm:pt>
    <dgm:pt modelId="{9ED5CE07-ECCD-4188-8DF5-A4610531BBA0}" type="pres">
      <dgm:prSet presAssocID="{96000B6E-0596-44DE-A0E2-1AAF58D3FC4C}" presName="textRect" presStyleLbl="revTx" presStyleIdx="2" presStyleCnt="3">
        <dgm:presLayoutVars>
          <dgm:chMax val="1"/>
          <dgm:chPref val="1"/>
        </dgm:presLayoutVars>
      </dgm:prSet>
      <dgm:spPr/>
    </dgm:pt>
  </dgm:ptLst>
  <dgm:cxnLst>
    <dgm:cxn modelId="{5536C324-B9D8-405C-8E64-0017B23BA508}" type="presOf" srcId="{316D333A-E6D3-4F71-89E8-DC2AAA0AFFF1}" destId="{94535C49-E576-4866-873D-B1337927F1BF}" srcOrd="0" destOrd="0" presId="urn:microsoft.com/office/officeart/2018/5/layout/IconCircleLabelList"/>
    <dgm:cxn modelId="{31B06A50-27AA-45CA-BD5B-98009339EC9C}" srcId="{17D2FBF2-B501-4878-9A1F-596BC6D063F6}" destId="{5A4F9C42-8116-4E79-BACC-691F3701F074}" srcOrd="1" destOrd="0" parTransId="{E483E459-768B-4B08-900E-FFD5D102C061}" sibTransId="{F82FC529-6B3E-4260-8251-C66EE3525B6A}"/>
    <dgm:cxn modelId="{5AB22475-D7FD-41BE-A764-08675D3265BF}" type="presOf" srcId="{5A4F9C42-8116-4E79-BACC-691F3701F074}" destId="{B5D8124C-0DAD-4BDD-B053-62D7C4671D97}" srcOrd="0" destOrd="0" presId="urn:microsoft.com/office/officeart/2018/5/layout/IconCircleLabelList"/>
    <dgm:cxn modelId="{CE17F758-50DE-40A8-AD2D-1B5AD952AB9D}" type="presOf" srcId="{96000B6E-0596-44DE-A0E2-1AAF58D3FC4C}" destId="{9ED5CE07-ECCD-4188-8DF5-A4610531BBA0}" srcOrd="0" destOrd="0" presId="urn:microsoft.com/office/officeart/2018/5/layout/IconCircleLabelList"/>
    <dgm:cxn modelId="{AF83F1A7-D359-493E-8D39-EC02C0FFEF52}" type="presOf" srcId="{17D2FBF2-B501-4878-9A1F-596BC6D063F6}" destId="{63755BC4-230C-4B30-8A4A-CEAD64DA1F20}" srcOrd="0" destOrd="0" presId="urn:microsoft.com/office/officeart/2018/5/layout/IconCircleLabelList"/>
    <dgm:cxn modelId="{C06301C0-6167-450B-8BFA-B4D3757A5ED2}" srcId="{17D2FBF2-B501-4878-9A1F-596BC6D063F6}" destId="{96000B6E-0596-44DE-A0E2-1AAF58D3FC4C}" srcOrd="2" destOrd="0" parTransId="{D2A159E2-3C54-446C-8532-2196C1CC11C6}" sibTransId="{8C19DBF5-EAB8-4F2A-8CD1-55E24E8F0311}"/>
    <dgm:cxn modelId="{06AD1CF8-B0F8-495A-A840-114D3B115B1B}" srcId="{17D2FBF2-B501-4878-9A1F-596BC6D063F6}" destId="{316D333A-E6D3-4F71-89E8-DC2AAA0AFFF1}" srcOrd="0" destOrd="0" parTransId="{ED0C3479-0F47-44E7-A102-DA644E1CC0DA}" sibTransId="{35275F87-B934-4C65-AA5D-125673C2D970}"/>
    <dgm:cxn modelId="{A8164763-FF81-42A9-AB04-C771273D01EA}" type="presParOf" srcId="{63755BC4-230C-4B30-8A4A-CEAD64DA1F20}" destId="{297A3C29-F66E-4D60-9B80-577DB29D9FFC}" srcOrd="0" destOrd="0" presId="urn:microsoft.com/office/officeart/2018/5/layout/IconCircleLabelList"/>
    <dgm:cxn modelId="{F12A1087-BCC0-4FA8-AB2D-A58ADB128320}" type="presParOf" srcId="{297A3C29-F66E-4D60-9B80-577DB29D9FFC}" destId="{B6037532-60B9-409A-AE7D-02E780CB8B10}" srcOrd="0" destOrd="0" presId="urn:microsoft.com/office/officeart/2018/5/layout/IconCircleLabelList"/>
    <dgm:cxn modelId="{ED6D8753-1A98-4BEF-A3B0-212F7A60AF54}" type="presParOf" srcId="{297A3C29-F66E-4D60-9B80-577DB29D9FFC}" destId="{C299E41B-33FD-4052-9612-0D570E93445C}" srcOrd="1" destOrd="0" presId="urn:microsoft.com/office/officeart/2018/5/layout/IconCircleLabelList"/>
    <dgm:cxn modelId="{5683486D-5389-4D7F-9265-C1D7EE34208A}" type="presParOf" srcId="{297A3C29-F66E-4D60-9B80-577DB29D9FFC}" destId="{15B020DB-D8C8-4B67-9A97-037CF82BE1B6}" srcOrd="2" destOrd="0" presId="urn:microsoft.com/office/officeart/2018/5/layout/IconCircleLabelList"/>
    <dgm:cxn modelId="{797F6006-3296-4543-BF65-EC8DA4D0E4E1}" type="presParOf" srcId="{297A3C29-F66E-4D60-9B80-577DB29D9FFC}" destId="{94535C49-E576-4866-873D-B1337927F1BF}" srcOrd="3" destOrd="0" presId="urn:microsoft.com/office/officeart/2018/5/layout/IconCircleLabelList"/>
    <dgm:cxn modelId="{4C0D52FF-3A34-40AD-9C11-9D1DFC0AF3F9}" type="presParOf" srcId="{63755BC4-230C-4B30-8A4A-CEAD64DA1F20}" destId="{C4ACFD5B-EC46-449E-974A-B6AB52330200}" srcOrd="1" destOrd="0" presId="urn:microsoft.com/office/officeart/2018/5/layout/IconCircleLabelList"/>
    <dgm:cxn modelId="{E801CFCD-11BB-44CC-834E-5121AA8E6CC4}" type="presParOf" srcId="{63755BC4-230C-4B30-8A4A-CEAD64DA1F20}" destId="{1D414BCC-3B92-4C64-B855-1D2066EEA3C0}" srcOrd="2" destOrd="0" presId="urn:microsoft.com/office/officeart/2018/5/layout/IconCircleLabelList"/>
    <dgm:cxn modelId="{870CF89E-AF13-4CF6-9B19-9420CD5CFD7A}" type="presParOf" srcId="{1D414BCC-3B92-4C64-B855-1D2066EEA3C0}" destId="{6A53B698-462E-4EA9-BDC9-43E7D4EEA0A5}" srcOrd="0" destOrd="0" presId="urn:microsoft.com/office/officeart/2018/5/layout/IconCircleLabelList"/>
    <dgm:cxn modelId="{C5C22026-D73F-48DB-A605-960683C6CA32}" type="presParOf" srcId="{1D414BCC-3B92-4C64-B855-1D2066EEA3C0}" destId="{4E7FA01F-081B-4497-8A6F-56D73B126F84}" srcOrd="1" destOrd="0" presId="urn:microsoft.com/office/officeart/2018/5/layout/IconCircleLabelList"/>
    <dgm:cxn modelId="{4F0005CB-8EF4-453C-93B5-C39CC20FBFBE}" type="presParOf" srcId="{1D414BCC-3B92-4C64-B855-1D2066EEA3C0}" destId="{A4713733-4605-4635-A120-BA94E68599E3}" srcOrd="2" destOrd="0" presId="urn:microsoft.com/office/officeart/2018/5/layout/IconCircleLabelList"/>
    <dgm:cxn modelId="{6EF57055-B665-4CA3-92E4-973C770853C1}" type="presParOf" srcId="{1D414BCC-3B92-4C64-B855-1D2066EEA3C0}" destId="{B5D8124C-0DAD-4BDD-B053-62D7C4671D97}" srcOrd="3" destOrd="0" presId="urn:microsoft.com/office/officeart/2018/5/layout/IconCircleLabelList"/>
    <dgm:cxn modelId="{619ADA68-4EEF-4ED0-8D99-291F7834AC9C}" type="presParOf" srcId="{63755BC4-230C-4B30-8A4A-CEAD64DA1F20}" destId="{90AE9149-B54A-4697-AD7D-4AC0D38925DF}" srcOrd="3" destOrd="0" presId="urn:microsoft.com/office/officeart/2018/5/layout/IconCircleLabelList"/>
    <dgm:cxn modelId="{52D3CECD-8796-4413-AB5C-5C7B45DE589D}" type="presParOf" srcId="{63755BC4-230C-4B30-8A4A-CEAD64DA1F20}" destId="{0DFCBDC7-3927-4DAB-98A5-9940D82EC034}" srcOrd="4" destOrd="0" presId="urn:microsoft.com/office/officeart/2018/5/layout/IconCircleLabelList"/>
    <dgm:cxn modelId="{AF58CF97-AB09-4750-A57F-E6F1DC282F2F}" type="presParOf" srcId="{0DFCBDC7-3927-4DAB-98A5-9940D82EC034}" destId="{F3550B0C-7AD9-41CD-BA06-FCFA87B64E18}" srcOrd="0" destOrd="0" presId="urn:microsoft.com/office/officeart/2018/5/layout/IconCircleLabelList"/>
    <dgm:cxn modelId="{F1DC8214-7B85-451C-8272-F1919F7AD2AD}" type="presParOf" srcId="{0DFCBDC7-3927-4DAB-98A5-9940D82EC034}" destId="{324E6564-2AA2-4A5A-B713-E2BAB615ADE8}" srcOrd="1" destOrd="0" presId="urn:microsoft.com/office/officeart/2018/5/layout/IconCircleLabelList"/>
    <dgm:cxn modelId="{203F1E3C-C609-4C97-9FDF-2293EA085D80}" type="presParOf" srcId="{0DFCBDC7-3927-4DAB-98A5-9940D82EC034}" destId="{6BF5FE70-D3DB-43DA-A6F4-F8B437152DB4}" srcOrd="2" destOrd="0" presId="urn:microsoft.com/office/officeart/2018/5/layout/IconCircleLabelList"/>
    <dgm:cxn modelId="{B606F346-6781-4A99-A035-43CE69C671C7}" type="presParOf" srcId="{0DFCBDC7-3927-4DAB-98A5-9940D82EC034}" destId="{9ED5CE07-ECCD-4188-8DF5-A4610531BBA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AD617-95C6-4BB1-9810-67AD70D4D080}">
      <dsp:nvSpPr>
        <dsp:cNvPr id="0" name=""/>
        <dsp:cNvSpPr/>
      </dsp:nvSpPr>
      <dsp:spPr>
        <a:xfrm>
          <a:off x="785987" y="479916"/>
          <a:ext cx="974044" cy="97404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659C3C-5767-495F-86C7-D4A571D70E48}">
      <dsp:nvSpPr>
        <dsp:cNvPr id="0" name=""/>
        <dsp:cNvSpPr/>
      </dsp:nvSpPr>
      <dsp:spPr>
        <a:xfrm>
          <a:off x="190738" y="1780959"/>
          <a:ext cx="2164543"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kern="1200" dirty="0" err="1"/>
            <a:t>Syfte</a:t>
          </a:r>
          <a:endParaRPr lang="en-US" sz="1400" b="1" kern="1200" dirty="0"/>
        </a:p>
        <a:p>
          <a:pPr marL="0" lvl="0" indent="0" algn="ctr" defTabSz="622300">
            <a:lnSpc>
              <a:spcPct val="90000"/>
            </a:lnSpc>
            <a:spcBef>
              <a:spcPct val="0"/>
            </a:spcBef>
            <a:spcAft>
              <a:spcPct val="35000"/>
            </a:spcAft>
            <a:buNone/>
          </a:pPr>
          <a:r>
            <a:rPr lang="en-US" sz="1400" kern="1200" dirty="0" err="1"/>
            <a:t>Bredda</a:t>
          </a:r>
          <a:r>
            <a:rPr lang="en-US" sz="1400" kern="1200" dirty="0"/>
            <a:t> </a:t>
          </a:r>
          <a:r>
            <a:rPr lang="en-US" sz="1400" kern="1200" dirty="0" err="1"/>
            <a:t>normerna</a:t>
          </a:r>
          <a:r>
            <a:rPr lang="en-US" sz="1400" kern="1200" dirty="0"/>
            <a:t> </a:t>
          </a:r>
          <a:r>
            <a:rPr lang="en-US" sz="1400" kern="1200" dirty="0" err="1"/>
            <a:t>så</a:t>
          </a:r>
          <a:r>
            <a:rPr lang="en-US" sz="1400" kern="1200" dirty="0"/>
            <a:t> </a:t>
          </a:r>
          <a:r>
            <a:rPr lang="en-US" sz="1400" kern="1200" dirty="0" err="1"/>
            <a:t>att</a:t>
          </a:r>
          <a:r>
            <a:rPr lang="en-US" sz="1400" kern="1200" dirty="0"/>
            <a:t> </a:t>
          </a:r>
          <a:r>
            <a:rPr lang="en-US" sz="1400" kern="1200" dirty="0" err="1"/>
            <a:t>fler</a:t>
          </a:r>
          <a:r>
            <a:rPr lang="en-US" sz="1400" kern="1200" dirty="0"/>
            <a:t> </a:t>
          </a:r>
          <a:r>
            <a:rPr lang="en-US" sz="1400" kern="1200" dirty="0" err="1"/>
            <a:t>kan</a:t>
          </a:r>
          <a:r>
            <a:rPr lang="en-US" sz="1400" kern="1200" dirty="0"/>
            <a:t> </a:t>
          </a:r>
          <a:r>
            <a:rPr lang="en-US" sz="1400" kern="1200" dirty="0" err="1"/>
            <a:t>få</a:t>
          </a:r>
          <a:r>
            <a:rPr lang="en-US" sz="1400" kern="1200" dirty="0"/>
            <a:t> plats </a:t>
          </a:r>
          <a:r>
            <a:rPr lang="en-US" sz="1400" kern="1200" dirty="0" err="1"/>
            <a:t>i</a:t>
          </a:r>
          <a:r>
            <a:rPr lang="en-US" sz="1400" kern="1200" dirty="0"/>
            <a:t> dem.</a:t>
          </a:r>
        </a:p>
      </dsp:txBody>
      <dsp:txXfrm>
        <a:off x="190738" y="1780959"/>
        <a:ext cx="2164543" cy="877500"/>
      </dsp:txXfrm>
    </dsp:sp>
    <dsp:sp modelId="{C04B98A6-180A-47DC-B974-775CDF33D74E}">
      <dsp:nvSpPr>
        <dsp:cNvPr id="0" name=""/>
        <dsp:cNvSpPr/>
      </dsp:nvSpPr>
      <dsp:spPr>
        <a:xfrm>
          <a:off x="3329326" y="479916"/>
          <a:ext cx="974044" cy="97404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394AED-E938-4A1F-B96D-1CD2DFFEABC1}">
      <dsp:nvSpPr>
        <dsp:cNvPr id="0" name=""/>
        <dsp:cNvSpPr/>
      </dsp:nvSpPr>
      <dsp:spPr>
        <a:xfrm>
          <a:off x="2734077" y="1780959"/>
          <a:ext cx="2164543"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kern="1200" dirty="0" err="1"/>
            <a:t>Målsättning</a:t>
          </a:r>
          <a:endParaRPr lang="en-US" sz="1400" b="1" kern="1200" dirty="0"/>
        </a:p>
        <a:p>
          <a:pPr marL="0" lvl="0" indent="0" algn="ctr" defTabSz="622300">
            <a:lnSpc>
              <a:spcPct val="90000"/>
            </a:lnSpc>
            <a:spcBef>
              <a:spcPct val="0"/>
            </a:spcBef>
            <a:spcAft>
              <a:spcPct val="35000"/>
            </a:spcAft>
            <a:buNone/>
          </a:pPr>
          <a:r>
            <a:rPr lang="en-US" sz="1400" kern="1200" dirty="0" err="1"/>
            <a:t>Alla</a:t>
          </a:r>
          <a:r>
            <a:rPr lang="en-US" sz="1400" kern="1200" dirty="0"/>
            <a:t> ska </a:t>
          </a:r>
          <a:r>
            <a:rPr lang="en-US" sz="1400" kern="1200" dirty="0" err="1"/>
            <a:t>kunna</a:t>
          </a:r>
          <a:r>
            <a:rPr lang="en-US" sz="1400" kern="1200" dirty="0"/>
            <a:t> delta </a:t>
          </a:r>
          <a:r>
            <a:rPr lang="en-US" sz="1400" kern="1200" dirty="0" err="1"/>
            <a:t>utifrån</a:t>
          </a:r>
          <a:r>
            <a:rPr lang="en-US" sz="1400" kern="1200" dirty="0"/>
            <a:t> </a:t>
          </a:r>
          <a:r>
            <a:rPr lang="en-US" sz="1400" kern="1200" dirty="0" err="1"/>
            <a:t>sina</a:t>
          </a:r>
          <a:r>
            <a:rPr lang="en-US" sz="1400" kern="1200" dirty="0"/>
            <a:t> </a:t>
          </a:r>
          <a:r>
            <a:rPr lang="en-US" sz="1400" kern="1200" dirty="0" err="1"/>
            <a:t>unika</a:t>
          </a:r>
          <a:r>
            <a:rPr lang="en-US" sz="1400" kern="1200" dirty="0"/>
            <a:t> </a:t>
          </a:r>
          <a:r>
            <a:rPr lang="en-US" sz="1400" kern="1200" dirty="0" err="1"/>
            <a:t>behov</a:t>
          </a:r>
          <a:r>
            <a:rPr lang="en-US" sz="1400" kern="1200" dirty="0"/>
            <a:t> </a:t>
          </a:r>
          <a:r>
            <a:rPr lang="en-US" sz="1400" kern="1200" dirty="0" err="1"/>
            <a:t>och</a:t>
          </a:r>
          <a:r>
            <a:rPr lang="en-US" sz="1400" kern="1200" dirty="0"/>
            <a:t> </a:t>
          </a:r>
          <a:r>
            <a:rPr lang="en-US" sz="1400" kern="1200" dirty="0" err="1"/>
            <a:t>förutsättningar</a:t>
          </a:r>
          <a:r>
            <a:rPr lang="en-US" sz="1400" kern="1200" dirty="0"/>
            <a:t>.</a:t>
          </a:r>
        </a:p>
      </dsp:txBody>
      <dsp:txXfrm>
        <a:off x="2734077" y="1780959"/>
        <a:ext cx="2164543" cy="877500"/>
      </dsp:txXfrm>
    </dsp:sp>
    <dsp:sp modelId="{4F81BE58-478F-4744-9CF0-323FAD7F25A5}">
      <dsp:nvSpPr>
        <dsp:cNvPr id="0" name=""/>
        <dsp:cNvSpPr/>
      </dsp:nvSpPr>
      <dsp:spPr>
        <a:xfrm>
          <a:off x="5872665" y="479916"/>
          <a:ext cx="974044" cy="9740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6332E9-394E-46A3-B161-3BEFF321F83B}">
      <dsp:nvSpPr>
        <dsp:cNvPr id="0" name=""/>
        <dsp:cNvSpPr/>
      </dsp:nvSpPr>
      <dsp:spPr>
        <a:xfrm>
          <a:off x="5277415" y="1780959"/>
          <a:ext cx="2164543"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kern="1200" dirty="0" err="1"/>
            <a:t>Avsikt</a:t>
          </a:r>
          <a:endParaRPr lang="en-US" sz="1400" kern="1200" dirty="0"/>
        </a:p>
        <a:p>
          <a:pPr marL="0" lvl="0" indent="0" algn="ctr" defTabSz="622300">
            <a:lnSpc>
              <a:spcPct val="90000"/>
            </a:lnSpc>
            <a:spcBef>
              <a:spcPct val="0"/>
            </a:spcBef>
            <a:spcAft>
              <a:spcPct val="35000"/>
            </a:spcAft>
            <a:buNone/>
          </a:pPr>
          <a:r>
            <a:rPr lang="en-US" sz="1400" kern="1200" dirty="0" err="1"/>
            <a:t>Bredda</a:t>
          </a:r>
          <a:r>
            <a:rPr lang="en-US" sz="1400" kern="1200" dirty="0"/>
            <a:t> den </a:t>
          </a:r>
          <a:r>
            <a:rPr lang="en-US" sz="1400" kern="1200" dirty="0" err="1"/>
            <a:t>enskilda</a:t>
          </a:r>
          <a:r>
            <a:rPr lang="en-US" sz="1400" kern="1200" dirty="0"/>
            <a:t> </a:t>
          </a:r>
          <a:r>
            <a:rPr lang="en-US" sz="1400" kern="1200" dirty="0" err="1"/>
            <a:t>gruppens</a:t>
          </a:r>
          <a:r>
            <a:rPr lang="en-US" sz="1400" kern="1200" dirty="0"/>
            <a:t> </a:t>
          </a:r>
          <a:r>
            <a:rPr lang="en-US" sz="1400" kern="1200" dirty="0" err="1"/>
            <a:t>normer</a:t>
          </a:r>
          <a:r>
            <a:rPr lang="en-US" sz="1400" kern="1200" dirty="0"/>
            <a:t> </a:t>
          </a:r>
          <a:r>
            <a:rPr lang="en-US" sz="1400" kern="1200" dirty="0" err="1"/>
            <a:t>så</a:t>
          </a:r>
          <a:r>
            <a:rPr lang="en-US" sz="1400" kern="1200" dirty="0"/>
            <a:t> </a:t>
          </a:r>
          <a:r>
            <a:rPr lang="en-US" sz="1400" kern="1200" dirty="0" err="1"/>
            <a:t>att</a:t>
          </a:r>
          <a:r>
            <a:rPr lang="en-US" sz="1400" kern="1200" dirty="0"/>
            <a:t> </a:t>
          </a:r>
          <a:r>
            <a:rPr lang="en-US" sz="1400" kern="1200" dirty="0" err="1"/>
            <a:t>fler</a:t>
          </a:r>
          <a:r>
            <a:rPr lang="en-US" sz="1400" kern="1200" dirty="0"/>
            <a:t> </a:t>
          </a:r>
          <a:r>
            <a:rPr lang="en-US" sz="1400" kern="1200" dirty="0" err="1"/>
            <a:t>kan</a:t>
          </a:r>
          <a:r>
            <a:rPr lang="en-US" sz="1400" kern="1200" dirty="0"/>
            <a:t> </a:t>
          </a:r>
          <a:r>
            <a:rPr lang="en-US" sz="1400" kern="1200" dirty="0" err="1"/>
            <a:t>trivas</a:t>
          </a:r>
          <a:r>
            <a:rPr lang="en-US" sz="1400" kern="1200" dirty="0"/>
            <a:t> </a:t>
          </a:r>
          <a:r>
            <a:rPr lang="en-US" sz="1400" kern="1200" dirty="0" err="1"/>
            <a:t>och</a:t>
          </a:r>
          <a:r>
            <a:rPr lang="en-US" sz="1400" kern="1200" dirty="0"/>
            <a:t> </a:t>
          </a:r>
          <a:r>
            <a:rPr lang="en-US" sz="1400" kern="1200" dirty="0" err="1"/>
            <a:t>bidra</a:t>
          </a:r>
          <a:r>
            <a:rPr lang="en-US" sz="1400" kern="1200" dirty="0"/>
            <a:t>.</a:t>
          </a:r>
        </a:p>
      </dsp:txBody>
      <dsp:txXfrm>
        <a:off x="5277415" y="1780959"/>
        <a:ext cx="2164543" cy="877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37532-60B9-409A-AE7D-02E780CB8B10}">
      <dsp:nvSpPr>
        <dsp:cNvPr id="0" name=""/>
        <dsp:cNvSpPr/>
      </dsp:nvSpPr>
      <dsp:spPr>
        <a:xfrm>
          <a:off x="486349" y="309188"/>
          <a:ext cx="1372500" cy="13725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99E41B-33FD-4052-9612-0D570E93445C}">
      <dsp:nvSpPr>
        <dsp:cNvPr id="0" name=""/>
        <dsp:cNvSpPr/>
      </dsp:nvSpPr>
      <dsp:spPr>
        <a:xfrm>
          <a:off x="778849" y="601688"/>
          <a:ext cx="787500" cy="7875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535C49-E576-4866-873D-B1337927F1BF}">
      <dsp:nvSpPr>
        <dsp:cNvPr id="0" name=""/>
        <dsp:cNvSpPr/>
      </dsp:nvSpPr>
      <dsp:spPr>
        <a:xfrm>
          <a:off x="47599" y="2109188"/>
          <a:ext cx="22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cap="all"/>
          </a:pPr>
          <a:r>
            <a:rPr lang="en-US" sz="2700" kern="1200" dirty="0" err="1"/>
            <a:t>tid</a:t>
          </a:r>
          <a:endParaRPr lang="en-US" sz="2700" kern="1200" dirty="0"/>
        </a:p>
      </dsp:txBody>
      <dsp:txXfrm>
        <a:off x="47599" y="2109188"/>
        <a:ext cx="2250000" cy="720000"/>
      </dsp:txXfrm>
    </dsp:sp>
    <dsp:sp modelId="{6A53B698-462E-4EA9-BDC9-43E7D4EEA0A5}">
      <dsp:nvSpPr>
        <dsp:cNvPr id="0" name=""/>
        <dsp:cNvSpPr/>
      </dsp:nvSpPr>
      <dsp:spPr>
        <a:xfrm>
          <a:off x="3130099" y="309188"/>
          <a:ext cx="1372500" cy="13725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7FA01F-081B-4497-8A6F-56D73B126F84}">
      <dsp:nvSpPr>
        <dsp:cNvPr id="0" name=""/>
        <dsp:cNvSpPr/>
      </dsp:nvSpPr>
      <dsp:spPr>
        <a:xfrm>
          <a:off x="3422599" y="601688"/>
          <a:ext cx="787500" cy="787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8124C-0DAD-4BDD-B053-62D7C4671D97}">
      <dsp:nvSpPr>
        <dsp:cNvPr id="0" name=""/>
        <dsp:cNvSpPr/>
      </dsp:nvSpPr>
      <dsp:spPr>
        <a:xfrm>
          <a:off x="2691349" y="2109188"/>
          <a:ext cx="22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cap="all"/>
          </a:pPr>
          <a:r>
            <a:rPr lang="en-US" sz="2700" kern="1200" dirty="0"/>
            <a:t>plats</a:t>
          </a:r>
        </a:p>
      </dsp:txBody>
      <dsp:txXfrm>
        <a:off x="2691349" y="2109188"/>
        <a:ext cx="2250000" cy="720000"/>
      </dsp:txXfrm>
    </dsp:sp>
    <dsp:sp modelId="{F3550B0C-7AD9-41CD-BA06-FCFA87B64E18}">
      <dsp:nvSpPr>
        <dsp:cNvPr id="0" name=""/>
        <dsp:cNvSpPr/>
      </dsp:nvSpPr>
      <dsp:spPr>
        <a:xfrm>
          <a:off x="5773849" y="309188"/>
          <a:ext cx="1372500" cy="13725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4E6564-2AA2-4A5A-B713-E2BAB615ADE8}">
      <dsp:nvSpPr>
        <dsp:cNvPr id="0" name=""/>
        <dsp:cNvSpPr/>
      </dsp:nvSpPr>
      <dsp:spPr>
        <a:xfrm>
          <a:off x="6066349" y="601688"/>
          <a:ext cx="787500" cy="7875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D5CE07-ECCD-4188-8DF5-A4610531BBA0}">
      <dsp:nvSpPr>
        <dsp:cNvPr id="0" name=""/>
        <dsp:cNvSpPr/>
      </dsp:nvSpPr>
      <dsp:spPr>
        <a:xfrm>
          <a:off x="5335099" y="2109188"/>
          <a:ext cx="22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cap="all"/>
          </a:pPr>
          <a:r>
            <a:rPr lang="en-US" sz="2700" kern="1200" dirty="0" err="1"/>
            <a:t>sammanhang</a:t>
          </a:r>
          <a:endParaRPr lang="en-US" sz="2700" kern="1200" dirty="0"/>
        </a:p>
      </dsp:txBody>
      <dsp:txXfrm>
        <a:off x="5335099" y="2109188"/>
        <a:ext cx="225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3E5FC-2AFA-4973-B4FA-F8AFCA84361F}" type="datetimeFigureOut">
              <a:rPr lang="sv-SE" smtClean="0"/>
              <a:t>2023-11-23</a:t>
            </a:fld>
            <a:endParaRPr lang="sv-SE"/>
          </a:p>
        </p:txBody>
      </p:sp>
      <p:sp>
        <p:nvSpPr>
          <p:cNvPr id="4" name="Platshållare för bildobjekt 3"/>
          <p:cNvSpPr>
            <a:spLocks noGrp="1" noRot="1" noChangeAspect="1"/>
          </p:cNvSpPr>
          <p:nvPr>
            <p:ph type="sldImg" idx="2"/>
          </p:nvPr>
        </p:nvSpPr>
        <p:spPr>
          <a:xfrm>
            <a:off x="1209675" y="1143000"/>
            <a:ext cx="443865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FAC55-9B39-4FFC-941C-45E05677DBBA}" type="slidenum">
              <a:rPr lang="sv-SE" smtClean="0"/>
              <a:t>‹#›</a:t>
            </a:fld>
            <a:endParaRPr lang="sv-SE"/>
          </a:p>
        </p:txBody>
      </p:sp>
    </p:spTree>
    <p:extLst>
      <p:ext uri="{BB962C8B-B14F-4D97-AF65-F5344CB8AC3E}">
        <p14:creationId xmlns:p14="http://schemas.microsoft.com/office/powerpoint/2010/main" val="2720462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urskola.se/Produkter/199007-Nationen-Ratten-att-leva-som-andr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43FAC55-9B39-4FFC-941C-45E05677DBBA}" type="slidenum">
              <a:rPr lang="sv-SE" smtClean="0"/>
              <a:t>1</a:t>
            </a:fld>
            <a:endParaRPr lang="sv-SE"/>
          </a:p>
        </p:txBody>
      </p:sp>
    </p:spTree>
    <p:extLst>
      <p:ext uri="{BB962C8B-B14F-4D97-AF65-F5344CB8AC3E}">
        <p14:creationId xmlns:p14="http://schemas.microsoft.com/office/powerpoint/2010/main" val="4183168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800" b="1" i="0" dirty="0">
                <a:solidFill>
                  <a:srgbClr val="000000"/>
                </a:solidFill>
                <a:effectLst/>
                <a:latin typeface="Calibri" panose="020F0502020204030204" pitchFamily="34" charset="0"/>
              </a:rPr>
              <a:t>Förändring har alltid drivits på aktivt</a:t>
            </a:r>
            <a:r>
              <a:rPr lang="sv-SE" sz="1800" b="0" i="0" dirty="0">
                <a:solidFill>
                  <a:srgbClr val="000000"/>
                </a:solidFill>
                <a:effectLst/>
                <a:latin typeface="Calibri" panose="020F0502020204030204" pitchFamily="34" charset="0"/>
              </a:rPr>
              <a:t> </a:t>
            </a:r>
          </a:p>
          <a:p>
            <a:pPr algn="l" rtl="0" fontAlgn="base"/>
            <a:endParaRPr lang="sv-SE" sz="1800" b="0" i="0" dirty="0">
              <a:solidFill>
                <a:srgbClr val="000000"/>
              </a:solidFill>
              <a:effectLst/>
              <a:latin typeface="Calibri" panose="020F0502020204030204" pitchFamily="34" charset="0"/>
            </a:endParaRPr>
          </a:p>
          <a:p>
            <a:pPr algn="l" rtl="0" fontAlgn="base"/>
            <a:r>
              <a:rPr lang="sv-SE" sz="1800" b="0" i="0" dirty="0">
                <a:solidFill>
                  <a:srgbClr val="000000"/>
                </a:solidFill>
                <a:effectLst/>
                <a:latin typeface="Calibri" panose="020F0502020204030204" pitchFamily="34" charset="0"/>
              </a:rPr>
              <a:t>Förändringar sker inte av sig själv. Här är ett exempel, gå in och titta på honom. </a:t>
            </a:r>
          </a:p>
          <a:p>
            <a:pPr algn="l" rtl="0" fontAlgn="base"/>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Människor som har setts som avvikande, har genom tiderna fått kämpa för sina rättigheter och då ifrågasatt rådande normer.</a:t>
            </a:r>
          </a:p>
          <a:p>
            <a:pPr algn="l" rtl="0" fontAlgn="base"/>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u="sng" dirty="0">
                <a:solidFill>
                  <a:srgbClr val="000000"/>
                </a:solidFill>
                <a:effectLst/>
                <a:latin typeface="Calibri" panose="020F0502020204030204" pitchFamily="34" charset="0"/>
              </a:rPr>
              <a:t>Vilhelm Ekensteen</a:t>
            </a:r>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På 1960-talet reagerade Vilhelm Ekensteen på att funktionsnedsatta isolerades på anstalter livet ut och inte fick samma tillgång eller möjligheter till samhället som andra. Han ville ha samma tillgång till arbetslivet, utbildningen och kulturlivet. Vilhelm sa: ”Vi som handikappade var väldigt segregerade i samhället. Vi kunde inte använda färdmedlen, tåg och bussar, vi kunde inte gå på restaurang och bio.”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Han gav ut en bok ”På folkhemmets bakgård” och startade organisationen </a:t>
            </a:r>
            <a:r>
              <a:rPr lang="sv-SE" sz="1800" b="0" i="1" dirty="0">
                <a:solidFill>
                  <a:srgbClr val="000000"/>
                </a:solidFill>
                <a:effectLst/>
                <a:latin typeface="Calibri" panose="020F0502020204030204" pitchFamily="34" charset="0"/>
              </a:rPr>
              <a:t>Anti-Handikapp</a:t>
            </a:r>
            <a:r>
              <a:rPr lang="sv-SE" sz="1800" b="0" i="0" dirty="0">
                <a:solidFill>
                  <a:srgbClr val="000000"/>
                </a:solidFill>
                <a:effectLst/>
                <a:latin typeface="Calibri" panose="020F0502020204030204" pitchFamily="34" charset="0"/>
              </a:rPr>
              <a:t>, som drevs av tanken att det övriga samhället </a:t>
            </a:r>
            <a:r>
              <a:rPr lang="sv-SE" sz="1800" b="0" i="1" dirty="0">
                <a:solidFill>
                  <a:srgbClr val="000000"/>
                </a:solidFill>
                <a:effectLst/>
                <a:latin typeface="Calibri" panose="020F0502020204030204" pitchFamily="34" charset="0"/>
              </a:rPr>
              <a:t>gjorde dem</a:t>
            </a:r>
            <a:r>
              <a:rPr lang="sv-SE" sz="1800" b="0" i="0" dirty="0">
                <a:solidFill>
                  <a:srgbClr val="000000"/>
                </a:solidFill>
                <a:effectLst/>
                <a:latin typeface="Calibri" panose="020F0502020204030204" pitchFamily="34" charset="0"/>
              </a:rPr>
              <a:t> handikappade. De organiserade aktioner, demonstrationer och debatter. Deras normkritiska idé var att göra samhället tillgängligare för alla, istället för att funktionsnedsatta skulle försöka anpassa sig, isoleras och förpassas. Den här rörelsen, och personer som Vilhelm som aktivt motsatte sig normen, ledde till betydande förändringar inom LSS, Lagen om stöd och service till vissa funktionshindrade och assistansrättigheten.  </a:t>
            </a:r>
            <a:endParaRPr lang="sv-SE" b="0" i="0" dirty="0">
              <a:solidFill>
                <a:srgbClr val="000000"/>
              </a:solidFill>
              <a:effectLst/>
              <a:latin typeface="Segoe UI" panose="020B0502040204020203" pitchFamily="34" charset="0"/>
            </a:endParaRPr>
          </a:p>
          <a:p>
            <a:pPr algn="l"/>
            <a:endParaRPr lang="sv-SE" dirty="0"/>
          </a:p>
          <a:p>
            <a:pPr algn="l" rtl="0" fontAlgn="base"/>
            <a:r>
              <a:rPr lang="sv-SE" sz="1800" b="0" i="0" dirty="0">
                <a:solidFill>
                  <a:srgbClr val="000000"/>
                </a:solidFill>
                <a:effectLst/>
                <a:latin typeface="Calibri" panose="020F0502020204030204" pitchFamily="34" charset="0"/>
              </a:rPr>
              <a:t>Foto: Bilderna är lånade från UR-skolas program ”Rätten att leva som alla andra”.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Källa: UR-skolas program ”Rätten att leva som alla andra”.  </a:t>
            </a:r>
            <a:endParaRPr lang="sv-SE" b="0" i="0" dirty="0">
              <a:solidFill>
                <a:srgbClr val="000000"/>
              </a:solidFill>
              <a:effectLst/>
              <a:latin typeface="Segoe UI" panose="020B0502040204020203" pitchFamily="34" charset="0"/>
            </a:endParaRPr>
          </a:p>
          <a:p>
            <a:pPr algn="l" rtl="0" fontAlgn="base"/>
            <a:r>
              <a:rPr lang="sv-SE" sz="1800" b="0" i="0" u="sng" strike="noStrike" dirty="0">
                <a:solidFill>
                  <a:srgbClr val="000000"/>
                </a:solidFill>
                <a:effectLst/>
                <a:latin typeface="Calibri" panose="020F0502020204030204" pitchFamily="34" charset="0"/>
                <a:hlinkClick r:id="rId3"/>
              </a:rPr>
              <a:t>https://urskola.se/Produkter/199007-Nationen-Ratten-att-leva-som-andra</a:t>
            </a:r>
            <a:r>
              <a:rPr lang="sv-SE" sz="1800" b="0" i="0" u="sng" dirty="0">
                <a:solidFill>
                  <a:srgbClr val="000000"/>
                </a:solidFill>
                <a:effectLst/>
                <a:latin typeface="Calibri" panose="020F0502020204030204" pitchFamily="34" charset="0"/>
              </a:rPr>
              <a:t> </a:t>
            </a:r>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a:endParaRPr lang="sv-SE" dirty="0"/>
          </a:p>
        </p:txBody>
      </p:sp>
      <p:sp>
        <p:nvSpPr>
          <p:cNvPr id="4" name="Platshållare för bildnummer 3"/>
          <p:cNvSpPr>
            <a:spLocks noGrp="1"/>
          </p:cNvSpPr>
          <p:nvPr>
            <p:ph type="sldNum" sz="quarter" idx="5"/>
          </p:nvPr>
        </p:nvSpPr>
        <p:spPr/>
        <p:txBody>
          <a:bodyPr/>
          <a:lstStyle/>
          <a:p>
            <a:fld id="{043FAC55-9B39-4FFC-941C-45E05677DBBA}" type="slidenum">
              <a:rPr lang="sv-SE" smtClean="0"/>
              <a:t>10</a:t>
            </a:fld>
            <a:endParaRPr lang="sv-SE"/>
          </a:p>
        </p:txBody>
      </p:sp>
    </p:spTree>
    <p:extLst>
      <p:ext uri="{BB962C8B-B14F-4D97-AF65-F5344CB8AC3E}">
        <p14:creationId xmlns:p14="http://schemas.microsoft.com/office/powerpoint/2010/main" val="1063117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Normerna efterlevs genom ett belönings- och bestraffningssystem </a:t>
            </a:r>
            <a:endParaRPr lang="sv-SE"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Att bryta mot en norm följs ofta, men inte alltid, av en reaktion som syftar till att rätta in personen i ledet​ och </a:t>
            </a:r>
            <a:r>
              <a:rPr lang="sv-SE" sz="1800" u="sng"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“återställa ordningen”.</a:t>
            </a: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Reaktionerna kan skilja sig åt beroende på normavvikelse. Främst är det att en person sticker ut och får andras uppmärksamhet ​riktad mot sig. ​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Det kan även röra sig om: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Reaktioner​ i form av påpekande, öppet ogillande, stirrande, förlöjligande, ignorering, skvaller.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sv-SE" sz="1800" u="sng"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Diskriminering</a:t>
            </a: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(Normavvikande grupper har historiskt sett varit utsatta för diskriminering och kränkningar.)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sv-SE" sz="1800" u="sng"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Hot och våld​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pPr>
            <a:r>
              <a:rPr lang="sv-SE" sz="1800" u="sng"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Exkludering och sämre förutsättningar.</a:t>
            </a:r>
          </a:p>
          <a:p>
            <a:pPr marL="342900" lvl="0" indent="-342900" algn="just">
              <a:lnSpc>
                <a:spcPct val="107000"/>
              </a:lnSpc>
              <a:spcAft>
                <a:spcPts val="800"/>
              </a:spcAft>
              <a:buFont typeface="Arial" panose="020B0604020202020204" pitchFamily="34" charset="0"/>
              <a:buChar char="*"/>
            </a:pPr>
            <a:r>
              <a:rPr lang="sv-SE" sz="1800" u="sng"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Mikroaggressioner: </a:t>
            </a:r>
            <a:r>
              <a:rPr lang="sv-SE" sz="1800" dirty="0">
                <a:effectLst/>
                <a:latin typeface="Calibri" panose="020F0502020204030204" pitchFamily="34" charset="0"/>
                <a:ea typeface="Calibri" panose="020F0502020204030204" pitchFamily="34" charset="0"/>
              </a:rPr>
              <a:t>subtilt nedvärderande beteende i ord, handling eller förhållningssätt som riktar sig till personer som diskrimineras. Det är ofta förklätt som humor eller komplimanger men uppfattas ofta som hotfullt, kränkande eller avståndstagande av de personer som utsätts</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För vissa blir tanken om potentiella sanktioner nog för att en ska försöka följa normerna i den mån det är möjligt, för att undvika negativa reaktioner.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043FAC55-9B39-4FFC-941C-45E05677DBBA}" type="slidenum">
              <a:rPr lang="sv-SE" smtClean="0"/>
              <a:t>11</a:t>
            </a:fld>
            <a:endParaRPr lang="sv-SE"/>
          </a:p>
        </p:txBody>
      </p:sp>
    </p:spTree>
    <p:extLst>
      <p:ext uri="{BB962C8B-B14F-4D97-AF65-F5344CB8AC3E}">
        <p14:creationId xmlns:p14="http://schemas.microsoft.com/office/powerpoint/2010/main" val="1188265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u="sng" dirty="0">
                <a:solidFill>
                  <a:srgbClr val="000000"/>
                </a:solidFill>
                <a:effectLst/>
                <a:latin typeface="Calibri" panose="020F0502020204030204" pitchFamily="34" charset="0"/>
              </a:rPr>
              <a:t>Att inte vara en del av normen kan vara begränsande och obehagligt</a:t>
            </a:r>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Vardagliga saker som fungerar på ett självklart vis för normpersoner kan skapa stora problem och hinder för andra.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Om vi tar som exempel en transperson* som behöver uppsöka en toalett på en offentlig plats, så kan ett toalettbesök på en offentlig toalett sluta i menande blickar, tillsägelser, eller till och med hot och våld om hens närvaro skapar ilska hos normpersoner. En </a:t>
            </a:r>
            <a:r>
              <a:rPr lang="sv-SE" sz="1800" b="0" i="0" dirty="0" err="1">
                <a:solidFill>
                  <a:srgbClr val="000000"/>
                </a:solidFill>
                <a:effectLst/>
                <a:latin typeface="Calibri" panose="020F0502020204030204" pitchFamily="34" charset="0"/>
              </a:rPr>
              <a:t>cisperson</a:t>
            </a:r>
            <a:r>
              <a:rPr lang="sv-SE" sz="1800" b="0" i="0" dirty="0">
                <a:solidFill>
                  <a:srgbClr val="000000"/>
                </a:solidFill>
                <a:effectLst/>
                <a:latin typeface="Calibri" panose="020F0502020204030204" pitchFamily="34" charset="0"/>
              </a:rPr>
              <a:t>* däremot, som betraktas som normen, behöver inte tänka ett varv extra inför potentiellt negativa reaktioner vid ett toalettbesök eller ens leta efter en offentlig toalett som är till för henne eller honom.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*Tänk på att förklara begreppen! </a:t>
            </a:r>
            <a:r>
              <a:rPr lang="sv-SE" sz="1800" b="0" i="0">
                <a:solidFill>
                  <a:srgbClr val="000000"/>
                </a:solidFill>
                <a:effectLst/>
                <a:latin typeface="Calibri" panose="020F0502020204030204" pitchFamily="34" charset="0"/>
              </a:rPr>
              <a:t>Se ordlistan</a:t>
            </a:r>
          </a:p>
          <a:p>
            <a:pPr algn="l" rtl="0" fontAlgn="base"/>
            <a:endParaRPr lang="sv-SE" sz="1800" b="0" i="0" dirty="0">
              <a:solidFill>
                <a:srgbClr val="000000"/>
              </a:solidFill>
              <a:effectLst/>
              <a:latin typeface="Calibri" panose="020F0502020204030204" pitchFamily="34" charset="0"/>
            </a:endParaRPr>
          </a:p>
          <a:p>
            <a:pPr algn="l" rtl="0" fontAlgn="base"/>
            <a:r>
              <a:rPr lang="sv-SE" sz="1800" b="0" i="0" u="sng" dirty="0">
                <a:solidFill>
                  <a:srgbClr val="000000"/>
                </a:solidFill>
                <a:effectLst/>
                <a:latin typeface="Calibri" panose="020F0502020204030204" pitchFamily="34" charset="0"/>
              </a:rPr>
              <a:t>Att vara utanför normen gör att en ofta behöver förklara sig för andra</a:t>
            </a:r>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Exempel: Att bara planera styrelsemöten efter att det inte krockar med svenska, kristna religiösa högtider kan innebära att personer i gruppen med annan tro inte kan delta på mötet om det sammanfaller med en för dem religiös högtid. En sådan person behöver även förklara sig för sina andra styrelsemedlemmar.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u="sng" dirty="0">
                <a:solidFill>
                  <a:srgbClr val="000000"/>
                </a:solidFill>
                <a:effectLst/>
                <a:latin typeface="Calibri" panose="020F0502020204030204" pitchFamily="34" charset="0"/>
              </a:rPr>
              <a:t>Att vara utanför normen gör att en ofta står till svars för en hel grupp</a:t>
            </a:r>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Personer utanför normen ses oftast som en representant för sin grupp istället som en individ. Exempel: Det kan vara om en person är utanför en åldersnorm på en arbetsplats och förväntas att svara på frågor om hur ens generation tänker och gör kring särskilda frågor. Alternativt att en kvinna som arbetar som yrkessoldat ofta får frågan: ”Hur är det att vara tjej i försvaret?” Den motsatta frågan sker ju sällan: ”Hur är det att vara man i försvaret?”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u="sng" dirty="0">
                <a:solidFill>
                  <a:srgbClr val="000000"/>
                </a:solidFill>
                <a:effectLst/>
                <a:latin typeface="Calibri" panose="020F0502020204030204" pitchFamily="34" charset="0"/>
              </a:rPr>
              <a:t>Att vara utanför normen kan kräva mer förberedelsetid och energi inför aktiviteter</a:t>
            </a:r>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Vissa normbrytande personer kan delta fullt ut i sin vardag men det kan kräva mycket planeringstid och energi.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Exempel: För en person som är rullstolsburen och ska resa kollektivt kan det innebära att hen måste vara beredd på att hissar tillfälligt är avstängda vid tunnelbanor och att hen måste åka till en annan station för att kunna ta sig vidare.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u="sng" dirty="0">
                <a:solidFill>
                  <a:srgbClr val="000000"/>
                </a:solidFill>
                <a:effectLst/>
                <a:latin typeface="Calibri" panose="020F0502020204030204" pitchFamily="34" charset="0"/>
              </a:rPr>
              <a:t>Att vara utanför normen kan innebära </a:t>
            </a:r>
            <a:r>
              <a:rPr lang="sv-SE" sz="2800" b="0" i="0" u="sng" dirty="0" err="1">
                <a:solidFill>
                  <a:srgbClr val="5F6368"/>
                </a:solidFill>
                <a:effectLst/>
                <a:latin typeface="arial" panose="020B0604020202020204" pitchFamily="34" charset="0"/>
              </a:rPr>
              <a:t>exotifiering</a:t>
            </a:r>
            <a:r>
              <a:rPr lang="sv-SE" sz="1800" b="0" i="0" u="sng" dirty="0">
                <a:solidFill>
                  <a:srgbClr val="000000"/>
                </a:solidFill>
                <a:effectLst/>
                <a:latin typeface="Calibri" panose="020F0502020204030204" pitchFamily="34" charset="0"/>
              </a:rPr>
              <a:t> eller att en utsätts för integritetskränkande frågor</a:t>
            </a:r>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Det är vanligt att normpersoner agerar eller ställer frågor av ren nyfikenhet som kan vara gränslösa och integritetskränkande.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Exempelvis att fråga intima detaljer om en normbrytande persons sexliv, hur ens kropp ser ut, syn på barn och föräldraskap, eller att röra vid andras hår eller kommentera någons utseende och kropp. </a:t>
            </a:r>
            <a:endParaRPr lang="sv-SE" b="0" i="0" dirty="0">
              <a:solidFill>
                <a:srgbClr val="000000"/>
              </a:solidFill>
              <a:effectLst/>
              <a:latin typeface="Segoe UI" panose="020B0502040204020203" pitchFamily="34" charset="0"/>
            </a:endParaRPr>
          </a:p>
          <a:p>
            <a:pPr algn="l" rtl="0" fontAlgn="base"/>
            <a:endParaRPr lang="sv-SE" sz="1800" b="0" i="0" u="sng" dirty="0">
              <a:solidFill>
                <a:srgbClr val="000000"/>
              </a:solidFill>
              <a:effectLst/>
              <a:latin typeface="Calibri" panose="020F0502020204030204" pitchFamily="34" charset="0"/>
            </a:endParaRPr>
          </a:p>
          <a:p>
            <a:pPr algn="l" rtl="0" fontAlgn="base"/>
            <a:r>
              <a:rPr lang="sv-SE" sz="1800" b="0" i="0" u="sng" dirty="0">
                <a:solidFill>
                  <a:srgbClr val="000000"/>
                </a:solidFill>
                <a:effectLst/>
                <a:latin typeface="Calibri" panose="020F0502020204030204" pitchFamily="34" charset="0"/>
              </a:rPr>
              <a:t>Att vara utanför normen innebär ofta sämre förutsättningar</a:t>
            </a:r>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Sanktioner mot normbrytande personer kan även innebära ett sämre bemötande hos arbetsgivare och samhällsinstitutioner, vilket skapar sämre möjligheter i livet jämfört med normpersoner. Att vara utanför normen kan i vissa fall sluta i att en blir exkluderad från sociala relationer med andra människor. Ett sådant socialt utanförskap kan skapa psykisk ohälsa.    </a:t>
            </a:r>
            <a:endParaRPr lang="sv-SE" b="0" i="0" dirty="0">
              <a:solidFill>
                <a:srgbClr val="000000"/>
              </a:solidFill>
              <a:effectLst/>
              <a:latin typeface="Segoe UI" panose="020B0502040204020203" pitchFamily="34" charset="0"/>
            </a:endParaRPr>
          </a:p>
          <a:p>
            <a:pPr algn="l" rtl="0" fontAlgn="base"/>
            <a:endParaRPr lang="sv-SE" b="0" i="0" dirty="0">
              <a:solidFill>
                <a:srgbClr val="000000"/>
              </a:solidFill>
              <a:effectLst/>
              <a:latin typeface="Segoe UI" panose="020B0502040204020203" pitchFamily="34" charset="0"/>
            </a:endParaRPr>
          </a:p>
          <a:p>
            <a:pPr algn="l"/>
            <a:endParaRPr lang="sv-SE" dirty="0"/>
          </a:p>
        </p:txBody>
      </p:sp>
      <p:sp>
        <p:nvSpPr>
          <p:cNvPr id="4" name="Platshållare för bildnummer 3"/>
          <p:cNvSpPr>
            <a:spLocks noGrp="1"/>
          </p:cNvSpPr>
          <p:nvPr>
            <p:ph type="sldNum" sz="quarter" idx="5"/>
          </p:nvPr>
        </p:nvSpPr>
        <p:spPr/>
        <p:txBody>
          <a:bodyPr/>
          <a:lstStyle/>
          <a:p>
            <a:fld id="{043FAC55-9B39-4FFC-941C-45E05677DBBA}" type="slidenum">
              <a:rPr lang="sv-SE" smtClean="0"/>
              <a:t>12</a:t>
            </a:fld>
            <a:endParaRPr lang="sv-SE"/>
          </a:p>
        </p:txBody>
      </p:sp>
    </p:spTree>
    <p:extLst>
      <p:ext uri="{BB962C8B-B14F-4D97-AF65-F5344CB8AC3E}">
        <p14:creationId xmlns:p14="http://schemas.microsoft.com/office/powerpoint/2010/main" val="939452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800" b="1" i="0" dirty="0">
                <a:solidFill>
                  <a:srgbClr val="000000"/>
                </a:solidFill>
                <a:effectLst/>
                <a:latin typeface="Calibri" panose="020F0502020204030204" pitchFamily="34" charset="0"/>
              </a:rPr>
              <a:t>Att vara en del av normen</a:t>
            </a:r>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Kan beskrivas som att känna sig som fisken i vattnet, inte känna tyngden av vattnet. Fisken tar världen runtomkring för givet (bild på fisk).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Att vara en del av normen kan innebära att vi känner oss hemmastadda och bekväma eftersom vi uppmuntras av vår omgivning –andra betraktar oss som självklara och normala. Eller så tänker en inte på det alls. Framförallt smälter en normperson in och känner samhörighet med andra inom normen.  </a:t>
            </a:r>
            <a:endParaRPr lang="sv-SE" b="0" i="0" dirty="0">
              <a:solidFill>
                <a:srgbClr val="000000"/>
              </a:solidFill>
              <a:effectLst/>
              <a:latin typeface="Segoe UI" panose="020B0502040204020203" pitchFamily="34" charset="0"/>
            </a:endParaRPr>
          </a:p>
          <a:p>
            <a:pPr algn="l" rtl="0" fontAlgn="base"/>
            <a:endParaRPr lang="sv-SE" sz="1800" b="0" i="0" u="sng" dirty="0">
              <a:solidFill>
                <a:srgbClr val="000000"/>
              </a:solidFill>
              <a:effectLst/>
              <a:latin typeface="Calibri" panose="020F0502020204030204" pitchFamily="34" charset="0"/>
            </a:endParaRPr>
          </a:p>
          <a:p>
            <a:pPr algn="l" rtl="0" fontAlgn="base"/>
            <a:r>
              <a:rPr lang="sv-SE" sz="1800" b="0" i="0" u="sng" dirty="0">
                <a:solidFill>
                  <a:srgbClr val="000000"/>
                </a:solidFill>
                <a:effectLst/>
                <a:latin typeface="Calibri" panose="020F0502020204030204" pitchFamily="34" charset="0"/>
              </a:rPr>
              <a:t>Att vara en del av normen innebär att en inte behöver förklara sig för andra</a:t>
            </a:r>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En normperson behöver inte förklara sig för andra. Detta gäller de flesta sammanhang. Till exempel förväntas inte heterosexuella ”komma ut” kring sin sexuella läggning. Inte heller behöver en vit person med ett traditionellt svenskklingande namn svara på frågan vart hen ”egentligen kommer ifrån”. Eftersom heterosexualitet, svensk- och vithet är normen så uppfattas det inte som något anmärkningsvärt. </a:t>
            </a:r>
          </a:p>
          <a:p>
            <a:pPr algn="l" rtl="0" fontAlgn="base"/>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u="sng" dirty="0">
                <a:solidFill>
                  <a:srgbClr val="000000"/>
                </a:solidFill>
                <a:effectLst/>
                <a:latin typeface="Calibri" panose="020F0502020204030204" pitchFamily="34" charset="0"/>
              </a:rPr>
              <a:t>Att vara en del av normen innebär att en ses och behandlas som en individ</a:t>
            </a:r>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En person inom normen behöver sällan eller aldrig svara för en hel grupp utan får utgå från sig själv.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Exempel: En vit, svensk person behöver sällan eller aldrig svara på frågor om hur andra vita svenskar tänker kring ett visst ämne, exempelvis att fira midsommar. Den vita svensken är en del av vithetsnormen. Däremot får en svart, </a:t>
            </a:r>
            <a:r>
              <a:rPr lang="sv-SE" sz="1800" b="0" i="0" dirty="0" err="1">
                <a:solidFill>
                  <a:srgbClr val="000000"/>
                </a:solidFill>
                <a:effectLst/>
                <a:latin typeface="Calibri" panose="020F0502020204030204" pitchFamily="34" charset="0"/>
              </a:rPr>
              <a:t>afrosvensk</a:t>
            </a:r>
            <a:r>
              <a:rPr lang="sv-SE" sz="1800" b="0" i="0" dirty="0">
                <a:solidFill>
                  <a:srgbClr val="000000"/>
                </a:solidFill>
                <a:effectLst/>
                <a:latin typeface="Calibri" panose="020F0502020204030204" pitchFamily="34" charset="0"/>
              </a:rPr>
              <a:t> person i mycket större utsträckning frågor som rör en hel grupp. Exempelvis: ”Hur tänker ni </a:t>
            </a:r>
            <a:r>
              <a:rPr lang="sv-SE" sz="1800" b="0" i="0" dirty="0" err="1">
                <a:solidFill>
                  <a:srgbClr val="000000"/>
                </a:solidFill>
                <a:effectLst/>
                <a:latin typeface="Calibri" panose="020F0502020204030204" pitchFamily="34" charset="0"/>
              </a:rPr>
              <a:t>afrosvenskar</a:t>
            </a:r>
            <a:r>
              <a:rPr lang="sv-SE" sz="1800" b="0" i="0" dirty="0">
                <a:solidFill>
                  <a:srgbClr val="000000"/>
                </a:solidFill>
                <a:effectLst/>
                <a:latin typeface="Calibri" panose="020F0502020204030204" pitchFamily="34" charset="0"/>
              </a:rPr>
              <a:t>/svarta kring att fira midsommar?”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u="sng" dirty="0">
                <a:solidFill>
                  <a:srgbClr val="000000"/>
                </a:solidFill>
                <a:effectLst/>
                <a:latin typeface="Calibri" panose="020F0502020204030204" pitchFamily="34" charset="0"/>
              </a:rPr>
              <a:t>Att vara en del av normer ger privilegier, inflytande och makt</a:t>
            </a:r>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Normpersoner blir stöttade av personer i sin omgivning och i samhället i stort. Det kan vara i form av bemötande, exempelvis genom bekräftande och uppmuntrande blickar samt ord. Eller karriäravgörande, när en normperson får anställning framför en person som är utanför normen.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Hela samhället utgår från olika normer vilket gör livet smidigt för personer inom normen. Allt ifrån hur vi </a:t>
            </a:r>
            <a:r>
              <a:rPr lang="sv-SE" sz="1800" b="0" i="0" dirty="0" err="1">
                <a:solidFill>
                  <a:srgbClr val="000000"/>
                </a:solidFill>
                <a:effectLst/>
                <a:latin typeface="Calibri" panose="020F0502020204030204" pitchFamily="34" charset="0"/>
              </a:rPr>
              <a:t>stadsplanerar</a:t>
            </a:r>
            <a:r>
              <a:rPr lang="sv-SE" sz="1800" b="0" i="0" dirty="0">
                <a:solidFill>
                  <a:srgbClr val="000000"/>
                </a:solidFill>
                <a:effectLst/>
                <a:latin typeface="Calibri" panose="020F0502020204030204" pitchFamily="34" charset="0"/>
              </a:rPr>
              <a:t> det offentliga rummet och bygger hus. Till exempel förutsätter trappor att en person kan gå och kullerstenar förutsätter att en inte har svårigheter att gå.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Ett annat exempel är hur undervisning sker i skolan då eleverna förväntas koncentrera sig på att lyssna i minst 45 minuter per lektion, hela dagen. Bägge exemplen utgår från normen att vara fullt funktionsfullkomlig.    </a:t>
            </a:r>
          </a:p>
          <a:p>
            <a:pPr algn="l" rtl="0" fontAlgn="base"/>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Att vara en del av en norm innebär ett privilegium, att ha företräde och att ha en maktposition eftersom hela samhället är anpassat efter normen. Ens åsikter och behov blir hela tiden bekräftade av omgivningen. Personer utanför normen får däremot inte samma förutsättningar i livet som normpersoner eftersom samhället inte är anpassat efter dem. Det gör att normbrytande personer saknar samma tillgång till resurser, makt och möjligheter. </a:t>
            </a:r>
            <a:endParaRPr lang="sv-SE" b="0" i="0" dirty="0">
              <a:solidFill>
                <a:srgbClr val="000000"/>
              </a:solidFill>
              <a:effectLst/>
              <a:latin typeface="Segoe UI" panose="020B0502040204020203" pitchFamily="34" charset="0"/>
            </a:endParaRPr>
          </a:p>
          <a:p>
            <a:pPr algn="l"/>
            <a:endParaRPr lang="sv-SE" dirty="0"/>
          </a:p>
        </p:txBody>
      </p:sp>
      <p:sp>
        <p:nvSpPr>
          <p:cNvPr id="4" name="Platshållare för bildnummer 3"/>
          <p:cNvSpPr>
            <a:spLocks noGrp="1"/>
          </p:cNvSpPr>
          <p:nvPr>
            <p:ph type="sldNum" sz="quarter" idx="5"/>
          </p:nvPr>
        </p:nvSpPr>
        <p:spPr/>
        <p:txBody>
          <a:bodyPr/>
          <a:lstStyle/>
          <a:p>
            <a:fld id="{043FAC55-9B39-4FFC-941C-45E05677DBBA}" type="slidenum">
              <a:rPr lang="sv-SE" smtClean="0"/>
              <a:t>13</a:t>
            </a:fld>
            <a:endParaRPr lang="sv-SE"/>
          </a:p>
        </p:txBody>
      </p:sp>
    </p:spTree>
    <p:extLst>
      <p:ext uri="{BB962C8B-B14F-4D97-AF65-F5344CB8AC3E}">
        <p14:creationId xmlns:p14="http://schemas.microsoft.com/office/powerpoint/2010/main" val="1703816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800" b="1" i="0" dirty="0">
                <a:solidFill>
                  <a:srgbClr val="000000"/>
                </a:solidFill>
                <a:effectLst/>
                <a:latin typeface="Calibri" panose="020F0502020204030204" pitchFamily="34" charset="0"/>
              </a:rPr>
              <a:t>Sanktionerna drabbar inte alla lika hårt </a:t>
            </a:r>
            <a:r>
              <a:rPr lang="sv-SE" sz="1800" b="0" i="0" dirty="0">
                <a:solidFill>
                  <a:srgbClr val="000000"/>
                </a:solidFill>
                <a:effectLst/>
                <a:latin typeface="Calibri" panose="020F0502020204030204" pitchFamily="34" charset="0"/>
              </a:rPr>
              <a:t> </a:t>
            </a:r>
            <a:endParaRPr lang="sv-SE" sz="1800"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En person som är en del av många normer har hög status i vårt samhälle. När en sådan person beter sig olämpligt eller bryter mot normer så blir inte sanktionerna lika hårda som mot normbrytande personer med låg status. Normpersoner med hög status har större svängrum inom normerna och större möjlighet att avvika utan konsekvenser. Dess omgivning accepterar eller ignorerar till viss del normbrytande beteenden samt hittar på anledningar, svepskäl, för att ursäkta normbrott. </a:t>
            </a:r>
            <a:endParaRPr lang="sv-SE" sz="1800" b="0" i="0" dirty="0">
              <a:solidFill>
                <a:srgbClr val="000000"/>
              </a:solidFill>
              <a:effectLst/>
              <a:latin typeface="Segoe UI" panose="020B0502040204020203" pitchFamily="34" charset="0"/>
            </a:endParaRPr>
          </a:p>
          <a:p>
            <a:pPr algn="l" rtl="0" fontAlgn="base"/>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När normpersoner beter sig på ett olämpligt, otrevligt eller oacceptabelt sätt bör en synliggöra vad det är som är opassande och ifrågasätta personen. Belys situationen och sätt gränser.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Om det är du som är i Jannes sits, erkänn den pinsamma situationen och att du sa fel. Be om ursäkt. Vi gör alla fel ibland och det enda sättet att utvecklas är att lära oss hantera situationerna när de uppstår.  </a:t>
            </a:r>
          </a:p>
          <a:p>
            <a:pPr algn="l" rtl="0" fontAlgn="base"/>
            <a:endParaRPr lang="sv-SE" b="0" i="0" dirty="0">
              <a:solidFill>
                <a:srgbClr val="000000"/>
              </a:solidFill>
              <a:effectLst/>
              <a:latin typeface="Segoe UI" panose="020B0502040204020203" pitchFamily="34" charset="0"/>
            </a:endParaRPr>
          </a:p>
          <a:p>
            <a:pPr algn="l"/>
            <a:endParaRPr lang="sv-SE" dirty="0"/>
          </a:p>
        </p:txBody>
      </p:sp>
      <p:sp>
        <p:nvSpPr>
          <p:cNvPr id="4" name="Platshållare för bildnummer 3"/>
          <p:cNvSpPr>
            <a:spLocks noGrp="1"/>
          </p:cNvSpPr>
          <p:nvPr>
            <p:ph type="sldNum" sz="quarter" idx="5"/>
          </p:nvPr>
        </p:nvSpPr>
        <p:spPr/>
        <p:txBody>
          <a:bodyPr/>
          <a:lstStyle/>
          <a:p>
            <a:fld id="{043FAC55-9B39-4FFC-941C-45E05677DBBA}" type="slidenum">
              <a:rPr lang="sv-SE" smtClean="0"/>
              <a:t>14</a:t>
            </a:fld>
            <a:endParaRPr lang="sv-SE"/>
          </a:p>
        </p:txBody>
      </p:sp>
    </p:spTree>
    <p:extLst>
      <p:ext uri="{BB962C8B-B14F-4D97-AF65-F5344CB8AC3E}">
        <p14:creationId xmlns:p14="http://schemas.microsoft.com/office/powerpoint/2010/main" val="7272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800" b="1" i="0" dirty="0">
                <a:solidFill>
                  <a:srgbClr val="000000"/>
                </a:solidFill>
                <a:effectLst/>
                <a:latin typeface="Calibri" panose="020F0502020204030204" pitchFamily="34" charset="0"/>
              </a:rPr>
              <a:t>En bakgrund till vanliga normer som finns i vår omgivning</a:t>
            </a:r>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Gällande: </a:t>
            </a:r>
            <a:endParaRPr lang="sv-SE"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sv-SE" sz="1800" b="0" i="0" dirty="0">
                <a:solidFill>
                  <a:srgbClr val="000000"/>
                </a:solidFill>
                <a:effectLst/>
                <a:latin typeface="Calibri" panose="020F0502020204030204" pitchFamily="34" charset="0"/>
              </a:rPr>
              <a:t> funktionsförmåga </a:t>
            </a:r>
          </a:p>
          <a:p>
            <a:pPr algn="l" rtl="0" fontAlgn="base">
              <a:buFont typeface="Arial" panose="020B0604020202020204" pitchFamily="34" charset="0"/>
              <a:buChar char="•"/>
            </a:pPr>
            <a:r>
              <a:rPr lang="sv-SE" sz="1800" b="0" i="0" dirty="0">
                <a:solidFill>
                  <a:srgbClr val="000000"/>
                </a:solidFill>
                <a:effectLst/>
                <a:latin typeface="Calibri" panose="020F0502020204030204" pitchFamily="34" charset="0"/>
              </a:rPr>
              <a:t> kön </a:t>
            </a:r>
          </a:p>
          <a:p>
            <a:pPr algn="l" rtl="0" fontAlgn="base">
              <a:buFont typeface="Arial" panose="020B0604020202020204" pitchFamily="34" charset="0"/>
              <a:buChar char="•"/>
            </a:pPr>
            <a:r>
              <a:rPr lang="sv-SE" sz="1800" b="0" i="0" dirty="0">
                <a:solidFill>
                  <a:srgbClr val="000000"/>
                </a:solidFill>
                <a:effectLst/>
                <a:latin typeface="Calibri" panose="020F0502020204030204" pitchFamily="34" charset="0"/>
              </a:rPr>
              <a:t> sexualitet </a:t>
            </a:r>
          </a:p>
          <a:p>
            <a:pPr algn="l" rtl="0" fontAlgn="base">
              <a:buFont typeface="Arial" panose="020B0604020202020204" pitchFamily="34" charset="0"/>
              <a:buChar char="•"/>
            </a:pPr>
            <a:r>
              <a:rPr lang="sv-SE" sz="1800" b="0" i="0" dirty="0">
                <a:solidFill>
                  <a:srgbClr val="000000"/>
                </a:solidFill>
                <a:effectLst/>
                <a:latin typeface="Calibri" panose="020F0502020204030204" pitchFamily="34" charset="0"/>
              </a:rPr>
              <a:t> religion/tro </a:t>
            </a:r>
          </a:p>
          <a:p>
            <a:pPr algn="l" rtl="0" fontAlgn="base">
              <a:buFont typeface="Arial" panose="020B0604020202020204" pitchFamily="34" charset="0"/>
              <a:buChar char="•"/>
            </a:pPr>
            <a:r>
              <a:rPr lang="sv-SE" sz="1800" b="0" i="0" dirty="0">
                <a:solidFill>
                  <a:srgbClr val="000000"/>
                </a:solidFill>
                <a:effectLst/>
                <a:latin typeface="Calibri" panose="020F0502020204030204" pitchFamily="34" charset="0"/>
              </a:rPr>
              <a:t> hudfärg </a:t>
            </a:r>
          </a:p>
          <a:p>
            <a:pPr algn="l" rtl="0" fontAlgn="base">
              <a:buFont typeface="Arial" panose="020B0604020202020204" pitchFamily="34" charset="0"/>
              <a:buChar char="•"/>
            </a:pPr>
            <a:r>
              <a:rPr lang="sv-SE" sz="1800" b="0" i="0" dirty="0">
                <a:solidFill>
                  <a:srgbClr val="000000"/>
                </a:solidFill>
                <a:effectLst/>
                <a:latin typeface="Calibri" panose="020F0502020204030204" pitchFamily="34" charset="0"/>
              </a:rPr>
              <a:t> ålder. </a:t>
            </a:r>
          </a:p>
          <a:p>
            <a:pPr algn="l" rtl="0" fontAlgn="base"/>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Där normen är att vi förutsätts vara inom någon av följande kategorier tills att något annat framkommer: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u="sng" dirty="0">
                <a:solidFill>
                  <a:srgbClr val="000000"/>
                </a:solidFill>
                <a:effectLst/>
                <a:latin typeface="Calibri" panose="020F0502020204030204" pitchFamily="34" charset="0"/>
              </a:rPr>
              <a:t>Fullt funktionsfullkomlig</a:t>
            </a:r>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Används för att beskriva personer utan funktionsnedsättning och deras funktionsnivå i förhållande till fysisk, psykisk eller intellektuell funktionsförmåga hos en individ. Det innebär att ens kropp ser ut, är och fungerar som det som anses vara normalt och friskt.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u="sng" dirty="0">
                <a:solidFill>
                  <a:srgbClr val="000000"/>
                </a:solidFill>
                <a:effectLst/>
                <a:latin typeface="Calibri" panose="020F0502020204030204" pitchFamily="34" charset="0"/>
              </a:rPr>
              <a:t>Heteronorm</a:t>
            </a:r>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Heteronormen förutsätter att alla människor är heterosexuella. Enligt heteronormativa ideal förväntas män och kvinnor vara olika, maskulina respektive feminina, och attraheras av en partner från det motsatta könet. Heteronormer innehåller förväntningar om att alla är monogama och eftersträvar tvåsamhet.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u="sng" dirty="0" err="1">
                <a:solidFill>
                  <a:srgbClr val="000000"/>
                </a:solidFill>
                <a:effectLst/>
                <a:latin typeface="Calibri" panose="020F0502020204030204" pitchFamily="34" charset="0"/>
              </a:rPr>
              <a:t>Cisnorm</a:t>
            </a:r>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Syftar till att en persons könsidentitet och </a:t>
            </a:r>
            <a:r>
              <a:rPr lang="sv-SE" sz="1800" b="0" i="0" dirty="0" err="1">
                <a:solidFill>
                  <a:srgbClr val="000000"/>
                </a:solidFill>
                <a:effectLst/>
                <a:latin typeface="Calibri" panose="020F0502020204030204" pitchFamily="34" charset="0"/>
              </a:rPr>
              <a:t>könsuppfattning</a:t>
            </a:r>
            <a:r>
              <a:rPr lang="sv-SE" sz="1800" b="0" i="0" dirty="0">
                <a:solidFill>
                  <a:srgbClr val="000000"/>
                </a:solidFill>
                <a:effectLst/>
                <a:latin typeface="Calibri" panose="020F0502020204030204" pitchFamily="34" charset="0"/>
              </a:rPr>
              <a:t> sammanfaller med hens biologiska och juridiska kön.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u="sng" dirty="0">
                <a:solidFill>
                  <a:srgbClr val="000000"/>
                </a:solidFill>
                <a:effectLst/>
                <a:latin typeface="Calibri" panose="020F0502020204030204" pitchFamily="34" charset="0"/>
              </a:rPr>
              <a:t>Tvåkönsnorm </a:t>
            </a:r>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Hänger ihop med </a:t>
            </a:r>
            <a:r>
              <a:rPr lang="sv-SE" sz="1800" b="0" i="0" dirty="0" err="1">
                <a:solidFill>
                  <a:srgbClr val="000000"/>
                </a:solidFill>
                <a:effectLst/>
                <a:latin typeface="Calibri" panose="020F0502020204030204" pitchFamily="34" charset="0"/>
              </a:rPr>
              <a:t>cisnormen</a:t>
            </a:r>
            <a:r>
              <a:rPr lang="sv-SE" sz="1800" b="0" i="0" dirty="0">
                <a:solidFill>
                  <a:srgbClr val="000000"/>
                </a:solidFill>
                <a:effectLst/>
                <a:latin typeface="Calibri" panose="020F0502020204030204" pitchFamily="34" charset="0"/>
              </a:rPr>
              <a:t> och ett grundantagande är att det endast finns två kön, kvinna och man, samt att alla människor sedan födseln tillhör ett av dessa två kön.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u="sng" dirty="0">
                <a:solidFill>
                  <a:srgbClr val="000000"/>
                </a:solidFill>
                <a:effectLst/>
                <a:latin typeface="Calibri" panose="020F0502020204030204" pitchFamily="34" charset="0"/>
              </a:rPr>
              <a:t>Mansnorm </a:t>
            </a:r>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Syftar till den strukturella manliga överordningen och hierarkin som bland annat yttrar sig i att det män gör betraktas som mer värdefullt. Därtill tjänar män mer, har mer makt än kvinnor och icke-binära och betraktas som norm, medan kvinnor och icke-binära ses som undantag och som det avvikande. </a:t>
            </a:r>
            <a:endParaRPr lang="sv-SE"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sv-SE" sz="1800" b="0" i="0" dirty="0">
                <a:solidFill>
                  <a:srgbClr val="000000"/>
                </a:solidFill>
                <a:effectLst/>
                <a:latin typeface="Calibri" panose="020F0502020204030204" pitchFamily="34" charset="0"/>
              </a:rPr>
              <a:t> Mannen som norm innebär att män har ett större inflytande: </a:t>
            </a:r>
          </a:p>
          <a:p>
            <a:pPr algn="l" rtl="0" fontAlgn="base"/>
            <a:r>
              <a:rPr lang="sv-SE" sz="1800" b="0" i="0" dirty="0">
                <a:solidFill>
                  <a:srgbClr val="000000"/>
                </a:solidFill>
                <a:effectLst/>
                <a:latin typeface="Calibri" panose="020F0502020204030204" pitchFamily="34" charset="0"/>
              </a:rPr>
              <a:t> Exempelvis består majoriteten av bolagsstyrelser av män. Män får i större andel forskningsanslag. </a:t>
            </a:r>
            <a:endParaRPr lang="sv-SE"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sv-SE" sz="1800" b="0" i="0" dirty="0">
                <a:solidFill>
                  <a:srgbClr val="000000"/>
                </a:solidFill>
                <a:effectLst/>
                <a:latin typeface="Calibri" panose="020F0502020204030204" pitchFamily="34" charset="0"/>
              </a:rPr>
              <a:t> Mannen som norm innebär att mäns erfarenheter blir allmängiltiga: </a:t>
            </a:r>
          </a:p>
          <a:p>
            <a:pPr algn="l" rtl="0" fontAlgn="base"/>
            <a:r>
              <a:rPr lang="sv-SE" sz="1800" b="0" i="0" dirty="0">
                <a:solidFill>
                  <a:srgbClr val="000000"/>
                </a:solidFill>
                <a:effectLst/>
                <a:latin typeface="Calibri" panose="020F0502020204030204" pitchFamily="34" charset="0"/>
              </a:rPr>
              <a:t>Exempelvis att många forskningsstudier som har genomförts inom olika områden har utgått från män (fysik, krocktest och så vidare). Värnpliktiga män användes exempelvis som försöks- och kontrollgrupper för framtagandet och doseringen av medicin (</a:t>
            </a:r>
            <a:r>
              <a:rPr lang="sv-SE" sz="1800" b="0" i="0" dirty="0" err="1">
                <a:solidFill>
                  <a:srgbClr val="000000"/>
                </a:solidFill>
                <a:effectLst/>
                <a:latin typeface="Calibri" panose="020F0502020204030204" pitchFamily="34" charset="0"/>
              </a:rPr>
              <a:t>Baier</a:t>
            </a:r>
            <a:r>
              <a:rPr lang="sv-SE" sz="1800" b="0" i="0" dirty="0">
                <a:solidFill>
                  <a:srgbClr val="000000"/>
                </a:solidFill>
                <a:effectLst/>
                <a:latin typeface="Calibri" panose="020F0502020204030204" pitchFamily="34" charset="0"/>
              </a:rPr>
              <a:t> &amp; Svensson 2018:76).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Inom stadsplanering blir mannen som norm tydlig när kvinnor och icke-binära inte förväntats vistas i vissa stadsdelar och på vissa platser efter vissa tider, snarare än att vi planerat gemensamma ytor med hänsyn till andra perspektiv.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u="sng" dirty="0">
                <a:solidFill>
                  <a:srgbClr val="000000"/>
                </a:solidFill>
                <a:effectLst/>
                <a:latin typeface="Calibri" panose="020F0502020204030204" pitchFamily="34" charset="0"/>
              </a:rPr>
              <a:t>Sekulärnorm</a:t>
            </a:r>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Normen där religion har minskad betydelse i samhället, där tro ses som en privat angelägenhet och där en ateistisk hållning betraktas som vetenskaplig, neutral och objektiv.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u="sng" dirty="0">
                <a:solidFill>
                  <a:srgbClr val="000000"/>
                </a:solidFill>
                <a:effectLst/>
                <a:latin typeface="Calibri" panose="020F0502020204030204" pitchFamily="34" charset="0"/>
              </a:rPr>
              <a:t>Vithetsnorm</a:t>
            </a:r>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En norm som medför att det ses som positivt, eftersträvansvärt och normalt att vara vit. Att samhället präglas av en vithetsnorm innebär att personer som är vita har sociala, ekonomiska och politiska privilegier. Vithet är ett ord som kan användas för att peka på att också vita människor har en hudfärg och en etnisk tillhörighet. Eftersom hudfärg och etnicitet annars är ord som betydligt oftare dyker upp när det talas om personer som är icke-vita.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Referens: Strategier för lika villkor. Likabehandlingsplan vid Lunds universitet.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u="sng" dirty="0">
                <a:solidFill>
                  <a:srgbClr val="000000"/>
                </a:solidFill>
                <a:effectLst/>
                <a:latin typeface="Calibri" panose="020F0502020204030204" pitchFamily="34" charset="0"/>
              </a:rPr>
              <a:t>Åldersnorm </a:t>
            </a:r>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Normer som bestämmer hur en bör vara, se ut och leva utifrån ålder.  </a:t>
            </a:r>
            <a:endParaRPr lang="sv-SE" b="0" i="0" dirty="0">
              <a:solidFill>
                <a:srgbClr val="000000"/>
              </a:solidFill>
              <a:effectLst/>
              <a:latin typeface="Segoe UI" panose="020B0502040204020203" pitchFamily="34" charset="0"/>
            </a:endParaRPr>
          </a:p>
          <a:p>
            <a:pPr algn="l"/>
            <a:endParaRPr lang="sv-SE" dirty="0"/>
          </a:p>
          <a:p>
            <a:pPr algn="l"/>
            <a:r>
              <a:rPr lang="sv-SE" sz="1800" dirty="0">
                <a:effectLst/>
                <a:latin typeface="Segoe UI" panose="020B0502040204020203" pitchFamily="34" charset="0"/>
              </a:rPr>
              <a:t>Om ni har tid: ge deltagarna tid till att tänka efter och komma med egna förslag på vad som man skulle kunna lägga till här. </a:t>
            </a:r>
            <a:endParaRPr lang="sv-SE" dirty="0"/>
          </a:p>
          <a:p>
            <a:pPr algn="l"/>
            <a:endParaRPr lang="sv-SE" dirty="0"/>
          </a:p>
        </p:txBody>
      </p:sp>
      <p:sp>
        <p:nvSpPr>
          <p:cNvPr id="4" name="Platshållare för bildnummer 3"/>
          <p:cNvSpPr>
            <a:spLocks noGrp="1"/>
          </p:cNvSpPr>
          <p:nvPr>
            <p:ph type="sldNum" sz="quarter" idx="5"/>
          </p:nvPr>
        </p:nvSpPr>
        <p:spPr/>
        <p:txBody>
          <a:bodyPr/>
          <a:lstStyle/>
          <a:p>
            <a:fld id="{043FAC55-9B39-4FFC-941C-45E05677DBBA}" type="slidenum">
              <a:rPr lang="sv-SE" smtClean="0"/>
              <a:t>15</a:t>
            </a:fld>
            <a:endParaRPr lang="sv-SE"/>
          </a:p>
        </p:txBody>
      </p:sp>
    </p:spTree>
    <p:extLst>
      <p:ext uri="{BB962C8B-B14F-4D97-AF65-F5344CB8AC3E}">
        <p14:creationId xmlns:p14="http://schemas.microsoft.com/office/powerpoint/2010/main" val="2008381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tar lite tid och funderar själva över vilka normer ni själva bär med er och hur dessa har påverkat er. Fundera gärna på hur ni kan utmana dessa och förändra för att skapa en mer inkluderande miljö. </a:t>
            </a:r>
          </a:p>
          <a:p>
            <a:r>
              <a:rPr lang="sv-SE" dirty="0"/>
              <a:t>Det är ingenting ni behöver redovisa för gruppen, det gör ni för er själva. </a:t>
            </a:r>
          </a:p>
          <a:p>
            <a:endParaRPr lang="sv-SE" dirty="0"/>
          </a:p>
          <a:p>
            <a:r>
              <a:rPr lang="sv-SE" dirty="0"/>
              <a:t>Efter detta kommer vi göra praktiska övningar tillsammans! </a:t>
            </a:r>
          </a:p>
          <a:p>
            <a:endParaRPr lang="sv-SE" dirty="0"/>
          </a:p>
          <a:p>
            <a:r>
              <a:rPr lang="sv-SE" dirty="0"/>
              <a:t>Du kan anpassa själv hur mycket tid de får på sig för reflektion beroende på hur mycket tid du har och hur gruppen känns. Kanske kombinera det med en paus? </a:t>
            </a:r>
          </a:p>
        </p:txBody>
      </p:sp>
      <p:sp>
        <p:nvSpPr>
          <p:cNvPr id="4" name="Platshållare för bildnummer 3"/>
          <p:cNvSpPr>
            <a:spLocks noGrp="1"/>
          </p:cNvSpPr>
          <p:nvPr>
            <p:ph type="sldNum" sz="quarter" idx="5"/>
          </p:nvPr>
        </p:nvSpPr>
        <p:spPr/>
        <p:txBody>
          <a:bodyPr/>
          <a:lstStyle/>
          <a:p>
            <a:fld id="{043FAC55-9B39-4FFC-941C-45E05677DBBA}" type="slidenum">
              <a:rPr lang="sv-SE" smtClean="0"/>
              <a:t>16</a:t>
            </a:fld>
            <a:endParaRPr lang="sv-SE"/>
          </a:p>
        </p:txBody>
      </p:sp>
    </p:spTree>
    <p:extLst>
      <p:ext uri="{BB962C8B-B14F-4D97-AF65-F5344CB8AC3E}">
        <p14:creationId xmlns:p14="http://schemas.microsoft.com/office/powerpoint/2010/main" val="3571785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lnSpc>
                <a:spcPct val="107000"/>
              </a:lnSpc>
              <a:spcAft>
                <a:spcPts val="800"/>
              </a:spcAft>
            </a:pPr>
            <a:r>
              <a:rPr lang="sv-S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Övningen passar en grupp där deltagare tillhör samma sammanhang. </a:t>
            </a:r>
          </a:p>
          <a:p>
            <a:pPr algn="l">
              <a:lnSpc>
                <a:spcPct val="107000"/>
              </a:lnSpc>
              <a:spcAft>
                <a:spcPts val="800"/>
              </a:spcAft>
            </a:pPr>
            <a:r>
              <a:rPr lang="sv-S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Alternativt kan du anpassa övningen så att de använder Folkuniversitetet som exempel eller annat relevant de har gemensamt. </a:t>
            </a:r>
          </a:p>
          <a:p>
            <a:pPr algn="just">
              <a:lnSpc>
                <a:spcPct val="107000"/>
              </a:lnSpc>
              <a:spcAft>
                <a:spcPts val="800"/>
              </a:spcAft>
            </a:pPr>
            <a:endParaRPr lang="sv-SE"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sv-SE"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Vilka föreställningar finns det om er grupp och förening? </a:t>
            </a: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Övningen synliggör gruppens föreställningar om föreningen. Vilket är ett första steg i att medvetandegöra vilka normer som existerar kring den egna gruppen/föreningen.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v-SE" sz="1800" u="sng"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Hur går det till?</a:t>
            </a: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Dela in gruppen i par. Gruppen ska nu fritt associera kring vad de kommer tänka på när du säger föreningens namn. Be paren att skriva vilka ord de associerar med föreningen på post-it-lappar. Låt dem paren göra detta i fem till tio minuter.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v-SE" sz="1800" i="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Exempel: Det kan innebära vem som är typisk medlem, stämning i föreningen, verksamhet föreningen bedriver och så vidare.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 paren sätta upp sina post-it-lappar på en </a:t>
            </a:r>
            <a:r>
              <a:rPr lang="sv-SE" sz="18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whiteboard</a:t>
            </a: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eller vägg. Läs sedan upp vad som står på de olika lapparna inför hela gruppen.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 sedan gruppen diskuterade följande i helgrupp: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Vad tänker de på när de hör alla associationsorden på post-it-lapparna?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Håller ni med om varandras intryck och föreställningar av föreningen?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Tycker ni att det ger en rättvis bild av hur föreningen ser ut (typisk medlem, stämning, gruppidentitet, verksamhet och så vidare)?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Är det bilden som ni vill förmedla?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Om ja, varför? Om nej, varför?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043FAC55-9B39-4FFC-941C-45E05677DBBA}" type="slidenum">
              <a:rPr lang="sv-SE" smtClean="0"/>
              <a:t>17</a:t>
            </a:fld>
            <a:endParaRPr lang="sv-SE"/>
          </a:p>
        </p:txBody>
      </p:sp>
    </p:spTree>
    <p:extLst>
      <p:ext uri="{BB962C8B-B14F-4D97-AF65-F5344CB8AC3E}">
        <p14:creationId xmlns:p14="http://schemas.microsoft.com/office/powerpoint/2010/main" val="4164088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lnSpc>
                <a:spcPct val="107000"/>
              </a:lnSpc>
              <a:spcAft>
                <a:spcPts val="800"/>
              </a:spcAft>
            </a:pPr>
            <a:r>
              <a:rPr lang="sv-S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Övningen passar en grupp där deltagare tillhör samma sammanhang. </a:t>
            </a:r>
          </a:p>
          <a:p>
            <a:pPr algn="just">
              <a:lnSpc>
                <a:spcPct val="107000"/>
              </a:lnSpc>
              <a:spcAft>
                <a:spcPts val="800"/>
              </a:spcAft>
            </a:pPr>
            <a:endParaRPr lang="sv-SE" sz="1800" u="sng"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sv-SE" sz="1800" u="sng"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sv-SE" sz="1800" u="sng"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Hur går det till?</a:t>
            </a: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Diskutera olika påståenden i helgrupp alternativt i bikupor. </a:t>
            </a:r>
          </a:p>
          <a:p>
            <a:pPr>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Om ni gjorde övningen ”Associationsövning”:  Utgå gärna från de olika föreställningarna om föreningen som diskuterades i den övningen när ni pratar om de olika påståendena. Använd annars påstående på nästa sida. Om gruppen inte håller med om ett påstående, notera varför och gå vidare till nästa.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sv-S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Påståenden finns på nästa sida.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Sammanfatta era slutsatser i helgrupp efter att ni har diskuterat påståendena.</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Var det några påståenden som ni inte höll med om? Varför inte?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Går det att koppla det till normer i gruppen?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Kommer ni på några andra förväntningar på er roll i styrelsen?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Skriv ner vilka normer som ni noterar i den egna gruppen.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043FAC55-9B39-4FFC-941C-45E05677DBBA}" type="slidenum">
              <a:rPr lang="sv-SE" smtClean="0"/>
              <a:t>18</a:t>
            </a:fld>
            <a:endParaRPr lang="sv-SE"/>
          </a:p>
        </p:txBody>
      </p:sp>
    </p:spTree>
    <p:extLst>
      <p:ext uri="{BB962C8B-B14F-4D97-AF65-F5344CB8AC3E}">
        <p14:creationId xmlns:p14="http://schemas.microsoft.com/office/powerpoint/2010/main" val="2817477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800" b="0" i="0" dirty="0">
                <a:solidFill>
                  <a:srgbClr val="000000"/>
                </a:solidFill>
                <a:effectLst/>
                <a:latin typeface="Calibri" panose="020F0502020204030204" pitchFamily="34" charset="0"/>
              </a:rPr>
              <a:t> </a:t>
            </a:r>
          </a:p>
          <a:p>
            <a:pPr algn="l" rtl="0" fontAlgn="base"/>
            <a:r>
              <a:rPr lang="sv-SE" sz="1800" b="1" i="0" dirty="0">
                <a:solidFill>
                  <a:srgbClr val="000000"/>
                </a:solidFill>
                <a:effectLst/>
                <a:latin typeface="Calibri" panose="020F0502020204030204" pitchFamily="34" charset="0"/>
              </a:rPr>
              <a:t>Diskutera följande påståenden i relation till er grupp:</a:t>
            </a:r>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sv-SE" sz="1800" b="0" i="0" dirty="0">
                <a:solidFill>
                  <a:srgbClr val="000000"/>
                </a:solidFill>
                <a:effectLst/>
                <a:latin typeface="Calibri" panose="020F0502020204030204" pitchFamily="34" charset="0"/>
              </a:rPr>
              <a:t> Gruppen är öppen för alla.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sv-SE" sz="1800" b="0" i="0" dirty="0">
                <a:solidFill>
                  <a:srgbClr val="000000"/>
                </a:solidFill>
                <a:effectLst/>
                <a:latin typeface="Calibri" panose="020F0502020204030204" pitchFamily="34" charset="0"/>
              </a:rPr>
              <a:t> I gruppen kan alla vara sig själv.    </a:t>
            </a:r>
          </a:p>
          <a:p>
            <a:pPr algn="l" rtl="0" fontAlgn="base">
              <a:buFont typeface="Arial" panose="020B0604020202020204" pitchFamily="34" charset="0"/>
              <a:buChar char="•"/>
            </a:pPr>
            <a:r>
              <a:rPr lang="sv-SE" sz="1800" b="0" i="0" dirty="0">
                <a:solidFill>
                  <a:srgbClr val="000000"/>
                </a:solidFill>
                <a:effectLst/>
                <a:latin typeface="Calibri" panose="020F0502020204030204" pitchFamily="34" charset="0"/>
              </a:rPr>
              <a:t> Gruppen har alla samma möjligheter att engagera sig och utvecklas.</a:t>
            </a:r>
          </a:p>
          <a:p>
            <a:pPr algn="l" rtl="0" fontAlgn="base">
              <a:buFont typeface="Arial" panose="020B0604020202020204" pitchFamily="34" charset="0"/>
              <a:buChar char="•"/>
            </a:pPr>
            <a:r>
              <a:rPr lang="sv-SE" sz="1800" b="0" i="0" dirty="0">
                <a:solidFill>
                  <a:srgbClr val="000000"/>
                </a:solidFill>
                <a:effectLst/>
                <a:latin typeface="Calibri" panose="020F0502020204030204" pitchFamily="34" charset="0"/>
              </a:rPr>
              <a:t> Det är lätt att vara ny i vår grupp eftersom alla blir väl omhändertagna och välkomnade. </a:t>
            </a:r>
          </a:p>
          <a:p>
            <a:pPr algn="l" rtl="0" fontAlgn="base">
              <a:buFont typeface="Arial" panose="020B0604020202020204" pitchFamily="34" charset="0"/>
              <a:buChar char="•"/>
            </a:pPr>
            <a:r>
              <a:rPr lang="sv-SE" sz="1800" b="0" i="0" dirty="0">
                <a:solidFill>
                  <a:srgbClr val="000000"/>
                </a:solidFill>
                <a:effectLst/>
                <a:latin typeface="Calibri" panose="020F0502020204030204" pitchFamily="34" charset="0"/>
              </a:rPr>
              <a:t> I gruppen spelar utseendet ingen roll.  </a:t>
            </a:r>
          </a:p>
          <a:p>
            <a:pPr algn="l" rtl="0" fontAlgn="base">
              <a:buFont typeface="Arial" panose="020B0604020202020204" pitchFamily="34" charset="0"/>
              <a:buChar char="•"/>
            </a:pPr>
            <a:r>
              <a:rPr lang="sv-SE" sz="1800" b="0" i="0" dirty="0">
                <a:solidFill>
                  <a:srgbClr val="000000"/>
                </a:solidFill>
                <a:effectLst/>
                <a:latin typeface="Calibri" panose="020F0502020204030204" pitchFamily="34" charset="0"/>
              </a:rPr>
              <a:t> Alla deltagare blir accepterade och behandlas jämlikt.  </a:t>
            </a:r>
          </a:p>
          <a:p>
            <a:pPr algn="l" rtl="0" fontAlgn="base">
              <a:buFont typeface="Arial" panose="020B0604020202020204" pitchFamily="34" charset="0"/>
              <a:buChar char="•"/>
            </a:pPr>
            <a:r>
              <a:rPr lang="sv-SE" sz="1800" b="0" i="0" dirty="0">
                <a:solidFill>
                  <a:srgbClr val="000000"/>
                </a:solidFill>
                <a:effectLst/>
                <a:latin typeface="Calibri" panose="020F0502020204030204" pitchFamily="34" charset="0"/>
              </a:rPr>
              <a:t> Våra lokaler är anpassade så att alla kan ta sig in i lokalerna och röra sig fritt.    </a:t>
            </a:r>
          </a:p>
          <a:p>
            <a:pPr algn="l" rtl="0" fontAlgn="base">
              <a:buFont typeface="Arial" panose="020B0604020202020204" pitchFamily="34" charset="0"/>
              <a:buChar char="•"/>
            </a:pPr>
            <a:r>
              <a:rPr lang="sv-SE" sz="1800" b="0" i="0" dirty="0">
                <a:solidFill>
                  <a:srgbClr val="000000"/>
                </a:solidFill>
                <a:effectLst/>
                <a:latin typeface="Calibri" panose="020F0502020204030204" pitchFamily="34" charset="0"/>
              </a:rPr>
              <a:t> I gruppen är det lätt att vara religionsutövare.   </a:t>
            </a:r>
          </a:p>
          <a:p>
            <a:pPr algn="l" rtl="0" fontAlgn="base">
              <a:buFont typeface="Arial" panose="020B0604020202020204" pitchFamily="34" charset="0"/>
              <a:buChar char="•"/>
            </a:pPr>
            <a:r>
              <a:rPr lang="sv-SE" sz="1800" b="0" i="0" dirty="0">
                <a:solidFill>
                  <a:srgbClr val="000000"/>
                </a:solidFill>
                <a:effectLst/>
                <a:latin typeface="Calibri" panose="020F0502020204030204" pitchFamily="34" charset="0"/>
              </a:rPr>
              <a:t> I gruppen spelar ålder ingen roll. </a:t>
            </a:r>
          </a:p>
          <a:p>
            <a:pPr algn="l" rtl="0" fontAlgn="base">
              <a:buFont typeface="Arial" panose="020B0604020202020204" pitchFamily="34" charset="0"/>
              <a:buChar char="•"/>
            </a:pPr>
            <a:r>
              <a:rPr lang="sv-SE" sz="1800" b="0" i="0" dirty="0">
                <a:solidFill>
                  <a:srgbClr val="000000"/>
                </a:solidFill>
                <a:effectLst/>
                <a:latin typeface="Calibri" panose="020F0502020204030204" pitchFamily="34" charset="0"/>
              </a:rPr>
              <a:t> I gruppen finns det samma förväntningar på personer av olika kön.   </a:t>
            </a:r>
          </a:p>
          <a:p>
            <a:pPr algn="l" rtl="0" fontAlgn="base">
              <a:buFont typeface="Arial" panose="020B0604020202020204" pitchFamily="34" charset="0"/>
              <a:buChar char="•"/>
            </a:pPr>
            <a:r>
              <a:rPr lang="sv-SE" sz="1800" b="0" i="0" dirty="0">
                <a:solidFill>
                  <a:srgbClr val="000000"/>
                </a:solidFill>
                <a:effectLst/>
                <a:latin typeface="Calibri" panose="020F0502020204030204" pitchFamily="34" charset="0"/>
              </a:rPr>
              <a:t> I gruppen tillåter, värderar och uppskattar vi olikheter.</a:t>
            </a:r>
          </a:p>
          <a:p>
            <a:pPr algn="l" rtl="0" fontAlgn="base"/>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a:endParaRPr lang="sv-SE" sz="1800" b="0" i="0" dirty="0">
              <a:solidFill>
                <a:srgbClr val="000000"/>
              </a:solidFill>
              <a:effectLst/>
              <a:latin typeface="Calibri" panose="020F0502020204030204" pitchFamily="34" charset="0"/>
            </a:endParaRPr>
          </a:p>
          <a:p>
            <a:pPr algn="l"/>
            <a:endParaRPr lang="sv-SE" sz="1800" b="0" i="0" dirty="0">
              <a:solidFill>
                <a:srgbClr val="000000"/>
              </a:solidFill>
              <a:effectLst/>
              <a:latin typeface="Calibri" panose="020F0502020204030204" pitchFamily="34" charset="0"/>
            </a:endParaRPr>
          </a:p>
          <a:p>
            <a:pPr algn="l" rtl="0" fontAlgn="base"/>
            <a:r>
              <a:rPr lang="sv-SE" sz="1800" b="1" i="0" dirty="0">
                <a:solidFill>
                  <a:srgbClr val="000000"/>
                </a:solidFill>
                <a:effectLst/>
                <a:latin typeface="Calibri" panose="020F0502020204030204" pitchFamily="34" charset="0"/>
              </a:rPr>
              <a:t>Diskutera: Vilka fördelar tror du att gruppens normer ger er?</a:t>
            </a:r>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Diskutera frågan i bikupor och öppna sedan upp till diskussion i helgrupp. Utgå från vilka normer som ni konstaterade fanns i er grupp.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Exempel: Om normen är lång föreningsvana kan det innebära att vi hänger med i det mesta som sägs och beslutas under styrelsemötena och att personer med lång föreningsvana får mer talutrymme. Om normen är att bo i Stockholm så kan det innebära att styrelsemötena alltid utgår från Stockholm.    </a:t>
            </a:r>
          </a:p>
          <a:p>
            <a:pPr algn="l" rtl="0" fontAlgn="base"/>
            <a:endParaRPr lang="sv-SE" sz="1800" b="0" i="0" dirty="0">
              <a:solidFill>
                <a:srgbClr val="000000"/>
              </a:solidFill>
              <a:effectLst/>
              <a:latin typeface="Calibri" panose="020F0502020204030204" pitchFamily="34" charset="0"/>
            </a:endParaRPr>
          </a:p>
          <a:p>
            <a:pPr algn="l" rtl="0" fontAlgn="base"/>
            <a:r>
              <a:rPr lang="sv-SE" sz="1800" b="0" i="0" dirty="0">
                <a:solidFill>
                  <a:srgbClr val="000000"/>
                </a:solidFill>
                <a:effectLst/>
                <a:latin typeface="Calibri" panose="020F0502020204030204" pitchFamily="34" charset="0"/>
              </a:rPr>
              <a:t>Till dig som utbildare: </a:t>
            </a:r>
          </a:p>
          <a:p>
            <a:pPr algn="l" rtl="0" fontAlgn="base"/>
            <a:r>
              <a:rPr lang="sv-SE" sz="1800" b="0" i="0" dirty="0">
                <a:solidFill>
                  <a:srgbClr val="000000"/>
                </a:solidFill>
                <a:effectLst/>
                <a:latin typeface="Calibri" panose="020F0502020204030204" pitchFamily="34" charset="0"/>
              </a:rPr>
              <a:t>Känns diskussionen trög? Har gruppen svårt att kartlägga de olika normerna?</a:t>
            </a:r>
          </a:p>
          <a:p>
            <a:pPr algn="l" rtl="0" fontAlgn="base"/>
            <a:r>
              <a:rPr lang="sv-SE" sz="1800" b="0" i="0" dirty="0">
                <a:solidFill>
                  <a:srgbClr val="000000"/>
                </a:solidFill>
                <a:effectLst/>
                <a:latin typeface="Calibri" panose="020F0502020204030204" pitchFamily="34" charset="0"/>
              </a:rPr>
              <a:t>Ställ direkta frågor. Vilka normer finns det i den egna gruppen? Anser gruppen att det finns en jämn fördelning av individer baserat på funktion, ålder, kön, etnisk- religiös bakgrund, utbildningsnivå, ekonomiska förutsättningar? Beteendenormer? Tillåter, uppskattar, värderar vi olikheter i vår organisation? Låt de diskutera dessa frågor i par och lyft sedan diskussionen i helgrupp. </a:t>
            </a:r>
            <a:endParaRPr lang="sv-SE" b="0" i="0" dirty="0">
              <a:solidFill>
                <a:srgbClr val="000000"/>
              </a:solidFill>
              <a:effectLst/>
              <a:latin typeface="Segoe UI" panose="020B0502040204020203" pitchFamily="34" charset="0"/>
            </a:endParaRPr>
          </a:p>
          <a:p>
            <a:pPr algn="l"/>
            <a:endParaRPr lang="sv-SE" dirty="0"/>
          </a:p>
        </p:txBody>
      </p:sp>
      <p:sp>
        <p:nvSpPr>
          <p:cNvPr id="4" name="Platshållare för bildnummer 3"/>
          <p:cNvSpPr>
            <a:spLocks noGrp="1"/>
          </p:cNvSpPr>
          <p:nvPr>
            <p:ph type="sldNum" sz="quarter" idx="5"/>
          </p:nvPr>
        </p:nvSpPr>
        <p:spPr/>
        <p:txBody>
          <a:bodyPr/>
          <a:lstStyle/>
          <a:p>
            <a:fld id="{043FAC55-9B39-4FFC-941C-45E05677DBBA}" type="slidenum">
              <a:rPr lang="sv-SE" smtClean="0"/>
              <a:t>19</a:t>
            </a:fld>
            <a:endParaRPr lang="sv-SE"/>
          </a:p>
        </p:txBody>
      </p:sp>
    </p:spTree>
    <p:extLst>
      <p:ext uri="{BB962C8B-B14F-4D97-AF65-F5344CB8AC3E}">
        <p14:creationId xmlns:p14="http://schemas.microsoft.com/office/powerpoint/2010/main" val="306101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dirty="0">
                <a:solidFill>
                  <a:srgbClr val="000000"/>
                </a:solidFill>
                <a:effectLst/>
                <a:latin typeface="Calibri" panose="020F0502020204030204" pitchFamily="34" charset="0"/>
              </a:rPr>
              <a:t>Läs frågan, </a:t>
            </a:r>
            <a:r>
              <a:rPr lang="sv-SE" sz="1800" b="0" i="0" u="sng" dirty="0">
                <a:solidFill>
                  <a:srgbClr val="000000"/>
                </a:solidFill>
                <a:effectLst/>
                <a:latin typeface="Calibri" panose="020F0502020204030204" pitchFamily="34" charset="0"/>
              </a:rPr>
              <a:t>klicka</a:t>
            </a:r>
            <a:r>
              <a:rPr lang="sv-SE" sz="1800" b="0" i="0" dirty="0">
                <a:solidFill>
                  <a:srgbClr val="000000"/>
                </a:solidFill>
                <a:effectLst/>
                <a:latin typeface="Calibri" panose="020F0502020204030204" pitchFamily="34" charset="0"/>
              </a:rPr>
              <a:t> och ge deltagarna en minut innan du går vidare. </a:t>
            </a:r>
          </a:p>
          <a:p>
            <a:endParaRPr lang="sv-SE" sz="1800" b="0" i="0" dirty="0">
              <a:solidFill>
                <a:srgbClr val="000000"/>
              </a:solidFill>
              <a:effectLst/>
              <a:latin typeface="Calibri" panose="020F0502020204030204" pitchFamily="34" charset="0"/>
            </a:endParaRPr>
          </a:p>
          <a:p>
            <a:r>
              <a:rPr lang="sv-SE" sz="1800" b="0" i="0" dirty="0">
                <a:solidFill>
                  <a:srgbClr val="000000"/>
                </a:solidFill>
                <a:effectLst/>
                <a:latin typeface="Calibri" panose="020F0502020204030204" pitchFamily="34" charset="0"/>
              </a:rPr>
              <a:t>Normkritik är ett perspektiv som belyser, ifrågasätter och förändrar normer, attityder och beteenden som kan vara begränsande och exkluderande för olika individer och grupper. Att arbeta normkritiskt i en förening eller i en arbetsgrupp innebär just att normerna i den egna gruppen sätts i fokus och ifrågasätts. Det ska vi göra här idag.  </a:t>
            </a:r>
          </a:p>
          <a:p>
            <a:endParaRPr lang="sv-SE" sz="1800" b="0" i="0" dirty="0">
              <a:solidFill>
                <a:srgbClr val="000000"/>
              </a:solidFill>
              <a:effectLst/>
              <a:latin typeface="Calibri" panose="020F0502020204030204" pitchFamily="34" charset="0"/>
            </a:endParaRPr>
          </a:p>
          <a:p>
            <a:r>
              <a:rPr lang="sv-SE" sz="1800" dirty="0">
                <a:effectLst/>
                <a:latin typeface="Calibri" panose="020F0502020204030204" pitchFamily="34" charset="0"/>
                <a:ea typeface="Calibri" panose="020F0502020204030204" pitchFamily="34" charset="0"/>
              </a:rPr>
              <a:t>I denna utbildning fokuserar vi på normkritiska arbetssätt. Vi menar inte att förklara de principer och strukturella förutsättningar bakom de normer vi går igenom . Mer fördjupande material kring de olika normerna hänvisar vi till i slutet på utbildningen.</a:t>
            </a:r>
          </a:p>
          <a:p>
            <a:endParaRPr lang="sv-SE" sz="1800" dirty="0">
              <a:effectLst/>
              <a:latin typeface="Calibri" panose="020F0502020204030204" pitchFamily="34" charset="0"/>
            </a:endParaRPr>
          </a:p>
          <a:p>
            <a:r>
              <a:rPr lang="sv-SE" sz="1800" dirty="0">
                <a:effectLst/>
                <a:latin typeface="Calibri" panose="020F0502020204030204" pitchFamily="34" charset="0"/>
              </a:rPr>
              <a:t>Det finns många olika begrepp som kanske är nya för er. Om du inte vet är det bra att fråga här! Men annars får ni också en ordlista här som ni kan använda er av. Den är framtagen av låsupp.nu, ett projekt som drevs av mångkulturellt centrum. </a:t>
            </a:r>
          </a:p>
          <a:p>
            <a:endParaRPr lang="sv-SE" sz="1800" dirty="0">
              <a:effectLst/>
              <a:latin typeface="Calibri" panose="020F0502020204030204" pitchFamily="34" charset="0"/>
            </a:endParaRPr>
          </a:p>
          <a:p>
            <a:r>
              <a:rPr lang="sv-SE" sz="1800" dirty="0">
                <a:effectLst/>
                <a:latin typeface="Calibri" panose="020F0502020204030204" pitchFamily="34" charset="0"/>
              </a:rPr>
              <a:t>Dela ut ordlistan. </a:t>
            </a:r>
          </a:p>
          <a:p>
            <a:endParaRPr lang="sv-SE" sz="1800" dirty="0">
              <a:effectLst/>
              <a:latin typeface="Calibri" panose="020F0502020204030204" pitchFamily="34" charset="0"/>
            </a:endParaRPr>
          </a:p>
          <a:p>
            <a:r>
              <a:rPr lang="sv-SE" sz="1800" dirty="0">
                <a:effectLst/>
                <a:latin typeface="Calibri" panose="020F0502020204030204" pitchFamily="34" charset="0"/>
              </a:rPr>
              <a:t>Detta är inte en föreläsning utan ni förväntas delta. Ställ gärna frågor! Vi kanske inte kan svara på alla, men det är viktigt att vi kan reflektera tillsammans. </a:t>
            </a:r>
          </a:p>
          <a:p>
            <a:endParaRPr lang="sv-SE"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00" dirty="0">
                <a:effectLst/>
                <a:latin typeface="Calibri" panose="020F0502020204030204" pitchFamily="34" charset="0"/>
                <a:ea typeface="Calibri" panose="020F0502020204030204" pitchFamily="34" charset="0"/>
                <a:cs typeface="Times New Roman" panose="02020603050405020304" pitchFamily="18" charset="0"/>
              </a:rPr>
              <a:t>Tips! Om det är första gången gruppen träffas kan det vara bra att göra en presentationsrunda och skriva gemensamma gruppregler. Se övningar i utbildningen ”Inkluderande mötestekniker”. </a:t>
            </a:r>
          </a:p>
          <a:p>
            <a:endParaRPr lang="sv-SE" dirty="0"/>
          </a:p>
        </p:txBody>
      </p:sp>
      <p:sp>
        <p:nvSpPr>
          <p:cNvPr id="4" name="Platshållare för bildnummer 3"/>
          <p:cNvSpPr>
            <a:spLocks noGrp="1"/>
          </p:cNvSpPr>
          <p:nvPr>
            <p:ph type="sldNum" sz="quarter" idx="5"/>
          </p:nvPr>
        </p:nvSpPr>
        <p:spPr/>
        <p:txBody>
          <a:bodyPr/>
          <a:lstStyle/>
          <a:p>
            <a:fld id="{043FAC55-9B39-4FFC-941C-45E05677DBBA}" type="slidenum">
              <a:rPr lang="sv-SE" smtClean="0"/>
              <a:t>2</a:t>
            </a:fld>
            <a:endParaRPr lang="sv-SE"/>
          </a:p>
        </p:txBody>
      </p:sp>
    </p:spTree>
    <p:extLst>
      <p:ext uri="{BB962C8B-B14F-4D97-AF65-F5344CB8AC3E}">
        <p14:creationId xmlns:p14="http://schemas.microsoft.com/office/powerpoint/2010/main" val="897109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lnSpc>
                <a:spcPct val="107000"/>
              </a:lnSpc>
              <a:spcAft>
                <a:spcPts val="800"/>
              </a:spcAft>
            </a:pPr>
            <a:r>
              <a:rPr lang="sv-S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Övningen passar en grupp där deltagare tillhör samma sammanhang. </a:t>
            </a:r>
          </a:p>
          <a:p>
            <a:pPr algn="l">
              <a:lnSpc>
                <a:spcPct val="107000"/>
              </a:lnSpc>
              <a:spcAft>
                <a:spcPts val="800"/>
              </a:spcAft>
            </a:pPr>
            <a:r>
              <a:rPr lang="sv-S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Alternativt kan du anpassa övningen så att de granskar till exempel Folkuniversitetets hemsida. </a:t>
            </a:r>
          </a:p>
          <a:p>
            <a:pPr algn="ctr">
              <a:lnSpc>
                <a:spcPct val="107000"/>
              </a:lnSpc>
              <a:spcAft>
                <a:spcPts val="800"/>
              </a:spcAft>
            </a:pPr>
            <a:endParaRPr lang="sv-S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sv-S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Dela in gruppen i två grupper. Varje grupp ska få arbeta med en enskild uppgift i cirka 20 minuter.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sv-S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Dela dokumentet: ”Övning – </a:t>
            </a:r>
            <a:r>
              <a:rPr lang="sv-SE"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Normkritisk</a:t>
            </a:r>
            <a:r>
              <a:rPr lang="sv-S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bildanalys” och ”Övning – Tillgänglighetsanalys”</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Därefter öppnas det upp för gemensam diskussion.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043FAC55-9B39-4FFC-941C-45E05677DBBA}" type="slidenum">
              <a:rPr lang="sv-SE" smtClean="0"/>
              <a:t>20</a:t>
            </a:fld>
            <a:endParaRPr lang="sv-SE"/>
          </a:p>
        </p:txBody>
      </p:sp>
    </p:spTree>
    <p:extLst>
      <p:ext uri="{BB962C8B-B14F-4D97-AF65-F5344CB8AC3E}">
        <p14:creationId xmlns:p14="http://schemas.microsoft.com/office/powerpoint/2010/main" val="3990557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Passar bra för alla grupper (egen grupp eller blandad grupp)</a:t>
            </a:r>
          </a:p>
          <a:p>
            <a:r>
              <a:rPr lang="sv-SE" dirty="0"/>
              <a:t>Antal deltagare: minimum 6</a:t>
            </a:r>
          </a:p>
          <a:p>
            <a:r>
              <a:rPr lang="sv-SE" dirty="0"/>
              <a:t>Deltagarna kommer röra på sig i rummet, i 4 olika hörn. </a:t>
            </a:r>
          </a:p>
          <a:p>
            <a:endParaRPr lang="sv-SE" dirty="0"/>
          </a:p>
          <a:p>
            <a:pPr algn="l"/>
            <a:r>
              <a:rPr lang="sv-SE" b="1" i="0" dirty="0">
                <a:solidFill>
                  <a:srgbClr val="41AD49"/>
                </a:solidFill>
                <a:effectLst/>
                <a:latin typeface="Raleway" panose="020F0502020204030204" pitchFamily="2" charset="0"/>
              </a:rPr>
              <a:t>Mål:</a:t>
            </a:r>
            <a:r>
              <a:rPr lang="sv-SE" b="0" i="0" dirty="0">
                <a:solidFill>
                  <a:srgbClr val="A4A4A4"/>
                </a:solidFill>
                <a:effectLst/>
                <a:latin typeface="Raleway" panose="020F0502020204030204" pitchFamily="2" charset="0"/>
              </a:rPr>
              <a:t> Att bli medveten om de privilegier vissa grupper får i samhället.</a:t>
            </a:r>
          </a:p>
          <a:p>
            <a:pPr algn="l"/>
            <a:r>
              <a:rPr lang="sv-SE" b="0" i="0" dirty="0">
                <a:solidFill>
                  <a:srgbClr val="A4A4A4"/>
                </a:solidFill>
                <a:effectLst/>
                <a:latin typeface="Raleway" panose="020F0502020204030204" pitchFamily="2" charset="0"/>
              </a:rPr>
              <a:t> </a:t>
            </a:r>
          </a:p>
          <a:p>
            <a:pPr algn="l"/>
            <a:r>
              <a:rPr lang="sv-SE" b="1" i="0" dirty="0">
                <a:solidFill>
                  <a:srgbClr val="41AD49"/>
                </a:solidFill>
                <a:effectLst/>
                <a:latin typeface="Raleway" panose="020F0502020204030204" pitchFamily="2" charset="0"/>
              </a:rPr>
              <a:t>Instruktion:</a:t>
            </a:r>
            <a:br>
              <a:rPr lang="sv-SE" b="0" i="0" dirty="0">
                <a:solidFill>
                  <a:srgbClr val="A4A4A4"/>
                </a:solidFill>
                <a:effectLst/>
                <a:latin typeface="Raleway" panose="020F0502020204030204" pitchFamily="2" charset="0"/>
              </a:rPr>
            </a:br>
            <a:r>
              <a:rPr lang="sv-SE" b="0" i="0" dirty="0">
                <a:solidFill>
                  <a:srgbClr val="A4A4A4"/>
                </a:solidFill>
                <a:effectLst/>
                <a:latin typeface="Raleway" panose="020F0502020204030204" pitchFamily="2" charset="0"/>
              </a:rPr>
              <a:t>Läs upp frågorna samt ge deltagarna de tre givna svarsalternativen samt ett öppet alternativ. Varje alternativ motsvarar ett hörn i rummet. Deltagarna ska ta ställning till frågorna genom att ställa sig i det hörn som motsvarar deras åsikt. De ska ta ställning till frågan oavsett om de tillhör gruppen eller inte. Gå sedan igenom varje svarsalternativ och låt eleverna motivera och exemplifiera sina ställningstaganden om de vill. Det är tillåtet att byta hörn under övningen. Använd testfrågan för att förstå hur övningen fungerar. </a:t>
            </a:r>
          </a:p>
          <a:p>
            <a:pPr algn="l"/>
            <a:r>
              <a:rPr lang="sv-SE" b="0" i="0" dirty="0">
                <a:solidFill>
                  <a:srgbClr val="A4A4A4"/>
                </a:solidFill>
                <a:effectLst/>
                <a:latin typeface="Raleway" panose="020F0502020204030204" pitchFamily="2" charset="0"/>
              </a:rPr>
              <a:t> </a:t>
            </a:r>
          </a:p>
          <a:p>
            <a:pPr algn="l"/>
            <a:r>
              <a:rPr lang="sv-SE" b="1" i="0" dirty="0">
                <a:solidFill>
                  <a:srgbClr val="41AD49"/>
                </a:solidFill>
                <a:effectLst/>
                <a:latin typeface="Raleway" panose="020F0502020204030204" pitchFamily="2" charset="0"/>
              </a:rPr>
              <a:t>Att tänka på:</a:t>
            </a:r>
            <a:endParaRPr lang="sv-SE" b="0" i="0" dirty="0">
              <a:solidFill>
                <a:srgbClr val="A4A4A4"/>
              </a:solidFill>
              <a:effectLst/>
              <a:latin typeface="Raleway" panose="020F0502020204030204" pitchFamily="2" charset="0"/>
            </a:endParaRPr>
          </a:p>
          <a:p>
            <a:pPr algn="l">
              <a:buFont typeface="Arial" panose="020B0604020202020204" pitchFamily="34" charset="0"/>
              <a:buChar char="•"/>
            </a:pPr>
            <a:r>
              <a:rPr lang="sv-SE" b="0" i="0" dirty="0">
                <a:solidFill>
                  <a:srgbClr val="A4A4A4"/>
                </a:solidFill>
                <a:effectLst/>
                <a:latin typeface="Raleway" panose="020F0502020204030204" pitchFamily="2" charset="0"/>
              </a:rPr>
              <a:t>Det händer ibland att samtalen kommer att handla om problem för de som inte tillhör de grupper som ska diskuteras, t.ex. homosexuella, döva och kvinnor. Försök då att styra tillbaka samtalet till att handla om de fördelar t.ex. heterosexuella, hörande och män har i samhället.</a:t>
            </a:r>
          </a:p>
          <a:p>
            <a:pPr algn="l">
              <a:buFont typeface="Arial" panose="020B0604020202020204" pitchFamily="34" charset="0"/>
              <a:buChar char="•"/>
            </a:pPr>
            <a:r>
              <a:rPr lang="sv-SE" b="0" i="0" dirty="0">
                <a:solidFill>
                  <a:srgbClr val="A4A4A4"/>
                </a:solidFill>
                <a:effectLst/>
                <a:latin typeface="Raleway" panose="020F0502020204030204" pitchFamily="2" charset="0"/>
              </a:rPr>
              <a:t>Gå runt mellan de olika hörnen när deltagarna ska motivera sina ställningstaganden. Det kan särskilt ge stöd i de fall en deltagare är ensam om att välja ett hörn.</a:t>
            </a:r>
          </a:p>
          <a:p>
            <a:pPr algn="l">
              <a:buFont typeface="Arial" panose="020B0604020202020204" pitchFamily="34" charset="0"/>
              <a:buChar char="•"/>
            </a:pPr>
            <a:r>
              <a:rPr lang="sv-SE" b="0" i="0" dirty="0">
                <a:solidFill>
                  <a:srgbClr val="A4A4A4"/>
                </a:solidFill>
                <a:effectLst/>
                <a:latin typeface="Raleway" panose="020F0502020204030204" pitchFamily="2" charset="0"/>
              </a:rPr>
              <a:t>Det händer att diskussionen fastnar kring vilket privilegium som är större än ett annat. Försök att gå vidare och lyfta fler privilegier. Syftet med övningen är inte att fastställa vilket det största privilegiet för normgruppen är utan att diskutera och synliggöra olika privilegier.</a:t>
            </a:r>
          </a:p>
          <a:p>
            <a:pPr algn="l"/>
            <a:r>
              <a:rPr lang="sv-SE" b="0" i="0" dirty="0">
                <a:solidFill>
                  <a:srgbClr val="A4A4A4"/>
                </a:solidFill>
                <a:effectLst/>
                <a:latin typeface="Raleway" panose="020F0502020204030204" pitchFamily="2" charset="0"/>
              </a:rPr>
              <a:t> </a:t>
            </a:r>
          </a:p>
          <a:p>
            <a:pPr algn="l"/>
            <a:r>
              <a:rPr lang="sv-SE" b="1" i="0" dirty="0">
                <a:solidFill>
                  <a:srgbClr val="41AD49"/>
                </a:solidFill>
                <a:effectLst/>
                <a:latin typeface="Raleway" panose="020F0502020204030204" pitchFamily="2" charset="0"/>
              </a:rPr>
              <a:t>Testfråga:</a:t>
            </a:r>
            <a:endParaRPr lang="sv-SE" b="0" i="0" dirty="0">
              <a:solidFill>
                <a:srgbClr val="A4A4A4"/>
              </a:solidFill>
              <a:effectLst/>
              <a:latin typeface="Raleway" panose="020F0502020204030204" pitchFamily="2" charset="0"/>
            </a:endParaRPr>
          </a:p>
          <a:p>
            <a:pPr algn="l"/>
            <a:r>
              <a:rPr lang="sv-SE" b="1" i="0" dirty="0">
                <a:solidFill>
                  <a:srgbClr val="41AD49"/>
                </a:solidFill>
                <a:effectLst/>
                <a:latin typeface="Raleway" panose="020F0502020204030204" pitchFamily="2" charset="0"/>
              </a:rPr>
              <a:t>Den största fördelen med att vara cirkelledare* är: </a:t>
            </a:r>
            <a:r>
              <a:rPr lang="sv-SE" b="0" i="1" dirty="0">
                <a:solidFill>
                  <a:srgbClr val="41AD49"/>
                </a:solidFill>
                <a:effectLst/>
                <a:latin typeface="Raleway" panose="020F0502020204030204" pitchFamily="2" charset="0"/>
              </a:rPr>
              <a:t>*Ändra beroende på gruppen. </a:t>
            </a:r>
            <a:endParaRPr lang="sv-SE" b="0" i="0" dirty="0">
              <a:solidFill>
                <a:srgbClr val="A4A4A4"/>
              </a:solidFill>
              <a:effectLst/>
              <a:latin typeface="Raleway" panose="020F0502020204030204" pitchFamily="2" charset="0"/>
            </a:endParaRPr>
          </a:p>
          <a:p>
            <a:pPr algn="l"/>
            <a:r>
              <a:rPr lang="sv-SE" b="0" i="0" dirty="0">
                <a:solidFill>
                  <a:srgbClr val="A4A4A4"/>
                </a:solidFill>
                <a:effectLst/>
                <a:latin typeface="Raleway" panose="020F0502020204030204" pitchFamily="2" charset="0"/>
              </a:rPr>
              <a:t>1. Jag får träffa intressanta människor varje dag.</a:t>
            </a:r>
          </a:p>
          <a:p>
            <a:pPr algn="l"/>
            <a:r>
              <a:rPr lang="sv-SE" b="0" i="0" dirty="0">
                <a:solidFill>
                  <a:srgbClr val="A4A4A4"/>
                </a:solidFill>
                <a:effectLst/>
                <a:latin typeface="Raleway" panose="020F0502020204030204" pitchFamily="2" charset="0"/>
              </a:rPr>
              <a:t>2. Jag utvecklas ständigt både i min roll och som människa.</a:t>
            </a:r>
          </a:p>
          <a:p>
            <a:pPr algn="l"/>
            <a:r>
              <a:rPr lang="sv-SE" b="0" i="0" dirty="0">
                <a:solidFill>
                  <a:srgbClr val="A4A4A4"/>
                </a:solidFill>
                <a:effectLst/>
                <a:latin typeface="Raleway" panose="020F0502020204030204" pitchFamily="2" charset="0"/>
              </a:rPr>
              <a:t>3. Jag fyller en viktig samhällsfunktion.</a:t>
            </a:r>
          </a:p>
          <a:p>
            <a:pPr algn="l"/>
            <a:r>
              <a:rPr lang="sv-SE" b="0" i="0" dirty="0">
                <a:solidFill>
                  <a:srgbClr val="A4A4A4"/>
                </a:solidFill>
                <a:effectLst/>
                <a:latin typeface="Raleway" panose="020F0502020204030204" pitchFamily="2" charset="0"/>
              </a:rPr>
              <a:t>4. Öppet hörn – eget förslag</a:t>
            </a:r>
          </a:p>
          <a:p>
            <a:pPr algn="l"/>
            <a:r>
              <a:rPr lang="sv-SE" b="0" i="0" dirty="0">
                <a:solidFill>
                  <a:srgbClr val="A4A4A4"/>
                </a:solidFill>
                <a:effectLst/>
                <a:latin typeface="Raleway" panose="020F0502020204030204" pitchFamily="2" charset="0"/>
              </a:rPr>
              <a:t> </a:t>
            </a:r>
          </a:p>
          <a:p>
            <a:pPr algn="l"/>
            <a:r>
              <a:rPr lang="sv-SE" b="1" i="0" dirty="0">
                <a:solidFill>
                  <a:srgbClr val="41AD49"/>
                </a:solidFill>
                <a:effectLst/>
                <a:latin typeface="Raleway" panose="020F0502020204030204" pitchFamily="2" charset="0"/>
              </a:rPr>
              <a:t>Frågor:</a:t>
            </a:r>
            <a:endParaRPr lang="sv-SE" b="0" i="0" dirty="0">
              <a:solidFill>
                <a:srgbClr val="A4A4A4"/>
              </a:solidFill>
              <a:effectLst/>
              <a:latin typeface="Raleway" panose="020F0502020204030204" pitchFamily="2" charset="0"/>
            </a:endParaRPr>
          </a:p>
          <a:p>
            <a:pPr algn="l"/>
            <a:r>
              <a:rPr lang="sv-SE" b="0" i="0" dirty="0">
                <a:solidFill>
                  <a:srgbClr val="A4A4A4"/>
                </a:solidFill>
                <a:effectLst/>
                <a:latin typeface="Raleway" panose="020F0502020204030204" pitchFamily="2" charset="0"/>
              </a:rPr>
              <a:t> </a:t>
            </a:r>
          </a:p>
          <a:p>
            <a:pPr algn="l"/>
            <a:r>
              <a:rPr lang="sv-SE" b="1" i="0" dirty="0">
                <a:solidFill>
                  <a:srgbClr val="41AD49"/>
                </a:solidFill>
                <a:effectLst/>
                <a:latin typeface="Raleway" panose="020F0502020204030204" pitchFamily="2" charset="0"/>
              </a:rPr>
              <a:t> Den största fördelen vuxna har i samhället är:</a:t>
            </a:r>
            <a:endParaRPr lang="sv-SE" b="0" i="0" dirty="0">
              <a:solidFill>
                <a:srgbClr val="A4A4A4"/>
              </a:solidFill>
              <a:effectLst/>
              <a:latin typeface="Raleway" panose="020F0502020204030204" pitchFamily="2" charset="0"/>
            </a:endParaRPr>
          </a:p>
          <a:p>
            <a:pPr algn="l">
              <a:buFont typeface="+mj-lt"/>
              <a:buAutoNum type="arabicPeriod"/>
            </a:pPr>
            <a:r>
              <a:rPr lang="sv-SE" b="0" i="0" dirty="0">
                <a:solidFill>
                  <a:srgbClr val="A4A4A4"/>
                </a:solidFill>
                <a:effectLst/>
                <a:latin typeface="Raleway" panose="020F0502020204030204" pitchFamily="2" charset="0"/>
              </a:rPr>
              <a:t>Att vuxna får vara med och bestämma genom att rösta.</a:t>
            </a:r>
          </a:p>
          <a:p>
            <a:pPr algn="l">
              <a:buFont typeface="+mj-lt"/>
              <a:buAutoNum type="arabicPeriod"/>
            </a:pPr>
            <a:r>
              <a:rPr lang="sv-SE" b="0" i="0" dirty="0">
                <a:solidFill>
                  <a:srgbClr val="A4A4A4"/>
                </a:solidFill>
                <a:effectLst/>
                <a:latin typeface="Raleway" panose="020F0502020204030204" pitchFamily="2" charset="0"/>
              </a:rPr>
              <a:t>Att vuxnas kärlek tas på allvar.</a:t>
            </a:r>
          </a:p>
          <a:p>
            <a:pPr algn="l">
              <a:buFont typeface="+mj-lt"/>
              <a:buAutoNum type="arabicPeriod"/>
            </a:pPr>
            <a:r>
              <a:rPr lang="sv-SE" b="0" i="0" dirty="0">
                <a:solidFill>
                  <a:srgbClr val="A4A4A4"/>
                </a:solidFill>
                <a:effectLst/>
                <a:latin typeface="Raleway" panose="020F0502020204030204" pitchFamily="2" charset="0"/>
              </a:rPr>
              <a:t>Att folk lyssnar på vad vuxna säger.</a:t>
            </a:r>
          </a:p>
          <a:p>
            <a:pPr algn="l">
              <a:buFont typeface="+mj-lt"/>
              <a:buAutoNum type="arabicPeriod"/>
            </a:pPr>
            <a:r>
              <a:rPr lang="sv-SE" b="0" i="0" dirty="0">
                <a:solidFill>
                  <a:srgbClr val="A4A4A4"/>
                </a:solidFill>
                <a:effectLst/>
                <a:latin typeface="Raleway" panose="020F0502020204030204" pitchFamily="2" charset="0"/>
              </a:rPr>
              <a:t>Öppet hörn – eget förslag.</a:t>
            </a:r>
          </a:p>
          <a:p>
            <a:pPr algn="l"/>
            <a:r>
              <a:rPr lang="sv-SE" b="0" i="0" dirty="0">
                <a:solidFill>
                  <a:srgbClr val="A4A4A4"/>
                </a:solidFill>
                <a:effectLst/>
                <a:latin typeface="Raleway" panose="020F0502020204030204" pitchFamily="2" charset="0"/>
              </a:rPr>
              <a:t> </a:t>
            </a:r>
          </a:p>
          <a:p>
            <a:pPr algn="l"/>
            <a:r>
              <a:rPr lang="sv-SE" b="1" i="0" dirty="0">
                <a:solidFill>
                  <a:srgbClr val="41AD49"/>
                </a:solidFill>
                <a:effectLst/>
                <a:latin typeface="Raleway" panose="020F0502020204030204" pitchFamily="2" charset="0"/>
              </a:rPr>
              <a:t>Den största fördelen heterosexuella har i samhället är:</a:t>
            </a:r>
            <a:endParaRPr lang="sv-SE" b="0" i="0" dirty="0">
              <a:solidFill>
                <a:srgbClr val="A4A4A4"/>
              </a:solidFill>
              <a:effectLst/>
              <a:latin typeface="Raleway" panose="020F0502020204030204" pitchFamily="2" charset="0"/>
            </a:endParaRPr>
          </a:p>
          <a:p>
            <a:pPr algn="l">
              <a:buFont typeface="+mj-lt"/>
              <a:buAutoNum type="arabicPeriod"/>
            </a:pPr>
            <a:r>
              <a:rPr lang="sv-SE" b="0" i="0" dirty="0">
                <a:solidFill>
                  <a:srgbClr val="A4A4A4"/>
                </a:solidFill>
                <a:effectLst/>
                <a:latin typeface="Raleway" panose="020F0502020204030204" pitchFamily="2" charset="0"/>
              </a:rPr>
              <a:t>Att heterosexuella kan hålla sin partner i handen på stan utan att någon tittar konstigt på dem.</a:t>
            </a:r>
          </a:p>
          <a:p>
            <a:pPr algn="l">
              <a:buFont typeface="+mj-lt"/>
              <a:buAutoNum type="arabicPeriod"/>
            </a:pPr>
            <a:r>
              <a:rPr lang="sv-SE" b="0" i="0" dirty="0">
                <a:solidFill>
                  <a:srgbClr val="A4A4A4"/>
                </a:solidFill>
                <a:effectLst/>
                <a:latin typeface="Raleway" panose="020F0502020204030204" pitchFamily="2" charset="0"/>
              </a:rPr>
              <a:t>Att information om sex- och relationer (t.ex. i skolan) riktar sig till heterosexuella.</a:t>
            </a:r>
          </a:p>
          <a:p>
            <a:pPr algn="l">
              <a:buFont typeface="+mj-lt"/>
              <a:buAutoNum type="arabicPeriod"/>
            </a:pPr>
            <a:r>
              <a:rPr lang="sv-SE" b="0" i="0" dirty="0">
                <a:solidFill>
                  <a:srgbClr val="A4A4A4"/>
                </a:solidFill>
                <a:effectLst/>
                <a:latin typeface="Raleway" panose="020F0502020204030204" pitchFamily="2" charset="0"/>
              </a:rPr>
              <a:t>Att heterosexuella slipper ”komma ut” hela tiden.</a:t>
            </a:r>
          </a:p>
          <a:p>
            <a:pPr algn="l">
              <a:buFont typeface="+mj-lt"/>
              <a:buAutoNum type="arabicPeriod"/>
            </a:pPr>
            <a:r>
              <a:rPr lang="sv-SE" b="0" i="0" dirty="0">
                <a:solidFill>
                  <a:srgbClr val="A4A4A4"/>
                </a:solidFill>
                <a:effectLst/>
                <a:latin typeface="Raleway" panose="020F0502020204030204" pitchFamily="2" charset="0"/>
              </a:rPr>
              <a:t>Öppet hörn – eget förslag.</a:t>
            </a:r>
          </a:p>
          <a:p>
            <a:pPr algn="l"/>
            <a:r>
              <a:rPr lang="sv-SE" b="0" i="0" dirty="0">
                <a:solidFill>
                  <a:srgbClr val="A4A4A4"/>
                </a:solidFill>
                <a:effectLst/>
                <a:latin typeface="Raleway" panose="020F0502020204030204" pitchFamily="2" charset="0"/>
              </a:rPr>
              <a:t> </a:t>
            </a:r>
          </a:p>
          <a:p>
            <a:pPr algn="l"/>
            <a:r>
              <a:rPr lang="sv-SE" b="1" i="0" dirty="0">
                <a:solidFill>
                  <a:srgbClr val="41AD49"/>
                </a:solidFill>
                <a:effectLst/>
                <a:latin typeface="Raleway" panose="020F0502020204030204" pitchFamily="2" charset="0"/>
              </a:rPr>
              <a:t>Den största fördelen med att uppfattas som svensk i samhället är:</a:t>
            </a:r>
            <a:endParaRPr lang="sv-SE" b="0" i="0" dirty="0">
              <a:solidFill>
                <a:srgbClr val="A4A4A4"/>
              </a:solidFill>
              <a:effectLst/>
              <a:latin typeface="Raleway" panose="020F0502020204030204" pitchFamily="2" charset="0"/>
            </a:endParaRPr>
          </a:p>
          <a:p>
            <a:pPr algn="l">
              <a:buFont typeface="+mj-lt"/>
              <a:buAutoNum type="arabicPeriod"/>
            </a:pPr>
            <a:r>
              <a:rPr lang="sv-SE" b="0" i="0" dirty="0">
                <a:solidFill>
                  <a:srgbClr val="A4A4A4"/>
                </a:solidFill>
                <a:effectLst/>
                <a:latin typeface="Raleway" panose="020F0502020204030204" pitchFamily="2" charset="0"/>
              </a:rPr>
              <a:t>Att det anses självklart att bo i Sverige.</a:t>
            </a:r>
          </a:p>
          <a:p>
            <a:pPr algn="l">
              <a:buFont typeface="+mj-lt"/>
              <a:buAutoNum type="arabicPeriod"/>
            </a:pPr>
            <a:r>
              <a:rPr lang="sv-SE" b="0" i="0" dirty="0">
                <a:solidFill>
                  <a:srgbClr val="A4A4A4"/>
                </a:solidFill>
                <a:effectLst/>
                <a:latin typeface="Raleway" panose="020F0502020204030204" pitchFamily="2" charset="0"/>
              </a:rPr>
              <a:t>Att slippa fördomar om t.ex. kultur och religion.</a:t>
            </a:r>
          </a:p>
          <a:p>
            <a:pPr algn="l">
              <a:buFont typeface="+mj-lt"/>
              <a:buAutoNum type="arabicPeriod"/>
            </a:pPr>
            <a:r>
              <a:rPr lang="sv-SE" b="0" i="0" dirty="0">
                <a:solidFill>
                  <a:srgbClr val="A4A4A4"/>
                </a:solidFill>
                <a:effectLst/>
                <a:latin typeface="Raleway" panose="020F0502020204030204" pitchFamily="2" charset="0"/>
              </a:rPr>
              <a:t>Att ett typiskt svenskt namn och utseende hjälper när en person söker jobb och bostad.</a:t>
            </a:r>
          </a:p>
          <a:p>
            <a:pPr algn="l">
              <a:buFont typeface="+mj-lt"/>
              <a:buAutoNum type="arabicPeriod"/>
            </a:pPr>
            <a:r>
              <a:rPr lang="sv-SE" b="0" i="0" dirty="0">
                <a:solidFill>
                  <a:srgbClr val="A4A4A4"/>
                </a:solidFill>
                <a:effectLst/>
                <a:latin typeface="Raleway" panose="020F0502020204030204" pitchFamily="2" charset="0"/>
              </a:rPr>
              <a:t>Öppet hörn – eget förslag.</a:t>
            </a:r>
          </a:p>
          <a:p>
            <a:pPr algn="l"/>
            <a:r>
              <a:rPr lang="sv-SE" b="0" i="0" dirty="0">
                <a:solidFill>
                  <a:srgbClr val="A4A4A4"/>
                </a:solidFill>
                <a:effectLst/>
                <a:latin typeface="Raleway" panose="020F0502020204030204" pitchFamily="2" charset="0"/>
              </a:rPr>
              <a:t> </a:t>
            </a:r>
          </a:p>
          <a:p>
            <a:pPr algn="l"/>
            <a:r>
              <a:rPr lang="sv-SE" b="1" i="0" dirty="0">
                <a:solidFill>
                  <a:srgbClr val="41AD49"/>
                </a:solidFill>
                <a:effectLst/>
                <a:latin typeface="Raleway" panose="020F0502020204030204" pitchFamily="2" charset="0"/>
              </a:rPr>
              <a:t>Den största fördelen män har i samhället är:</a:t>
            </a:r>
            <a:endParaRPr lang="sv-SE" b="0" i="0" dirty="0">
              <a:solidFill>
                <a:srgbClr val="A4A4A4"/>
              </a:solidFill>
              <a:effectLst/>
              <a:latin typeface="Raleway" panose="020F0502020204030204" pitchFamily="2" charset="0"/>
            </a:endParaRPr>
          </a:p>
          <a:p>
            <a:pPr algn="l">
              <a:buFont typeface="+mj-lt"/>
              <a:buAutoNum type="arabicPeriod"/>
            </a:pPr>
            <a:r>
              <a:rPr lang="sv-SE" b="0" i="0" dirty="0">
                <a:solidFill>
                  <a:srgbClr val="A4A4A4"/>
                </a:solidFill>
                <a:effectLst/>
                <a:latin typeface="Raleway" panose="020F0502020204030204" pitchFamily="2" charset="0"/>
              </a:rPr>
              <a:t>Att män oftare får beröm för vad de gör än för hur de ser ut.</a:t>
            </a:r>
          </a:p>
          <a:p>
            <a:pPr algn="l">
              <a:buFont typeface="+mj-lt"/>
              <a:buAutoNum type="arabicPeriod"/>
            </a:pPr>
            <a:r>
              <a:rPr lang="sv-SE" b="0" i="0" dirty="0">
                <a:solidFill>
                  <a:srgbClr val="A4A4A4"/>
                </a:solidFill>
                <a:effectLst/>
                <a:latin typeface="Raleway" panose="020F0502020204030204" pitchFamily="2" charset="0"/>
              </a:rPr>
              <a:t>Att män får högre lön än sina kvinnliga kollegor.</a:t>
            </a:r>
          </a:p>
          <a:p>
            <a:pPr algn="l">
              <a:buFont typeface="+mj-lt"/>
              <a:buAutoNum type="arabicPeriod"/>
            </a:pPr>
            <a:r>
              <a:rPr lang="sv-SE" b="0" i="0" dirty="0">
                <a:solidFill>
                  <a:srgbClr val="A4A4A4"/>
                </a:solidFill>
                <a:effectLst/>
                <a:latin typeface="Raleway" panose="020F0502020204030204" pitchFamily="2" charset="0"/>
              </a:rPr>
              <a:t>Att män sällan utsätts för sexuellt våld och sexuella trakasserier.</a:t>
            </a:r>
          </a:p>
          <a:p>
            <a:pPr algn="l">
              <a:buFont typeface="+mj-lt"/>
              <a:buAutoNum type="arabicPeriod"/>
            </a:pPr>
            <a:r>
              <a:rPr lang="sv-SE" b="0" i="0" dirty="0">
                <a:solidFill>
                  <a:srgbClr val="A4A4A4"/>
                </a:solidFill>
                <a:effectLst/>
                <a:latin typeface="Raleway" panose="020F0502020204030204" pitchFamily="2" charset="0"/>
              </a:rPr>
              <a:t>Öppet hörn – eget förslag.</a:t>
            </a:r>
          </a:p>
          <a:p>
            <a:pPr algn="l"/>
            <a:r>
              <a:rPr lang="sv-SE" b="0" i="0" dirty="0">
                <a:solidFill>
                  <a:srgbClr val="A4A4A4"/>
                </a:solidFill>
                <a:effectLst/>
                <a:latin typeface="Raleway" panose="020F0502020204030204" pitchFamily="2" charset="0"/>
              </a:rPr>
              <a:t> </a:t>
            </a:r>
          </a:p>
          <a:p>
            <a:pPr algn="l"/>
            <a:r>
              <a:rPr lang="sv-SE" b="1" i="0" dirty="0">
                <a:solidFill>
                  <a:srgbClr val="41AD49"/>
                </a:solidFill>
                <a:effectLst/>
                <a:latin typeface="Raleway" panose="020F0502020204030204" pitchFamily="2" charset="0"/>
              </a:rPr>
              <a:t>Den största fördelen hörande har i samhället är:</a:t>
            </a:r>
            <a:endParaRPr lang="sv-SE" b="0" i="0" dirty="0">
              <a:solidFill>
                <a:srgbClr val="A4A4A4"/>
              </a:solidFill>
              <a:effectLst/>
              <a:latin typeface="Raleway" panose="020F0502020204030204" pitchFamily="2" charset="0"/>
            </a:endParaRPr>
          </a:p>
          <a:p>
            <a:pPr algn="l">
              <a:buFont typeface="+mj-lt"/>
              <a:buAutoNum type="arabicPeriod"/>
            </a:pPr>
            <a:r>
              <a:rPr lang="sv-SE" b="0" i="0" dirty="0">
                <a:solidFill>
                  <a:srgbClr val="A4A4A4"/>
                </a:solidFill>
                <a:effectLst/>
                <a:latin typeface="Raleway" panose="020F0502020204030204" pitchFamily="2" charset="0"/>
              </a:rPr>
              <a:t>Att hörande enkelt kan ta del av samhällsinformation.</a:t>
            </a:r>
          </a:p>
          <a:p>
            <a:pPr algn="l">
              <a:buFont typeface="+mj-lt"/>
              <a:buAutoNum type="arabicPeriod"/>
            </a:pPr>
            <a:r>
              <a:rPr lang="sv-SE" b="0" i="0" dirty="0">
                <a:solidFill>
                  <a:srgbClr val="A4A4A4"/>
                </a:solidFill>
                <a:effectLst/>
                <a:latin typeface="Raleway" panose="020F0502020204030204" pitchFamily="2" charset="0"/>
              </a:rPr>
              <a:t>Att hörande kan prata med nästan vem som helst utan oro för att inte förstå eller inte bli förstådd.</a:t>
            </a:r>
          </a:p>
          <a:p>
            <a:pPr algn="l">
              <a:buFont typeface="+mj-lt"/>
              <a:buAutoNum type="arabicPeriod"/>
            </a:pPr>
            <a:r>
              <a:rPr lang="sv-SE" b="0" i="0" dirty="0">
                <a:solidFill>
                  <a:srgbClr val="A4A4A4"/>
                </a:solidFill>
                <a:effectLst/>
                <a:latin typeface="Raleway" panose="020F0502020204030204" pitchFamily="2" charset="0"/>
              </a:rPr>
              <a:t>Att hörande lättare kan delta i olika aktiviteter eftersom de är anpassade för hörande.</a:t>
            </a:r>
          </a:p>
          <a:p>
            <a:pPr algn="l">
              <a:buFont typeface="+mj-lt"/>
              <a:buAutoNum type="arabicPeriod"/>
            </a:pPr>
            <a:r>
              <a:rPr lang="sv-SE" b="0" i="0" dirty="0">
                <a:solidFill>
                  <a:srgbClr val="A4A4A4"/>
                </a:solidFill>
                <a:effectLst/>
                <a:latin typeface="Raleway" panose="020F0502020204030204" pitchFamily="2" charset="0"/>
              </a:rPr>
              <a:t>Öppet hörn – eget förslag.</a:t>
            </a:r>
          </a:p>
          <a:p>
            <a:pPr algn="l"/>
            <a:r>
              <a:rPr lang="sv-SE" b="0" i="0" dirty="0">
                <a:solidFill>
                  <a:srgbClr val="A4A4A4"/>
                </a:solidFill>
                <a:effectLst/>
                <a:latin typeface="Raleway" panose="020F0502020204030204" pitchFamily="2" charset="0"/>
              </a:rPr>
              <a:t> </a:t>
            </a:r>
          </a:p>
          <a:p>
            <a:pPr algn="l"/>
            <a:r>
              <a:rPr lang="sv-SE" b="1" i="0" dirty="0">
                <a:solidFill>
                  <a:srgbClr val="41AD49"/>
                </a:solidFill>
                <a:effectLst/>
                <a:latin typeface="Raleway" panose="020F0502020204030204" pitchFamily="2" charset="0"/>
              </a:rPr>
              <a:t>Den största fördelen cispersoner* har i samhället är:</a:t>
            </a:r>
            <a:endParaRPr lang="sv-SE" b="0" i="0" dirty="0">
              <a:solidFill>
                <a:srgbClr val="A4A4A4"/>
              </a:solidFill>
              <a:effectLst/>
              <a:latin typeface="Raleway" panose="020F0502020204030204" pitchFamily="2" charset="0"/>
            </a:endParaRPr>
          </a:p>
          <a:p>
            <a:pPr algn="l">
              <a:buFont typeface="+mj-lt"/>
              <a:buAutoNum type="arabicPeriod"/>
            </a:pPr>
            <a:r>
              <a:rPr lang="sv-SE" b="0" i="0" dirty="0">
                <a:solidFill>
                  <a:srgbClr val="A4A4A4"/>
                </a:solidFill>
                <a:effectLst/>
                <a:latin typeface="Raleway" panose="020F0502020204030204" pitchFamily="2" charset="0"/>
              </a:rPr>
              <a:t>Att cispersoner slipper bli ifrågasatta vid passkontroller och när de legitimerar sig.</a:t>
            </a:r>
          </a:p>
          <a:p>
            <a:pPr algn="l">
              <a:buFont typeface="+mj-lt"/>
              <a:buAutoNum type="arabicPeriod"/>
            </a:pPr>
            <a:r>
              <a:rPr lang="sv-SE" b="0" i="0" dirty="0">
                <a:solidFill>
                  <a:srgbClr val="A4A4A4"/>
                </a:solidFill>
                <a:effectLst/>
                <a:latin typeface="Raleway" panose="020F0502020204030204" pitchFamily="2" charset="0"/>
              </a:rPr>
              <a:t>Att det är lätt för cispersoner att välja omklädningsrum och toalett.</a:t>
            </a:r>
          </a:p>
          <a:p>
            <a:pPr algn="l">
              <a:buFont typeface="+mj-lt"/>
              <a:buAutoNum type="arabicPeriod"/>
            </a:pPr>
            <a:r>
              <a:rPr lang="sv-SE" b="0" i="0" dirty="0">
                <a:solidFill>
                  <a:srgbClr val="A4A4A4"/>
                </a:solidFill>
                <a:effectLst/>
                <a:latin typeface="Raleway" panose="020F0502020204030204" pitchFamily="2" charset="0"/>
              </a:rPr>
              <a:t>Att cispersoner inte behöver förklara sin könsidentitet.</a:t>
            </a:r>
          </a:p>
          <a:p>
            <a:pPr algn="l">
              <a:buFont typeface="+mj-lt"/>
              <a:buAutoNum type="arabicPeriod"/>
            </a:pPr>
            <a:r>
              <a:rPr lang="sv-SE" b="0" i="0" dirty="0">
                <a:solidFill>
                  <a:srgbClr val="A4A4A4"/>
                </a:solidFill>
                <a:effectLst/>
                <a:latin typeface="Raleway" panose="020F0502020204030204" pitchFamily="2" charset="0"/>
              </a:rPr>
              <a:t>Öppet hörn – eget förslag.</a:t>
            </a:r>
          </a:p>
          <a:p>
            <a:pPr algn="l"/>
            <a:r>
              <a:rPr lang="sv-SE" b="0" i="0" dirty="0">
                <a:solidFill>
                  <a:srgbClr val="A4A4A4"/>
                </a:solidFill>
                <a:effectLst/>
                <a:latin typeface="Raleway" panose="020F0502020204030204" pitchFamily="2" charset="0"/>
              </a:rPr>
              <a:t>  </a:t>
            </a:r>
          </a:p>
          <a:p>
            <a:pPr algn="l"/>
            <a:r>
              <a:rPr lang="sv-SE" b="1" i="0" dirty="0">
                <a:solidFill>
                  <a:srgbClr val="41AD49"/>
                </a:solidFill>
                <a:effectLst/>
                <a:latin typeface="Raleway" panose="020F0502020204030204" pitchFamily="2" charset="0"/>
              </a:rPr>
              <a:t>Den största fördelen vita personer har i samhället är:</a:t>
            </a:r>
            <a:endParaRPr lang="sv-SE" b="0" i="0" dirty="0">
              <a:solidFill>
                <a:srgbClr val="A4A4A4"/>
              </a:solidFill>
              <a:effectLst/>
              <a:latin typeface="Raleway" panose="020F0502020204030204" pitchFamily="2" charset="0"/>
            </a:endParaRPr>
          </a:p>
          <a:p>
            <a:pPr algn="l">
              <a:buFont typeface="+mj-lt"/>
              <a:buAutoNum type="arabicPeriod"/>
            </a:pPr>
            <a:r>
              <a:rPr lang="sv-SE" b="0" i="0" dirty="0">
                <a:solidFill>
                  <a:srgbClr val="A4A4A4"/>
                </a:solidFill>
                <a:effectLst/>
                <a:latin typeface="Raleway" panose="020F0502020204030204" pitchFamily="2" charset="0"/>
              </a:rPr>
              <a:t>Att det är lätt för vita personer att hitta böcker, leksaker, politiker m.m. som representerar dem.</a:t>
            </a:r>
          </a:p>
          <a:p>
            <a:pPr algn="l">
              <a:buFont typeface="+mj-lt"/>
              <a:buAutoNum type="arabicPeriod"/>
            </a:pPr>
            <a:r>
              <a:rPr lang="sv-SE" b="0" i="0" dirty="0">
                <a:solidFill>
                  <a:srgbClr val="A4A4A4"/>
                </a:solidFill>
                <a:effectLst/>
                <a:latin typeface="Raleway" panose="020F0502020204030204" pitchFamily="2" charset="0"/>
              </a:rPr>
              <a:t>Att vita personer inte behöver oroa sig för att bli stoppade av polisen pga. sin hudfärg.</a:t>
            </a:r>
          </a:p>
          <a:p>
            <a:pPr algn="l">
              <a:buFont typeface="+mj-lt"/>
              <a:buAutoNum type="arabicPeriod"/>
            </a:pPr>
            <a:r>
              <a:rPr lang="sv-SE" b="0" i="0" dirty="0">
                <a:solidFill>
                  <a:srgbClr val="A4A4A4"/>
                </a:solidFill>
                <a:effectLst/>
                <a:latin typeface="Raleway" panose="020F0502020204030204" pitchFamily="2" charset="0"/>
              </a:rPr>
              <a:t>Att slippa höra kränkande antaganden och skämt om vita personer, som t.ex. att vita personer skulle vara mer primitiva än andra.</a:t>
            </a:r>
          </a:p>
          <a:p>
            <a:pPr algn="l">
              <a:buFont typeface="+mj-lt"/>
              <a:buAutoNum type="arabicPeriod"/>
            </a:pPr>
            <a:r>
              <a:rPr lang="sv-SE" b="0" i="0" dirty="0">
                <a:solidFill>
                  <a:srgbClr val="A4A4A4"/>
                </a:solidFill>
                <a:effectLst/>
                <a:latin typeface="Raleway" panose="020F0502020204030204" pitchFamily="2" charset="0"/>
              </a:rPr>
              <a:t>Öppet hörn – eget förslag.</a:t>
            </a:r>
          </a:p>
          <a:p>
            <a:pPr algn="l"/>
            <a:r>
              <a:rPr lang="sv-SE" b="0" i="0" dirty="0">
                <a:solidFill>
                  <a:srgbClr val="A4A4A4"/>
                </a:solidFill>
                <a:effectLst/>
                <a:latin typeface="Raleway" panose="020F0502020204030204" pitchFamily="2" charset="0"/>
              </a:rPr>
              <a:t> </a:t>
            </a:r>
          </a:p>
          <a:p>
            <a:pPr algn="l"/>
            <a:r>
              <a:rPr lang="sv-SE" b="1" i="0" dirty="0">
                <a:solidFill>
                  <a:srgbClr val="41AD49"/>
                </a:solidFill>
                <a:effectLst/>
                <a:latin typeface="Raleway" panose="020F0502020204030204" pitchFamily="2" charset="0"/>
              </a:rPr>
              <a:t>Den största fördelen personer som talar svenska utan brytning har i samhället är:</a:t>
            </a:r>
            <a:endParaRPr lang="sv-SE" b="0" i="0" dirty="0">
              <a:solidFill>
                <a:srgbClr val="A4A4A4"/>
              </a:solidFill>
              <a:effectLst/>
              <a:latin typeface="Raleway" panose="020F0502020204030204" pitchFamily="2" charset="0"/>
            </a:endParaRPr>
          </a:p>
          <a:p>
            <a:pPr algn="l">
              <a:buFont typeface="+mj-lt"/>
              <a:buAutoNum type="arabicPeriod"/>
            </a:pPr>
            <a:r>
              <a:rPr lang="sv-SE" b="0" i="0" dirty="0">
                <a:solidFill>
                  <a:srgbClr val="A4A4A4"/>
                </a:solidFill>
                <a:effectLst/>
                <a:latin typeface="Raleway" panose="020F0502020204030204" pitchFamily="2" charset="0"/>
              </a:rPr>
              <a:t>Att personer utan brytning slipper bli tilltalade som barn i kontakt med t.ex. myndigheter och sjukvård.</a:t>
            </a:r>
          </a:p>
          <a:p>
            <a:pPr algn="l">
              <a:buFont typeface="+mj-lt"/>
              <a:buAutoNum type="arabicPeriod"/>
            </a:pPr>
            <a:r>
              <a:rPr lang="sv-SE" b="0" i="0" dirty="0">
                <a:solidFill>
                  <a:srgbClr val="A4A4A4"/>
                </a:solidFill>
                <a:effectLst/>
                <a:latin typeface="Raleway" panose="020F0502020204030204" pitchFamily="2" charset="0"/>
              </a:rPr>
              <a:t>Att det personer utan brytning säger tas på allvar.</a:t>
            </a:r>
          </a:p>
          <a:p>
            <a:pPr algn="l">
              <a:buFont typeface="+mj-lt"/>
              <a:buAutoNum type="arabicPeriod"/>
            </a:pPr>
            <a:r>
              <a:rPr lang="sv-SE" b="0" i="0" dirty="0">
                <a:solidFill>
                  <a:srgbClr val="A4A4A4"/>
                </a:solidFill>
                <a:effectLst/>
                <a:latin typeface="Raleway" panose="020F0502020204030204" pitchFamily="2" charset="0"/>
              </a:rPr>
              <a:t>Att personer utan brytning slipper höra andra driva med ens sätt att prata och bli tillrättavisade när de pratar.</a:t>
            </a:r>
          </a:p>
          <a:p>
            <a:pPr algn="l">
              <a:buFont typeface="+mj-lt"/>
              <a:buAutoNum type="arabicPeriod"/>
            </a:pPr>
            <a:r>
              <a:rPr lang="sv-SE" b="0" i="0" dirty="0">
                <a:solidFill>
                  <a:srgbClr val="A4A4A4"/>
                </a:solidFill>
                <a:effectLst/>
                <a:latin typeface="Raleway" panose="020F0502020204030204" pitchFamily="2" charset="0"/>
              </a:rPr>
              <a:t>Öppet hörn – eget förslag.</a:t>
            </a:r>
          </a:p>
          <a:p>
            <a:pPr algn="l"/>
            <a:r>
              <a:rPr lang="sv-SE" b="0" i="0" dirty="0">
                <a:solidFill>
                  <a:srgbClr val="A4A4A4"/>
                </a:solidFill>
                <a:effectLst/>
                <a:latin typeface="Raleway" panose="020F0502020204030204" pitchFamily="2" charset="0"/>
              </a:rPr>
              <a:t> </a:t>
            </a:r>
          </a:p>
          <a:p>
            <a:pPr algn="l"/>
            <a:r>
              <a:rPr lang="sv-SE" b="1" i="0" dirty="0">
                <a:solidFill>
                  <a:srgbClr val="41AD49"/>
                </a:solidFill>
                <a:effectLst/>
                <a:latin typeface="Raleway" panose="020F0502020204030204" pitchFamily="2" charset="0"/>
              </a:rPr>
              <a:t>Fortsätt diskutera:</a:t>
            </a:r>
            <a:endParaRPr lang="sv-SE" b="0" i="0" dirty="0">
              <a:solidFill>
                <a:srgbClr val="A4A4A4"/>
              </a:solidFill>
              <a:effectLst/>
              <a:latin typeface="Raleway" panose="020F0502020204030204" pitchFamily="2" charset="0"/>
            </a:endParaRPr>
          </a:p>
          <a:p>
            <a:pPr algn="l">
              <a:buFont typeface="Arial" panose="020B0604020202020204" pitchFamily="34" charset="0"/>
              <a:buChar char="•"/>
            </a:pPr>
            <a:r>
              <a:rPr lang="sv-SE" b="0" i="0" dirty="0">
                <a:solidFill>
                  <a:srgbClr val="A4A4A4"/>
                </a:solidFill>
                <a:effectLst/>
                <a:latin typeface="Raleway" panose="020F0502020204030204" pitchFamily="2" charset="0"/>
              </a:rPr>
              <a:t>Vilka gemensamma fördelar/privilegier har de grupper som diskuterats?</a:t>
            </a:r>
          </a:p>
          <a:p>
            <a:pPr algn="l">
              <a:buFont typeface="Arial" panose="020B0604020202020204" pitchFamily="34" charset="0"/>
              <a:buChar char="•"/>
            </a:pPr>
            <a:r>
              <a:rPr lang="sv-SE" b="0" i="0" dirty="0">
                <a:solidFill>
                  <a:srgbClr val="A4A4A4"/>
                </a:solidFill>
                <a:effectLst/>
                <a:latin typeface="Raleway" panose="020F0502020204030204" pitchFamily="2" charset="0"/>
              </a:rPr>
              <a:t>Hur kan en person som tillhör en privilegierad grupp ta ansvar för sina fördelar gentemot andra grupper?</a:t>
            </a:r>
          </a:p>
          <a:p>
            <a:endParaRPr lang="sv-SE" dirty="0"/>
          </a:p>
        </p:txBody>
      </p:sp>
      <p:sp>
        <p:nvSpPr>
          <p:cNvPr id="4" name="Platshållare för bildnummer 3"/>
          <p:cNvSpPr>
            <a:spLocks noGrp="1"/>
          </p:cNvSpPr>
          <p:nvPr>
            <p:ph type="sldNum" sz="quarter" idx="5"/>
          </p:nvPr>
        </p:nvSpPr>
        <p:spPr/>
        <p:txBody>
          <a:bodyPr/>
          <a:lstStyle/>
          <a:p>
            <a:fld id="{043FAC55-9B39-4FFC-941C-45E05677DBBA}" type="slidenum">
              <a:rPr lang="sv-SE" smtClean="0"/>
              <a:t>21</a:t>
            </a:fld>
            <a:endParaRPr lang="sv-SE"/>
          </a:p>
        </p:txBody>
      </p:sp>
    </p:spTree>
    <p:extLst>
      <p:ext uri="{BB962C8B-B14F-4D97-AF65-F5344CB8AC3E}">
        <p14:creationId xmlns:p14="http://schemas.microsoft.com/office/powerpoint/2010/main" val="451934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Passar bra för alla grupper (egen grupp eller blandad grupp)</a:t>
            </a:r>
          </a:p>
          <a:p>
            <a:r>
              <a:rPr lang="sv-SE" dirty="0"/>
              <a:t>Antal deltagare: minimum 4</a:t>
            </a:r>
          </a:p>
          <a:p>
            <a:r>
              <a:rPr lang="sv-SE" dirty="0"/>
              <a:t>Deltagarna kommer röra sig i rummet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41AD49"/>
                </a:solidFill>
                <a:effectLst/>
                <a:latin typeface="Raleway" panose="020F0502020204030204" pitchFamily="2" charset="0"/>
              </a:rPr>
              <a:t>Mål:</a:t>
            </a:r>
            <a:r>
              <a:rPr lang="sv-SE" b="0" i="0" dirty="0">
                <a:solidFill>
                  <a:srgbClr val="A4A4A4"/>
                </a:solidFill>
                <a:effectLst/>
                <a:latin typeface="Raleway" pitchFamily="2" charset="0"/>
              </a:rPr>
              <a:t> Att få en djupare förståelse för hur olika faktorer som kön, hudfärg, sexualitet och religionstillhörighet påverkar våra val, möjligheter och vår livskvalitet. Övningen visualiserar vad som ofta sker i verkligheten. De som hamnat långt bak kommer att se de andra framför sig och tydligt se deras privilegier. De som hamnat långt fram kommer inte att se dem bakom sig och därmed inte se sina egna privilegier.</a:t>
            </a:r>
          </a:p>
          <a:p>
            <a:pPr algn="l"/>
            <a:endParaRPr lang="sv-SE" b="0" i="0" dirty="0">
              <a:solidFill>
                <a:srgbClr val="A4A4A4"/>
              </a:solidFill>
              <a:effectLst/>
              <a:latin typeface="Raleway" pitchFamily="2" charset="0"/>
            </a:endParaRPr>
          </a:p>
          <a:p>
            <a:pPr algn="l"/>
            <a:r>
              <a:rPr lang="sv-SE" b="1" i="0" dirty="0">
                <a:solidFill>
                  <a:srgbClr val="41AD49"/>
                </a:solidFill>
                <a:effectLst/>
                <a:latin typeface="Raleway" panose="020F0502020204030204" pitchFamily="2" charset="0"/>
              </a:rPr>
              <a:t>Instruktion:</a:t>
            </a:r>
            <a:br>
              <a:rPr lang="sv-SE" b="0" i="0" dirty="0">
                <a:solidFill>
                  <a:srgbClr val="A4A4A4"/>
                </a:solidFill>
                <a:effectLst/>
                <a:latin typeface="Raleway" pitchFamily="2" charset="0"/>
              </a:rPr>
            </a:br>
            <a:r>
              <a:rPr lang="sv-SE" b="0" i="0" dirty="0">
                <a:solidFill>
                  <a:srgbClr val="272829"/>
                </a:solidFill>
                <a:effectLst/>
                <a:latin typeface="Gotham Narrow Book, sans-serif"/>
              </a:rPr>
              <a:t>Be gruppen att placera sig på en linje i rummet bredvid varandra. Berätta för deltagarna att du kommer läsa upp ett antal påståenden. Varje gång ett påstående stämmer in på sig själv beroende på vilken version du väljer ska man flytta fram ett steg, annars skall man stanna kvar på sin plats. Läs sakta upp påståendena en i taget med paus emellan. När alla påståenden har lästs upp gäller det att stanna kvar på den plats man har hamnat..</a:t>
            </a:r>
          </a:p>
          <a:p>
            <a:pPr algn="l"/>
            <a:endParaRPr lang="sv-SE" b="0" i="0" dirty="0">
              <a:solidFill>
                <a:srgbClr val="A4A4A4"/>
              </a:solidFill>
              <a:effectLst/>
              <a:latin typeface="Raleway" pitchFamily="2" charset="0"/>
            </a:endParaRPr>
          </a:p>
          <a:p>
            <a:pPr algn="l"/>
            <a:r>
              <a:rPr lang="sv-SE" b="1" i="0" dirty="0">
                <a:solidFill>
                  <a:srgbClr val="A4A4A4"/>
                </a:solidFill>
                <a:effectLst/>
                <a:latin typeface="Raleway" pitchFamily="2" charset="0"/>
              </a:rPr>
              <a:t>Alternativ version</a:t>
            </a:r>
          </a:p>
          <a:p>
            <a:pPr algn="l"/>
            <a:r>
              <a:rPr lang="sv-SE" b="0" i="0" dirty="0">
                <a:solidFill>
                  <a:srgbClr val="A4A4A4"/>
                </a:solidFill>
                <a:effectLst/>
                <a:latin typeface="Raleway" pitchFamily="2" charset="0"/>
              </a:rPr>
              <a:t>Denna övning finns i två versioner. Här utgår deltagarna ifrån sig själva. </a:t>
            </a:r>
            <a:r>
              <a:rPr lang="sv-SE" b="0" i="0" dirty="0">
                <a:solidFill>
                  <a:srgbClr val="272829"/>
                </a:solidFill>
                <a:effectLst/>
                <a:latin typeface="Gotham Narrow Book, sans-serif"/>
              </a:rPr>
              <a:t>Fördelen med denna version är att deltagarna i högre grad kan få syn på hur de själva påverkas och gynnas av olika normer. Men den kan också skapa starka känslor och reaktioner. Andra versioner utgår deltagarna efter roller de blir tilldelade. Vill du hellre använda dig av den version besök gärna Jämställdhetsmyndighetens hemsida: https://jamstalldhetsmyndigheten.se/ska-du-jobba-med-jamstalldhet/ett-steg-fram/ </a:t>
            </a:r>
          </a:p>
          <a:p>
            <a:pPr algn="l"/>
            <a:r>
              <a:rPr lang="sv-SE" b="0" i="0" dirty="0">
                <a:solidFill>
                  <a:srgbClr val="A4A4A4"/>
                </a:solidFill>
                <a:effectLst/>
                <a:latin typeface="Raleway" pitchFamily="2" charset="0"/>
              </a:rPr>
              <a:t> </a:t>
            </a:r>
          </a:p>
          <a:p>
            <a:pPr algn="l"/>
            <a:r>
              <a:rPr lang="sv-SE" b="1" i="0" dirty="0">
                <a:solidFill>
                  <a:srgbClr val="41AD49"/>
                </a:solidFill>
                <a:effectLst/>
                <a:latin typeface="Raleway" panose="020F0502020204030204" pitchFamily="2" charset="0"/>
              </a:rPr>
              <a:t>Att tänka på:</a:t>
            </a:r>
          </a:p>
          <a:p>
            <a:pPr algn="l"/>
            <a:r>
              <a:rPr lang="sv-SE" b="0" i="0" dirty="0">
                <a:solidFill>
                  <a:srgbClr val="A4A4A4"/>
                </a:solidFill>
                <a:effectLst/>
                <a:latin typeface="Raleway" pitchFamily="2" charset="0"/>
              </a:rPr>
              <a:t>Välj ut ett antal påståenden i förväg utifrån vad du tror passar gruppen. Rummet räcker ofta inte till för att läsa upp alla påståenden.</a:t>
            </a:r>
          </a:p>
          <a:p>
            <a:pPr algn="l"/>
            <a:r>
              <a:rPr lang="sv-SE" b="0" i="0" dirty="0">
                <a:solidFill>
                  <a:srgbClr val="A4A4A4"/>
                </a:solidFill>
                <a:effectLst/>
                <a:latin typeface="Raleway" pitchFamily="2" charset="0"/>
              </a:rPr>
              <a:t>Förtydliga efter varje påstående vem som ska flytta sig framåt.</a:t>
            </a:r>
          </a:p>
          <a:p>
            <a:pPr algn="l"/>
            <a:r>
              <a:rPr lang="sv-SE" b="0" i="0" dirty="0">
                <a:solidFill>
                  <a:srgbClr val="272829"/>
                </a:solidFill>
                <a:effectLst/>
                <a:latin typeface="Gotham Narrow Book, sans-serif"/>
              </a:rPr>
              <a:t>Poängtera gärna för deltagarna att de får ljuga om de vill det och att det inte kommer att </a:t>
            </a:r>
            <a:r>
              <a:rPr lang="sv-SE" b="0" i="0">
                <a:solidFill>
                  <a:srgbClr val="272829"/>
                </a:solidFill>
                <a:effectLst/>
                <a:latin typeface="Gotham Narrow Book, sans-serif"/>
              </a:rPr>
              <a:t>kontrolleras.</a:t>
            </a:r>
          </a:p>
          <a:p>
            <a:pPr algn="l"/>
            <a:endParaRPr lang="sv-SE" b="0" i="0" dirty="0">
              <a:solidFill>
                <a:srgbClr val="272829"/>
              </a:solidFill>
              <a:effectLst/>
              <a:latin typeface="Gotham Narrow Book, sans-serif"/>
            </a:endParaRPr>
          </a:p>
          <a:p>
            <a:pPr algn="l"/>
            <a:endParaRPr lang="sv-SE" b="0" i="0" dirty="0">
              <a:solidFill>
                <a:srgbClr val="A4A4A4"/>
              </a:solidFill>
              <a:effectLst/>
              <a:latin typeface="Raleway" pitchFamily="2" charset="0"/>
            </a:endParaRPr>
          </a:p>
          <a:p>
            <a:pPr algn="l"/>
            <a:r>
              <a:rPr lang="sv-SE" b="1" i="0" dirty="0">
                <a:solidFill>
                  <a:srgbClr val="41AD49"/>
                </a:solidFill>
                <a:effectLst/>
                <a:latin typeface="Raleway" pitchFamily="2" charset="0"/>
              </a:rPr>
              <a:t>Flytta dig en halvmeter framåt om påståendet stämmer in på din roll:</a:t>
            </a:r>
            <a:endParaRPr lang="sv-SE" b="0" i="0" dirty="0">
              <a:solidFill>
                <a:srgbClr val="A4A4A4"/>
              </a:solidFill>
              <a:effectLst/>
              <a:latin typeface="Raleway" pitchFamily="2" charset="0"/>
            </a:endParaRPr>
          </a:p>
          <a:p>
            <a:pPr algn="l">
              <a:buFont typeface="Arial" panose="020B0604020202020204" pitchFamily="34" charset="0"/>
              <a:buChar char="•"/>
            </a:pPr>
            <a:r>
              <a:rPr lang="sv-SE" b="0" i="0" dirty="0">
                <a:solidFill>
                  <a:srgbClr val="272829"/>
                </a:solidFill>
                <a:effectLst/>
                <a:latin typeface="Gotham Narrow Book, sans-serif"/>
              </a:rPr>
              <a:t> Mina högtider har en röd siffra i almanackan.</a:t>
            </a:r>
            <a:br>
              <a:rPr lang="sv-SE" dirty="0"/>
            </a:br>
            <a:r>
              <a:rPr lang="sv-SE" b="0" i="0" dirty="0">
                <a:solidFill>
                  <a:srgbClr val="272829"/>
                </a:solidFill>
                <a:effectLst/>
                <a:latin typeface="Gotham Narrow Book, sans-serif"/>
              </a:rPr>
              <a:t>• Ingen har aggressivt frågat mig om jag är kille eller tjej.</a:t>
            </a:r>
            <a:br>
              <a:rPr lang="sv-SE" dirty="0"/>
            </a:br>
            <a:r>
              <a:rPr lang="sv-SE" b="0" i="0" dirty="0">
                <a:solidFill>
                  <a:srgbClr val="272829"/>
                </a:solidFill>
                <a:effectLst/>
                <a:latin typeface="Gotham Narrow Book, sans-serif"/>
              </a:rPr>
              <a:t>• Ingen har förklarat mitt humör med att jag har mens.</a:t>
            </a:r>
            <a:br>
              <a:rPr lang="sv-SE" dirty="0"/>
            </a:br>
            <a:r>
              <a:rPr lang="sv-SE" b="0" i="0" dirty="0">
                <a:solidFill>
                  <a:srgbClr val="272829"/>
                </a:solidFill>
                <a:effectLst/>
                <a:latin typeface="Gotham Narrow Book, sans-serif"/>
              </a:rPr>
              <a:t>• Jag är inte rädd för att stoppas av polisen.</a:t>
            </a:r>
            <a:br>
              <a:rPr lang="sv-SE" dirty="0"/>
            </a:br>
            <a:r>
              <a:rPr lang="sv-SE" b="0" i="0" dirty="0">
                <a:solidFill>
                  <a:srgbClr val="272829"/>
                </a:solidFill>
                <a:effectLst/>
                <a:latin typeface="Gotham Narrow Book, sans-serif"/>
              </a:rPr>
              <a:t>• Jag kan köpa hudfärgade plåster som liknar min hudfärg.</a:t>
            </a:r>
            <a:br>
              <a:rPr lang="sv-SE" dirty="0"/>
            </a:br>
            <a:r>
              <a:rPr lang="sv-SE" b="0" i="0" dirty="0">
                <a:solidFill>
                  <a:srgbClr val="272829"/>
                </a:solidFill>
                <a:effectLst/>
                <a:latin typeface="Gotham Narrow Book, sans-serif"/>
              </a:rPr>
              <a:t>• Jag har aldrig blivit kallad något nedlåtande som syftar på min hudfärg eller vilken del av världen som jag kommer ifrån.</a:t>
            </a:r>
            <a:br>
              <a:rPr lang="sv-SE" dirty="0"/>
            </a:br>
            <a:r>
              <a:rPr lang="sv-SE" b="0" i="0" dirty="0">
                <a:solidFill>
                  <a:srgbClr val="272829"/>
                </a:solidFill>
                <a:effectLst/>
                <a:latin typeface="Gotham Narrow Book, sans-serif"/>
              </a:rPr>
              <a:t>• Jag tog mig in i den här byggnaden och rummet utan att tänka på trösklar och trappor.</a:t>
            </a:r>
            <a:br>
              <a:rPr lang="sv-SE" dirty="0"/>
            </a:br>
            <a:r>
              <a:rPr lang="sv-SE" b="0" i="0" dirty="0">
                <a:solidFill>
                  <a:srgbClr val="272829"/>
                </a:solidFill>
                <a:effectLst/>
                <a:latin typeface="Gotham Narrow Book, sans-serif"/>
              </a:rPr>
              <a:t>• Jag kan gå hand i hand på stan med någon jag har ihop det med utan att få konstiga blickar.</a:t>
            </a:r>
            <a:br>
              <a:rPr lang="sv-SE" dirty="0"/>
            </a:br>
            <a:r>
              <a:rPr lang="sv-SE" b="0" i="0" dirty="0">
                <a:solidFill>
                  <a:srgbClr val="272829"/>
                </a:solidFill>
                <a:effectLst/>
                <a:latin typeface="Gotham Narrow Book, sans-serif"/>
              </a:rPr>
              <a:t>• Varje dag kan jag läsa i tidningen om framgångsrika människor med samma hudfärg som jag själv har.</a:t>
            </a:r>
            <a:br>
              <a:rPr lang="sv-SE" dirty="0"/>
            </a:br>
            <a:r>
              <a:rPr lang="sv-SE" b="0" i="0" dirty="0">
                <a:solidFill>
                  <a:srgbClr val="272829"/>
                </a:solidFill>
                <a:effectLst/>
                <a:latin typeface="Gotham Narrow Book, sans-serif"/>
              </a:rPr>
              <a:t>• Om jag var på besök i riksdagen skulle folk lätt kunna ta mig för en riksdagsledamot.</a:t>
            </a:r>
            <a:br>
              <a:rPr lang="sv-SE" dirty="0"/>
            </a:br>
            <a:r>
              <a:rPr lang="sv-SE" b="0" i="0" dirty="0">
                <a:solidFill>
                  <a:srgbClr val="272829"/>
                </a:solidFill>
                <a:effectLst/>
                <a:latin typeface="Gotham Narrow Book, sans-serif"/>
              </a:rPr>
              <a:t>• Jag behöver inte leta extrapriser när jag handlar mat.</a:t>
            </a:r>
            <a:br>
              <a:rPr lang="sv-SE" dirty="0"/>
            </a:br>
            <a:r>
              <a:rPr lang="sv-SE" b="0" i="0" dirty="0">
                <a:solidFill>
                  <a:srgbClr val="272829"/>
                </a:solidFill>
                <a:effectLst/>
                <a:latin typeface="Gotham Narrow Book, sans-serif"/>
              </a:rPr>
              <a:t>• Jag bor i ett område med relativt låg arbetslöshet.</a:t>
            </a:r>
            <a:br>
              <a:rPr lang="sv-SE" dirty="0"/>
            </a:br>
            <a:r>
              <a:rPr lang="sv-SE" b="0" i="0" dirty="0">
                <a:solidFill>
                  <a:srgbClr val="272829"/>
                </a:solidFill>
                <a:effectLst/>
                <a:latin typeface="Gotham Narrow Book, sans-serif"/>
              </a:rPr>
              <a:t>• Jag har aldrig behövt oroa mig för att komma ut med min sexuella läggning.</a:t>
            </a:r>
            <a:br>
              <a:rPr lang="sv-SE" dirty="0"/>
            </a:br>
            <a:r>
              <a:rPr lang="sv-SE" b="0" i="0" dirty="0">
                <a:solidFill>
                  <a:srgbClr val="272829"/>
                </a:solidFill>
                <a:effectLst/>
                <a:latin typeface="Gotham Narrow Book, sans-serif"/>
              </a:rPr>
              <a:t>• Jag är inte på min vakt när jag går förbi en grupp män sent på kvällen.</a:t>
            </a:r>
            <a:br>
              <a:rPr lang="sv-SE" dirty="0"/>
            </a:br>
            <a:r>
              <a:rPr lang="sv-SE" b="0" i="0" dirty="0">
                <a:solidFill>
                  <a:srgbClr val="272829"/>
                </a:solidFill>
                <a:effectLst/>
                <a:latin typeface="Gotham Narrow Book, sans-serif"/>
              </a:rPr>
              <a:t>• Jag reser vart jag vill utan att jag i förväg behöver ta reda på om det finns några funktionshinder på flyget, tåget eller bussen.</a:t>
            </a:r>
            <a:br>
              <a:rPr lang="sv-SE" dirty="0"/>
            </a:br>
            <a:r>
              <a:rPr lang="sv-SE" b="0" i="0" dirty="0">
                <a:solidFill>
                  <a:srgbClr val="272829"/>
                </a:solidFill>
                <a:effectLst/>
                <a:latin typeface="Gotham Narrow Book, sans-serif"/>
              </a:rPr>
              <a:t>• Jag behöver inte oroa mig för att min lön är lägre än kollegornas bara på grund av mitt kön.</a:t>
            </a:r>
          </a:p>
          <a:p>
            <a:pPr algn="l">
              <a:buFont typeface="Arial" panose="020B0604020202020204" pitchFamily="34" charset="0"/>
              <a:buChar char="•"/>
            </a:pPr>
            <a:endParaRPr lang="sv-SE" b="0" i="0" dirty="0">
              <a:solidFill>
                <a:srgbClr val="A4A4A4"/>
              </a:solidFill>
              <a:effectLst/>
              <a:latin typeface="Raleway" pitchFamily="2" charset="0"/>
            </a:endParaRPr>
          </a:p>
          <a:p>
            <a:pPr algn="l"/>
            <a:r>
              <a:rPr lang="sv-SE" b="1" i="0" dirty="0">
                <a:solidFill>
                  <a:srgbClr val="41AD49"/>
                </a:solidFill>
                <a:effectLst/>
                <a:latin typeface="Raleway" pitchFamily="2" charset="0"/>
              </a:rPr>
              <a:t>Fortsätt diskutera:</a:t>
            </a:r>
            <a:endParaRPr lang="sv-SE" b="0" i="0" dirty="0">
              <a:solidFill>
                <a:srgbClr val="A4A4A4"/>
              </a:solidFill>
              <a:effectLst/>
              <a:latin typeface="Raleway" pitchFamily="2" charset="0"/>
            </a:endParaRPr>
          </a:p>
          <a:p>
            <a:pPr algn="l">
              <a:buFont typeface="Arial" panose="020B0604020202020204" pitchFamily="34" charset="0"/>
              <a:buNone/>
            </a:pPr>
            <a:r>
              <a:rPr lang="sv-SE" b="0" i="0" dirty="0">
                <a:solidFill>
                  <a:srgbClr val="272829"/>
                </a:solidFill>
                <a:effectLst/>
                <a:latin typeface="Gotham Narrow Book, sans-serif"/>
              </a:rPr>
              <a:t>Var något påstående oklart eller svårt att ta ställning till? Varför? Hur kändes det att ta ett steg framåt? Hur kändes det att stanna kvar?</a:t>
            </a:r>
            <a:br>
              <a:rPr lang="sv-SE" dirty="0"/>
            </a:br>
            <a:r>
              <a:rPr lang="sv-SE" b="0" i="0" dirty="0">
                <a:solidFill>
                  <a:srgbClr val="272829"/>
                </a:solidFill>
                <a:effectLst/>
                <a:latin typeface="Gotham Narrow Book, sans-serif"/>
              </a:rPr>
              <a:t>Vad händer när man hamnar långt bak eller långt fram? Vad ser man?</a:t>
            </a:r>
            <a:br>
              <a:rPr lang="sv-SE" dirty="0"/>
            </a:br>
            <a:r>
              <a:rPr lang="sv-SE" b="0" i="0" dirty="0">
                <a:solidFill>
                  <a:srgbClr val="272829"/>
                </a:solidFill>
                <a:effectLst/>
                <a:latin typeface="Gotham Narrow Book, sans-serif"/>
              </a:rPr>
              <a:t>Vad innebär det i en persons vardag att vara någon som hamnar långt fram? Vilka fördelar får man? Hur påverkar det samhället att vissa personer har fördelar gentemot andra?</a:t>
            </a:r>
            <a:br>
              <a:rPr lang="sv-SE" dirty="0"/>
            </a:br>
            <a:r>
              <a:rPr lang="sv-SE" b="0" i="0" dirty="0">
                <a:solidFill>
                  <a:srgbClr val="272829"/>
                </a:solidFill>
                <a:effectLst/>
                <a:latin typeface="Gotham Narrow Book, sans-serif"/>
              </a:rPr>
              <a:t>Hur kan man gå vidare när man har fått kunskap om de fördelar och nackdelar man får av samhället? Vad kan man göra för att motarbeta dessa orättvisor.</a:t>
            </a:r>
            <a:endParaRPr lang="sv-SE" b="0" i="0" dirty="0">
              <a:solidFill>
                <a:srgbClr val="A4A4A4"/>
              </a:solidFill>
              <a:effectLst/>
              <a:latin typeface="Raleway" pitchFamily="2" charset="0"/>
            </a:endParaRPr>
          </a:p>
        </p:txBody>
      </p:sp>
      <p:sp>
        <p:nvSpPr>
          <p:cNvPr id="4" name="Platshållare för bildnummer 3"/>
          <p:cNvSpPr>
            <a:spLocks noGrp="1"/>
          </p:cNvSpPr>
          <p:nvPr>
            <p:ph type="sldNum" sz="quarter" idx="5"/>
          </p:nvPr>
        </p:nvSpPr>
        <p:spPr/>
        <p:txBody>
          <a:bodyPr/>
          <a:lstStyle/>
          <a:p>
            <a:fld id="{043FAC55-9B39-4FFC-941C-45E05677DBBA}" type="slidenum">
              <a:rPr lang="sv-SE" smtClean="0"/>
              <a:t>22</a:t>
            </a:fld>
            <a:endParaRPr lang="sv-SE"/>
          </a:p>
        </p:txBody>
      </p:sp>
    </p:spTree>
    <p:extLst>
      <p:ext uri="{BB962C8B-B14F-4D97-AF65-F5344CB8AC3E}">
        <p14:creationId xmlns:p14="http://schemas.microsoft.com/office/powerpoint/2010/main" val="3502088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Du kan nu dela ut ”Referenser och fördjupning” eller skicka det via mail </a:t>
            </a:r>
            <a:r>
              <a:rPr lang="sv-SE"/>
              <a:t>efter utbildningen. </a:t>
            </a:r>
            <a:endParaRPr lang="sv-SE" dirty="0"/>
          </a:p>
        </p:txBody>
      </p:sp>
      <p:sp>
        <p:nvSpPr>
          <p:cNvPr id="4" name="Platshållare för bildnummer 3"/>
          <p:cNvSpPr>
            <a:spLocks noGrp="1"/>
          </p:cNvSpPr>
          <p:nvPr>
            <p:ph type="sldNum" sz="quarter" idx="10"/>
          </p:nvPr>
        </p:nvSpPr>
        <p:spPr/>
        <p:txBody>
          <a:bodyPr/>
          <a:lstStyle/>
          <a:p>
            <a:fld id="{043FAC55-9B39-4FFC-941C-45E05677DBBA}" type="slidenum">
              <a:rPr lang="sv-SE" smtClean="0"/>
              <a:t>23</a:t>
            </a:fld>
            <a:endParaRPr lang="sv-SE"/>
          </a:p>
        </p:txBody>
      </p:sp>
    </p:spTree>
    <p:extLst>
      <p:ext uri="{BB962C8B-B14F-4D97-AF65-F5344CB8AC3E}">
        <p14:creationId xmlns:p14="http://schemas.microsoft.com/office/powerpoint/2010/main" val="137679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800" b="0" i="0" dirty="0">
                <a:solidFill>
                  <a:srgbClr val="000000"/>
                </a:solidFill>
                <a:effectLst/>
                <a:latin typeface="Calibri" panose="020F0502020204030204" pitchFamily="34" charset="0"/>
              </a:rPr>
              <a:t>Syftet är att bredda normerna så att fler kan få plats i dem. Målsättningen är att alla gruppdeltagare ska kunna delta utifrån sina unika behov och förutsättningar. Avsikten är att bredda den enskilda gruppens normer så att fler kan trivas och bidra.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Ett normkritiskt arbetssätt är ett löpande arbete. Det skapar ett bättre klimat för alla i form av ökad trygghet, gemenskap och arbetsglädje i en grupp. Ju fler kompetenser och erfarenheter som får ta plats, desto mer kreativ verksamhet. </a:t>
            </a:r>
            <a:endParaRPr lang="sv-SE" b="0" i="0" dirty="0">
              <a:solidFill>
                <a:srgbClr val="000000"/>
              </a:solidFill>
              <a:effectLst/>
              <a:latin typeface="Segoe UI" panose="020B0502040204020203" pitchFamily="34" charset="0"/>
            </a:endParaRPr>
          </a:p>
          <a:p>
            <a:endParaRPr lang="sv-SE" dirty="0"/>
          </a:p>
          <a:p>
            <a:r>
              <a:rPr lang="sv-SE" i="1" dirty="0"/>
              <a:t>Till dig som utbildare: </a:t>
            </a:r>
          </a:p>
          <a:p>
            <a:r>
              <a:rPr lang="sv-SE" dirty="0"/>
              <a:t>Är en deltagare kritisk till att bredda normen? Det handlar inte om att bredda normerna så att de inkluderar ytterligheterna, till det extrema direkt, utan det börjar med att inkludera personerna i ”gråzonerna” som ofta får stå tillbaka. Det kan gälla essentiella frågor som vad det innebär att vara man, kvinna, icke-binär eller rollfunktioner som styrelsemedlem, deltagare eller medlem i föreningen. </a:t>
            </a:r>
          </a:p>
        </p:txBody>
      </p:sp>
      <p:sp>
        <p:nvSpPr>
          <p:cNvPr id="4" name="Platshållare för bildnummer 3"/>
          <p:cNvSpPr>
            <a:spLocks noGrp="1"/>
          </p:cNvSpPr>
          <p:nvPr>
            <p:ph type="sldNum" sz="quarter" idx="5"/>
          </p:nvPr>
        </p:nvSpPr>
        <p:spPr/>
        <p:txBody>
          <a:bodyPr/>
          <a:lstStyle/>
          <a:p>
            <a:fld id="{043FAC55-9B39-4FFC-941C-45E05677DBBA}" type="slidenum">
              <a:rPr lang="sv-SE" smtClean="0"/>
              <a:t>3</a:t>
            </a:fld>
            <a:endParaRPr lang="sv-SE"/>
          </a:p>
        </p:txBody>
      </p:sp>
    </p:spTree>
    <p:extLst>
      <p:ext uri="{BB962C8B-B14F-4D97-AF65-F5344CB8AC3E}">
        <p14:creationId xmlns:p14="http://schemas.microsoft.com/office/powerpoint/2010/main" val="3928454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Normer är en samling </a:t>
            </a:r>
            <a:r>
              <a:rPr lang="sv-SE" sz="1800" u="sng"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idéer och föreställningar</a:t>
            </a: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som delas av en mindre grupp eller ett helt samhälle. Normer fungerar som </a:t>
            </a:r>
            <a:r>
              <a:rPr lang="sv-SE" sz="1800" u="sng"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referensramar</a:t>
            </a: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för hur vi borde vara, se ut och bete oss. De är </a:t>
            </a:r>
            <a:r>
              <a:rPr lang="sv-SE" sz="1800" u="sng"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informella ideal</a:t>
            </a: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som vi lär oss genom livet och som vi förväntas forma oss efter. Normerna strukturerar med andra ord </a:t>
            </a:r>
            <a:r>
              <a:rPr lang="sv-SE" sz="1800" u="sng"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vårt sätt att leva</a:t>
            </a: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med oss själva och andra, och är något som vi alla förhåller oss till i vårt dagliga liv.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sv-SE" sz="1800" kern="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Normer upprätthålls genom ett </a:t>
            </a:r>
            <a:r>
              <a:rPr lang="sv-SE" sz="1800" u="sng"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belönings- och bestraffningssystem</a:t>
            </a: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Det vill säga att vi uppmuntrar den som följer normen och bestraffar den som avviker mot normen. Vi kommer att prata mer ingående om detta snart.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sv-SE" sz="1800" kern="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 grupp utvecklar på samma vis normer kring vad som anses vara ett acceptabelt respektive oacceptabelt beteende för att gruppen ska fungera. Det kan gälla alltifrån hur och när arbetsuppgifter ska göras, vad det pratas om på lunchrasten eller hur personer förväntas se ut för att passa in i gruppen. Dessa normer skapas utifrån gruppdeltagarnas tidigare förväntningar, formella regler, rollbeskrivningar och gruppdynamik. Tillsammans skapar gruppen en gemensam gruppidentitet.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sv-SE" dirty="0"/>
          </a:p>
        </p:txBody>
      </p:sp>
      <p:sp>
        <p:nvSpPr>
          <p:cNvPr id="4" name="Platshållare för bildnummer 3"/>
          <p:cNvSpPr>
            <a:spLocks noGrp="1"/>
          </p:cNvSpPr>
          <p:nvPr>
            <p:ph type="sldNum" sz="quarter" idx="5"/>
          </p:nvPr>
        </p:nvSpPr>
        <p:spPr/>
        <p:txBody>
          <a:bodyPr/>
          <a:lstStyle/>
          <a:p>
            <a:fld id="{043FAC55-9B39-4FFC-941C-45E05677DBBA}" type="slidenum">
              <a:rPr lang="sv-SE" smtClean="0"/>
              <a:t>4</a:t>
            </a:fld>
            <a:endParaRPr lang="sv-SE"/>
          </a:p>
        </p:txBody>
      </p:sp>
    </p:spTree>
    <p:extLst>
      <p:ext uri="{BB962C8B-B14F-4D97-AF65-F5344CB8AC3E}">
        <p14:creationId xmlns:p14="http://schemas.microsoft.com/office/powerpoint/2010/main" val="2990011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just">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Normerna som omger oss, passerar obemärkt förbi de flesta av oss som är en del av normen.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v-SE" sz="1800" kern="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Det beror på att normen uppfattas som ”självklar”, ”normal” och ”rätt” i förhållande till det som skiljer sig från normen. Personer som är en del av normen smälter helt enkelt in. Situationen känns bekväm och enkel.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v-SE" sz="1800" kern="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Om vi som sitter i det här rummet inte kan sätta ord på vad det finns för normer inom gruppen, så är det helt enkelt för att vi är en del av många av dem. Det kan även vara lätt att avfärda normer som ett problem när det inte är ett problem för en själv. Detta eftersom vi ofta utgår från oss själva när det gäller normer.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v-SE" sz="1800" kern="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Har ni någon gång tänkt: ”Så skulle jag aldrig göra”? Om svaret är ja, så är det ett bra exempel på att vi utgår från oss själva och vårt sätt att tänka och bete oss.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rtl="0" fontAlgn="base"/>
            <a:endParaRPr lang="sv-SE" sz="1800" b="0" i="0" dirty="0">
              <a:solidFill>
                <a:srgbClr val="000000"/>
              </a:solidFill>
              <a:effectLst/>
              <a:latin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fld id="{043FAC55-9B39-4FFC-941C-45E05677DBBA}" type="slidenum">
              <a:rPr lang="sv-SE" smtClean="0"/>
              <a:t>5</a:t>
            </a:fld>
            <a:endParaRPr lang="sv-SE"/>
          </a:p>
        </p:txBody>
      </p:sp>
    </p:spTree>
    <p:extLst>
      <p:ext uri="{BB962C8B-B14F-4D97-AF65-F5344CB8AC3E}">
        <p14:creationId xmlns:p14="http://schemas.microsoft.com/office/powerpoint/2010/main" val="2671304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Det finns normer för allt.  Att komma i tid till möten är en norm, en annan norm är att vi människor hälsar på varandra när vi ses eller att vi inte går rakt ut i trafiken utan att se oss för. Lagar och regler inom juridiken baserar sig på normer. (Det är fel att mörda.) Det är normer som är uppskattade av de flesta och positiva för vår sociala samvaro.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sv-SE" sz="1800" kern="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Normer skapar förutsägbarhet och mönster i vårt sätt att leva, vilket kan innebära en trygghet för många inom normen.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Det är också därför det </a:t>
            </a:r>
            <a:r>
              <a:rPr lang="sv-SE" sz="1800" i="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kan </a:t>
            </a: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vara känsligt att prata om normer, om det finns en rädsla att något ska tas ifrån en. Men det handlar ofta om att bredda normerna så att fler får plats snarare än att ta bort något.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sv-SE" sz="1800" kern="1200" dirty="0">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Men för dem som är utanför en norm, så innebär inte normen trygghet utan ofta tvärtom.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 blir alla alltid jämförda med normen. Att vara utanför normen innebär att vi inte passar in i mallen för hur vi borde vara, se ut och bete oss.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sv-SE" sz="1800" kern="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Normer är destruktiva när de begränsar människor in en snäv roll som varken passar alla eller som inte alla kan vara en del av.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Det kan exempelvis vara normer om manlighet – vem som betraktas som en ”riktig” man. Eller vithetsnormen, som i Sverige innebär att vit hudfärg anses vara det normala i samhället. Alla som inte uppfyller normen kring manlighet eller inte har vit hudfärg bryter mot normen som avvikare.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sv-SE" dirty="0"/>
          </a:p>
        </p:txBody>
      </p:sp>
      <p:sp>
        <p:nvSpPr>
          <p:cNvPr id="4" name="Platshållare för bildnummer 3"/>
          <p:cNvSpPr>
            <a:spLocks noGrp="1"/>
          </p:cNvSpPr>
          <p:nvPr>
            <p:ph type="sldNum" sz="quarter" idx="5"/>
          </p:nvPr>
        </p:nvSpPr>
        <p:spPr/>
        <p:txBody>
          <a:bodyPr/>
          <a:lstStyle/>
          <a:p>
            <a:fld id="{043FAC55-9B39-4FFC-941C-45E05677DBBA}" type="slidenum">
              <a:rPr lang="sv-SE" smtClean="0"/>
              <a:t>6</a:t>
            </a:fld>
            <a:endParaRPr lang="sv-SE"/>
          </a:p>
        </p:txBody>
      </p:sp>
    </p:spTree>
    <p:extLst>
      <p:ext uri="{BB962C8B-B14F-4D97-AF65-F5344CB8AC3E}">
        <p14:creationId xmlns:p14="http://schemas.microsoft.com/office/powerpoint/2010/main" val="1942173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just" rtl="0" fontAlgn="base"/>
            <a:r>
              <a:rPr lang="sv-SE" sz="1800" b="1" i="0" dirty="0">
                <a:solidFill>
                  <a:srgbClr val="000000"/>
                </a:solidFill>
                <a:effectLst/>
                <a:latin typeface="Calibri" panose="020F0502020204030204" pitchFamily="34" charset="0"/>
              </a:rPr>
              <a:t>Det är möjligt att vara en del av en norm men att vara normbrytande i en annan</a:t>
            </a:r>
            <a:endParaRPr lang="sv-SE" b="0" i="0" dirty="0">
              <a:solidFill>
                <a:srgbClr val="000000"/>
              </a:solidFill>
              <a:effectLst/>
              <a:latin typeface="Segoe UI" panose="020B0502040204020203" pitchFamily="34" charset="0"/>
            </a:endParaRPr>
          </a:p>
          <a:p>
            <a:pPr algn="just" rtl="0" fontAlgn="base"/>
            <a:endParaRPr lang="sv-SE" sz="1800" b="0" i="0" dirty="0">
              <a:solidFill>
                <a:srgbClr val="000000"/>
              </a:solidFill>
              <a:effectLst/>
              <a:latin typeface="Calibri" panose="020F0502020204030204" pitchFamily="34" charset="0"/>
            </a:endParaRPr>
          </a:p>
          <a:p>
            <a:pPr algn="l" rtl="0" fontAlgn="base"/>
            <a:r>
              <a:rPr lang="sv-SE" sz="1800" b="0" i="0" dirty="0">
                <a:solidFill>
                  <a:srgbClr val="000000"/>
                </a:solidFill>
                <a:effectLst/>
                <a:latin typeface="Calibri" panose="020F0502020204030204" pitchFamily="34" charset="0"/>
              </a:rPr>
              <a:t>Vi människor har våra unika kroppar och erfarenheter som gör oss till normpersoner i vissa avseenden och normbrytare i andra. Normer samverkar, vilket kan vara en begränsning beroende på hur många normer som vi själva delar eller är utanför. Många av oss kan nog komma på tillfällen när vi både varit en del av normen och utanför den. </a:t>
            </a:r>
            <a:endParaRPr lang="sv-SE" b="0" i="0" dirty="0">
              <a:solidFill>
                <a:srgbClr val="000000"/>
              </a:solidFill>
              <a:effectLst/>
              <a:latin typeface="Segoe UI" panose="020B0502040204020203" pitchFamily="34" charset="0"/>
            </a:endParaRPr>
          </a:p>
          <a:p>
            <a:endParaRPr lang="sv-SE" dirty="0"/>
          </a:p>
        </p:txBody>
      </p:sp>
      <p:sp>
        <p:nvSpPr>
          <p:cNvPr id="4" name="Platshållare för bildnummer 3"/>
          <p:cNvSpPr>
            <a:spLocks noGrp="1"/>
          </p:cNvSpPr>
          <p:nvPr>
            <p:ph type="sldNum" sz="quarter" idx="5"/>
          </p:nvPr>
        </p:nvSpPr>
        <p:spPr/>
        <p:txBody>
          <a:bodyPr/>
          <a:lstStyle/>
          <a:p>
            <a:fld id="{043FAC55-9B39-4FFC-941C-45E05677DBBA}" type="slidenum">
              <a:rPr lang="sv-SE" smtClean="0"/>
              <a:t>7</a:t>
            </a:fld>
            <a:endParaRPr lang="sv-SE"/>
          </a:p>
        </p:txBody>
      </p:sp>
    </p:spTree>
    <p:extLst>
      <p:ext uri="{BB962C8B-B14F-4D97-AF65-F5344CB8AC3E}">
        <p14:creationId xmlns:p14="http://schemas.microsoft.com/office/powerpoint/2010/main" val="3368717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lnSpc>
                <a:spcPct val="107000"/>
              </a:lnSpc>
              <a:spcAft>
                <a:spcPts val="800"/>
              </a:spcAft>
            </a:pPr>
            <a:r>
              <a:rPr lang="sv-SE"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Normer förändras med tid, plats och sammanhang</a:t>
            </a: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sv-SE" sz="1800" kern="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Normer är alltid beroende av tid och rum. Det innebär att normer är föränderliga. Det som var normen för 100, 50 eller 20 år sedan behöver inte vara normen idag.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sv-SE" sz="1800" kern="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Normer kan även se olika ut på olika platser. Normer kan skilja sig länder emellan, men också mellan stad och landsbygd med bara några mils avstånd.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sv-SE" sz="1800" kern="12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sv-SE"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Normer är även beroende av sammanhanget, det som anses vara normalt eller rätt i ett sammanhang, är inte nödvändigtvis det i ett annat.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sv-SE" dirty="0"/>
          </a:p>
        </p:txBody>
      </p:sp>
      <p:sp>
        <p:nvSpPr>
          <p:cNvPr id="4" name="Platshållare för bildnummer 3"/>
          <p:cNvSpPr>
            <a:spLocks noGrp="1"/>
          </p:cNvSpPr>
          <p:nvPr>
            <p:ph type="sldNum" sz="quarter" idx="5"/>
          </p:nvPr>
        </p:nvSpPr>
        <p:spPr/>
        <p:txBody>
          <a:bodyPr/>
          <a:lstStyle/>
          <a:p>
            <a:fld id="{043FAC55-9B39-4FFC-941C-45E05677DBBA}" type="slidenum">
              <a:rPr lang="sv-SE" smtClean="0"/>
              <a:t>8</a:t>
            </a:fld>
            <a:endParaRPr lang="sv-SE"/>
          </a:p>
        </p:txBody>
      </p:sp>
    </p:spTree>
    <p:extLst>
      <p:ext uri="{BB962C8B-B14F-4D97-AF65-F5344CB8AC3E}">
        <p14:creationId xmlns:p14="http://schemas.microsoft.com/office/powerpoint/2010/main" val="2684622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just" rtl="0" fontAlgn="base"/>
            <a:r>
              <a:rPr lang="sv-SE" sz="1800" b="1" i="0" dirty="0">
                <a:solidFill>
                  <a:srgbClr val="000000"/>
                </a:solidFill>
                <a:effectLst/>
                <a:latin typeface="Calibri" panose="020F0502020204030204" pitchFamily="34" charset="0"/>
              </a:rPr>
              <a:t>Normer finns kvar så länge människor formar sig efter dem</a:t>
            </a:r>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Första steget till förändring är medvetenhet. När allt fler börjar ifrågasätta normer och väljer aktivt att gå emot dem finns det potential till förändring.</a:t>
            </a:r>
            <a:r>
              <a:rPr lang="sv-SE" sz="1800" b="1" i="0" dirty="0">
                <a:solidFill>
                  <a:srgbClr val="000000"/>
                </a:solidFill>
                <a:effectLst/>
                <a:latin typeface="Calibri" panose="020F0502020204030204" pitchFamily="34" charset="0"/>
              </a:rPr>
              <a:t> </a:t>
            </a:r>
            <a:r>
              <a:rPr lang="sv-SE" sz="1800" b="0" i="0" dirty="0">
                <a:solidFill>
                  <a:srgbClr val="000000"/>
                </a:solidFill>
                <a:effectLst/>
                <a:latin typeface="Calibri" panose="020F0502020204030204" pitchFamily="34" charset="0"/>
              </a:rPr>
              <a: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Att kvinnor till exempel fick tillträde till alla militära befattningar 1989 var inte en slump, utan ett resultat av en aktiv debatt om kvinnors roll i arbetslivet. Vilket ifrågasatte och förändrade mansnormen i Försvarsmakten.   </a:t>
            </a:r>
          </a:p>
          <a:p>
            <a:pPr algn="just" rtl="0" fontAlgn="base"/>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Calibri" panose="020F0502020204030204" pitchFamily="34" charset="0"/>
              </a:rPr>
              <a:t>Det här ifrågasatte också normen om soldatyrket, vem som kan vara soldat. Om vi tittar på bilden här, så ser vi Eleonore som arbetar som yrkessoldat på Försvarsmakten. Att vara kvinna och soldat utmanar fortfarande normen. Det blir särskilt tydligt när en läser kommentarerna på just denna bild som Försvarsmakten la upp på sin </a:t>
            </a:r>
            <a:r>
              <a:rPr lang="sv-SE" sz="1800" b="0" i="0" dirty="0" err="1">
                <a:solidFill>
                  <a:srgbClr val="000000"/>
                </a:solidFill>
                <a:effectLst/>
                <a:latin typeface="Calibri" panose="020F0502020204030204" pitchFamily="34" charset="0"/>
              </a:rPr>
              <a:t>Instagram</a:t>
            </a:r>
            <a:r>
              <a:rPr lang="sv-SE" sz="1800" b="0" i="0" dirty="0">
                <a:solidFill>
                  <a:srgbClr val="000000"/>
                </a:solidFill>
                <a:effectLst/>
                <a:latin typeface="Calibri" panose="020F0502020204030204" pitchFamily="34" charset="0"/>
              </a:rPr>
              <a:t>. Folk skriver att hon inte kan vara en riktig soldat utan är bara en modell för reklam för att hon, för att citera kommentarerna, är: ”för kvinnlig”, ”har för stora läppar”, ”har för långt blont hår”, ”för snygg” för att kunna arbeta som soldat. Det här är exempel på hur en person som bryter mot normer kan bli ifrågasatt. </a:t>
            </a:r>
            <a:endParaRPr lang="sv-SE" b="0" i="0" dirty="0">
              <a:solidFill>
                <a:srgbClr val="000000"/>
              </a:solidFill>
              <a:effectLst/>
              <a:latin typeface="Segoe UI" panose="020B0502040204020203" pitchFamily="34" charset="0"/>
            </a:endParaRPr>
          </a:p>
          <a:p>
            <a:endParaRPr lang="sv-SE" dirty="0"/>
          </a:p>
        </p:txBody>
      </p:sp>
      <p:sp>
        <p:nvSpPr>
          <p:cNvPr id="4" name="Platshållare för bildnummer 3"/>
          <p:cNvSpPr>
            <a:spLocks noGrp="1"/>
          </p:cNvSpPr>
          <p:nvPr>
            <p:ph type="sldNum" sz="quarter" idx="5"/>
          </p:nvPr>
        </p:nvSpPr>
        <p:spPr/>
        <p:txBody>
          <a:bodyPr/>
          <a:lstStyle/>
          <a:p>
            <a:fld id="{043FAC55-9B39-4FFC-941C-45E05677DBBA}" type="slidenum">
              <a:rPr lang="sv-SE" smtClean="0"/>
              <a:t>9</a:t>
            </a:fld>
            <a:endParaRPr lang="sv-SE"/>
          </a:p>
        </p:txBody>
      </p:sp>
    </p:spTree>
    <p:extLst>
      <p:ext uri="{BB962C8B-B14F-4D97-AF65-F5344CB8AC3E}">
        <p14:creationId xmlns:p14="http://schemas.microsoft.com/office/powerpoint/2010/main" val="82561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Freeform 5"/>
          <p:cNvSpPr>
            <a:spLocks/>
          </p:cNvSpPr>
          <p:nvPr userDrawn="1"/>
        </p:nvSpPr>
        <p:spPr bwMode="auto">
          <a:xfrm>
            <a:off x="179388" y="190500"/>
            <a:ext cx="8785225" cy="5976938"/>
          </a:xfrm>
          <a:custGeom>
            <a:avLst/>
            <a:gdLst>
              <a:gd name="T0" fmla="*/ 1631 w 1631"/>
              <a:gd name="T1" fmla="*/ 1102 h 1102"/>
              <a:gd name="T2" fmla="*/ 1631 w 1631"/>
              <a:gd name="T3" fmla="*/ 0 h 1102"/>
              <a:gd name="T4" fmla="*/ 995 w 1631"/>
              <a:gd name="T5" fmla="*/ 0 h 1102"/>
              <a:gd name="T6" fmla="*/ 0 w 1631"/>
              <a:gd name="T7" fmla="*/ 300 h 1102"/>
              <a:gd name="T8" fmla="*/ 0 w 1631"/>
              <a:gd name="T9" fmla="*/ 1102 h 1102"/>
              <a:gd name="T10" fmla="*/ 995 w 1631"/>
              <a:gd name="T11" fmla="*/ 1102 h 1102"/>
              <a:gd name="T12" fmla="*/ 1631 w 1631"/>
              <a:gd name="T13" fmla="*/ 1102 h 1102"/>
            </a:gdLst>
            <a:ahLst/>
            <a:cxnLst>
              <a:cxn ang="0">
                <a:pos x="T0" y="T1"/>
              </a:cxn>
              <a:cxn ang="0">
                <a:pos x="T2" y="T3"/>
              </a:cxn>
              <a:cxn ang="0">
                <a:pos x="T4" y="T5"/>
              </a:cxn>
              <a:cxn ang="0">
                <a:pos x="T6" y="T7"/>
              </a:cxn>
              <a:cxn ang="0">
                <a:pos x="T8" y="T9"/>
              </a:cxn>
              <a:cxn ang="0">
                <a:pos x="T10" y="T11"/>
              </a:cxn>
              <a:cxn ang="0">
                <a:pos x="T12" y="T13"/>
              </a:cxn>
            </a:cxnLst>
            <a:rect l="0" t="0" r="r" b="b"/>
            <a:pathLst>
              <a:path w="1631" h="1102">
                <a:moveTo>
                  <a:pt x="1631" y="1102"/>
                </a:moveTo>
                <a:cubicBezTo>
                  <a:pt x="1631" y="0"/>
                  <a:pt x="1631" y="0"/>
                  <a:pt x="1631" y="0"/>
                </a:cubicBezTo>
                <a:cubicBezTo>
                  <a:pt x="995" y="0"/>
                  <a:pt x="995" y="0"/>
                  <a:pt x="995" y="0"/>
                </a:cubicBezTo>
                <a:cubicBezTo>
                  <a:pt x="577" y="0"/>
                  <a:pt x="204" y="132"/>
                  <a:pt x="0" y="300"/>
                </a:cubicBezTo>
                <a:cubicBezTo>
                  <a:pt x="0" y="1102"/>
                  <a:pt x="0" y="1102"/>
                  <a:pt x="0" y="1102"/>
                </a:cubicBezTo>
                <a:cubicBezTo>
                  <a:pt x="995" y="1102"/>
                  <a:pt x="995" y="1102"/>
                  <a:pt x="995" y="1102"/>
                </a:cubicBezTo>
                <a:lnTo>
                  <a:pt x="1631" y="110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sv-SE"/>
          </a:p>
        </p:txBody>
      </p:sp>
      <p:cxnSp>
        <p:nvCxnSpPr>
          <p:cNvPr id="9" name="Rak 8"/>
          <p:cNvCxnSpPr/>
          <p:nvPr userDrawn="1"/>
        </p:nvCxnSpPr>
        <p:spPr>
          <a:xfrm>
            <a:off x="762000" y="2016919"/>
            <a:ext cx="0" cy="23241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929482" y="1780631"/>
            <a:ext cx="7772400" cy="1453440"/>
          </a:xfrm>
        </p:spPr>
        <p:txBody>
          <a:bodyPr anchor="b">
            <a:normAutofit/>
          </a:bodyPr>
          <a:lstStyle>
            <a:lvl1pPr algn="l">
              <a:defRPr sz="4800">
                <a:solidFill>
                  <a:schemeClr val="bg1"/>
                </a:solidFill>
              </a:defRPr>
            </a:lvl1pPr>
          </a:lstStyle>
          <a:p>
            <a:r>
              <a:rPr lang="sv-SE" dirty="0"/>
              <a:t>Rubrik</a:t>
            </a:r>
            <a:endParaRPr lang="en-US" dirty="0"/>
          </a:p>
        </p:txBody>
      </p:sp>
      <p:sp>
        <p:nvSpPr>
          <p:cNvPr id="3" name="Subtitle 2"/>
          <p:cNvSpPr>
            <a:spLocks noGrp="1"/>
          </p:cNvSpPr>
          <p:nvPr>
            <p:ph type="subTitle" idx="1"/>
          </p:nvPr>
        </p:nvSpPr>
        <p:spPr>
          <a:xfrm>
            <a:off x="929482" y="3234071"/>
            <a:ext cx="6858000" cy="1535029"/>
          </a:xfrm>
        </p:spPr>
        <p:txBody>
          <a:bodyPr>
            <a:normAutofit/>
          </a:bodyPr>
          <a:lstStyle>
            <a:lvl1pPr marL="0" indent="0" algn="l">
              <a:buNone/>
              <a:defRPr sz="2200">
                <a:solidFill>
                  <a:schemeClr val="bg1"/>
                </a:solidFill>
              </a:defRPr>
            </a:lvl1pPr>
            <a:lvl2pPr marL="423870" indent="0" algn="ctr">
              <a:buNone/>
              <a:defRPr sz="1854"/>
            </a:lvl2pPr>
            <a:lvl3pPr marL="847740" indent="0" algn="ctr">
              <a:buNone/>
              <a:defRPr sz="1669"/>
            </a:lvl3pPr>
            <a:lvl4pPr marL="1271610" indent="0" algn="ctr">
              <a:buNone/>
              <a:defRPr sz="1483"/>
            </a:lvl4pPr>
            <a:lvl5pPr marL="1695480" indent="0" algn="ctr">
              <a:buNone/>
              <a:defRPr sz="1483"/>
            </a:lvl5pPr>
            <a:lvl6pPr marL="2119351" indent="0" algn="ctr">
              <a:buNone/>
              <a:defRPr sz="1483"/>
            </a:lvl6pPr>
            <a:lvl7pPr marL="2543221" indent="0" algn="ctr">
              <a:buNone/>
              <a:defRPr sz="1483"/>
            </a:lvl7pPr>
            <a:lvl8pPr marL="2967091" indent="0" algn="ctr">
              <a:buNone/>
              <a:defRPr sz="1483"/>
            </a:lvl8pPr>
            <a:lvl9pPr marL="3390961" indent="0" algn="ctr">
              <a:buNone/>
              <a:defRPr sz="1483"/>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91F7FC0A-ABFB-444F-8B43-DF857F635755}" type="datetime1">
              <a:rPr lang="sv-SE" smtClean="0"/>
              <a:t>2023-11-23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D19C7E7-8F97-423C-A657-E0E9D47D5815}" type="slidenum">
              <a:rPr lang="sv-SE" smtClean="0"/>
              <a:t>‹#›</a:t>
            </a:fld>
            <a:endParaRPr lang="sv-SE"/>
          </a:p>
        </p:txBody>
      </p:sp>
    </p:spTree>
    <p:extLst>
      <p:ext uri="{BB962C8B-B14F-4D97-AF65-F5344CB8AC3E}">
        <p14:creationId xmlns:p14="http://schemas.microsoft.com/office/powerpoint/2010/main" val="433493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kollage vänster">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4716463" y="766763"/>
            <a:ext cx="3671887" cy="2339975"/>
          </a:xfrm>
        </p:spPr>
        <p:txBody>
          <a:bodyPr/>
          <a:lstStyle/>
          <a:p>
            <a:r>
              <a:rPr lang="sv-SE"/>
              <a:t>Klicka på ikonen för att lägga till en bild</a:t>
            </a:r>
          </a:p>
        </p:txBody>
      </p:sp>
      <p:sp>
        <p:nvSpPr>
          <p:cNvPr id="4" name="Date Placeholder 3"/>
          <p:cNvSpPr>
            <a:spLocks noGrp="1"/>
          </p:cNvSpPr>
          <p:nvPr>
            <p:ph type="dt" sz="half" idx="10"/>
          </p:nvPr>
        </p:nvSpPr>
        <p:spPr/>
        <p:txBody>
          <a:bodyPr/>
          <a:lstStyle/>
          <a:p>
            <a:fld id="{F1300C08-BF4F-4FEE-AFB8-DB2D159B35F1}" type="datetime1">
              <a:rPr lang="sv-SE" smtClean="0"/>
              <a:t>2023-11-23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D19C7E7-8F97-423C-A657-E0E9D47D5815}" type="slidenum">
              <a:rPr lang="sv-SE" smtClean="0"/>
              <a:t>‹#›</a:t>
            </a:fld>
            <a:endParaRPr lang="sv-SE"/>
          </a:p>
        </p:txBody>
      </p:sp>
      <p:sp>
        <p:nvSpPr>
          <p:cNvPr id="11" name="Platshållare för bild 9"/>
          <p:cNvSpPr>
            <a:spLocks noGrp="1"/>
          </p:cNvSpPr>
          <p:nvPr>
            <p:ph type="pic" sz="quarter" idx="14"/>
          </p:nvPr>
        </p:nvSpPr>
        <p:spPr>
          <a:xfrm>
            <a:off x="4716463" y="3251200"/>
            <a:ext cx="3671887" cy="2339975"/>
          </a:xfrm>
        </p:spPr>
        <p:txBody>
          <a:bodyPr/>
          <a:lstStyle/>
          <a:p>
            <a:r>
              <a:rPr lang="sv-SE"/>
              <a:t>Klicka på ikonen för att lägga till en bild</a:t>
            </a:r>
          </a:p>
        </p:txBody>
      </p:sp>
      <p:sp>
        <p:nvSpPr>
          <p:cNvPr id="8" name="Platshållare för bild 7"/>
          <p:cNvSpPr>
            <a:spLocks noGrp="1"/>
          </p:cNvSpPr>
          <p:nvPr>
            <p:ph type="pic" sz="quarter" idx="15"/>
          </p:nvPr>
        </p:nvSpPr>
        <p:spPr>
          <a:xfrm>
            <a:off x="755650" y="766763"/>
            <a:ext cx="3671888" cy="4824412"/>
          </a:xfrm>
        </p:spPr>
        <p:txBody>
          <a:bodyPr/>
          <a:lstStyle/>
          <a:p>
            <a:r>
              <a:rPr lang="sv-SE"/>
              <a:t>Klicka på ikonen för att lägga till en bild</a:t>
            </a:r>
          </a:p>
        </p:txBody>
      </p:sp>
    </p:spTree>
    <p:extLst>
      <p:ext uri="{BB962C8B-B14F-4D97-AF65-F5344CB8AC3E}">
        <p14:creationId xmlns:p14="http://schemas.microsoft.com/office/powerpoint/2010/main" val="2472189058"/>
      </p:ext>
    </p:extLst>
  </p:cSld>
  <p:clrMapOvr>
    <a:masterClrMapping/>
  </p:clrMapOvr>
  <p:extLst>
    <p:ext uri="{DCECCB84-F9BA-43D5-87BE-67443E8EF086}">
      <p15:sldGuideLst xmlns:p15="http://schemas.microsoft.com/office/powerpoint/2012/main">
        <p15:guide id="1" orient="horz" pos="2048">
          <p15:clr>
            <a:srgbClr val="FBAE40"/>
          </p15:clr>
        </p15:guide>
        <p15:guide id="2" orient="horz" pos="195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kollage höger">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755651" y="766763"/>
            <a:ext cx="3671887" cy="2339975"/>
          </a:xfrm>
        </p:spPr>
        <p:txBody>
          <a:bodyPr/>
          <a:lstStyle/>
          <a:p>
            <a:r>
              <a:rPr lang="sv-SE"/>
              <a:t>Klicka på ikonen för att lägga till en bild</a:t>
            </a:r>
          </a:p>
        </p:txBody>
      </p:sp>
      <p:sp>
        <p:nvSpPr>
          <p:cNvPr id="4" name="Date Placeholder 3"/>
          <p:cNvSpPr>
            <a:spLocks noGrp="1"/>
          </p:cNvSpPr>
          <p:nvPr>
            <p:ph type="dt" sz="half" idx="10"/>
          </p:nvPr>
        </p:nvSpPr>
        <p:spPr/>
        <p:txBody>
          <a:bodyPr/>
          <a:lstStyle/>
          <a:p>
            <a:fld id="{5BF659DE-614A-4BD4-890B-60BFA027C164}" type="datetime1">
              <a:rPr lang="sv-SE" smtClean="0"/>
              <a:t>2023-11-23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D19C7E7-8F97-423C-A657-E0E9D47D5815}" type="slidenum">
              <a:rPr lang="sv-SE" smtClean="0"/>
              <a:t>‹#›</a:t>
            </a:fld>
            <a:endParaRPr lang="sv-SE"/>
          </a:p>
        </p:txBody>
      </p:sp>
      <p:sp>
        <p:nvSpPr>
          <p:cNvPr id="11" name="Platshållare för bild 9"/>
          <p:cNvSpPr>
            <a:spLocks noGrp="1"/>
          </p:cNvSpPr>
          <p:nvPr>
            <p:ph type="pic" sz="quarter" idx="14"/>
          </p:nvPr>
        </p:nvSpPr>
        <p:spPr>
          <a:xfrm>
            <a:off x="755651" y="3251200"/>
            <a:ext cx="3671887" cy="2339975"/>
          </a:xfrm>
        </p:spPr>
        <p:txBody>
          <a:bodyPr/>
          <a:lstStyle/>
          <a:p>
            <a:r>
              <a:rPr lang="sv-SE"/>
              <a:t>Klicka på ikonen för att lägga till en bild</a:t>
            </a:r>
          </a:p>
        </p:txBody>
      </p:sp>
      <p:sp>
        <p:nvSpPr>
          <p:cNvPr id="8" name="Platshållare för bild 7"/>
          <p:cNvSpPr>
            <a:spLocks noGrp="1"/>
          </p:cNvSpPr>
          <p:nvPr>
            <p:ph type="pic" sz="quarter" idx="15"/>
          </p:nvPr>
        </p:nvSpPr>
        <p:spPr>
          <a:xfrm>
            <a:off x="4716463" y="766763"/>
            <a:ext cx="3671888" cy="4824412"/>
          </a:xfrm>
        </p:spPr>
        <p:txBody>
          <a:bodyPr/>
          <a:lstStyle/>
          <a:p>
            <a:r>
              <a:rPr lang="sv-SE"/>
              <a:t>Klicka på ikonen för att lägga till en bild</a:t>
            </a:r>
          </a:p>
        </p:txBody>
      </p:sp>
    </p:spTree>
    <p:extLst>
      <p:ext uri="{BB962C8B-B14F-4D97-AF65-F5344CB8AC3E}">
        <p14:creationId xmlns:p14="http://schemas.microsoft.com/office/powerpoint/2010/main" val="1093450651"/>
      </p:ext>
    </p:extLst>
  </p:cSld>
  <p:clrMapOvr>
    <a:masterClrMapping/>
  </p:clrMapOvr>
  <p:extLst>
    <p:ext uri="{DCECCB84-F9BA-43D5-87BE-67443E8EF086}">
      <p15:sldGuideLst xmlns:p15="http://schemas.microsoft.com/office/powerpoint/2012/main">
        <p15:guide id="1" orient="horz" pos="2048">
          <p15:clr>
            <a:srgbClr val="FBAE40"/>
          </p15:clr>
        </p15:guide>
        <p15:guide id="2" orient="horz" pos="195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331913" y="1343025"/>
            <a:ext cx="6470650" cy="1387475"/>
          </a:xfrm>
        </p:spPr>
        <p:txBody>
          <a:bodyPr anchor="b">
            <a:normAutofit/>
          </a:bodyPr>
          <a:lstStyle>
            <a:lvl1pPr>
              <a:defRPr sz="4800"/>
            </a:lvl1pPr>
          </a:lstStyle>
          <a:p>
            <a:r>
              <a:rPr lang="sv-SE"/>
              <a:t>Klicka här för att ändra mall för rubrikformat</a:t>
            </a:r>
            <a:endParaRPr lang="en-US" dirty="0"/>
          </a:p>
        </p:txBody>
      </p:sp>
      <p:sp>
        <p:nvSpPr>
          <p:cNvPr id="3" name="Text Placeholder 2"/>
          <p:cNvSpPr>
            <a:spLocks noGrp="1"/>
          </p:cNvSpPr>
          <p:nvPr>
            <p:ph type="body" idx="1"/>
          </p:nvPr>
        </p:nvSpPr>
        <p:spPr>
          <a:xfrm>
            <a:off x="1331913" y="2844800"/>
            <a:ext cx="6470650" cy="2170113"/>
          </a:xfrm>
        </p:spPr>
        <p:txBody>
          <a:bodyPr>
            <a:normAutofit/>
          </a:bodyPr>
          <a:lstStyle>
            <a:lvl1pPr marL="0" indent="0">
              <a:buNone/>
              <a:defRPr sz="2000">
                <a:solidFill>
                  <a:schemeClr val="tx1"/>
                </a:solidFill>
              </a:defRPr>
            </a:lvl1pPr>
            <a:lvl2pPr marL="423870" indent="0">
              <a:buNone/>
              <a:defRPr sz="1854">
                <a:solidFill>
                  <a:schemeClr val="tx1">
                    <a:tint val="75000"/>
                  </a:schemeClr>
                </a:solidFill>
              </a:defRPr>
            </a:lvl2pPr>
            <a:lvl3pPr marL="847740" indent="0">
              <a:buNone/>
              <a:defRPr sz="1669">
                <a:solidFill>
                  <a:schemeClr val="tx1">
                    <a:tint val="75000"/>
                  </a:schemeClr>
                </a:solidFill>
              </a:defRPr>
            </a:lvl3pPr>
            <a:lvl4pPr marL="1271610" indent="0">
              <a:buNone/>
              <a:defRPr sz="1483">
                <a:solidFill>
                  <a:schemeClr val="tx1">
                    <a:tint val="75000"/>
                  </a:schemeClr>
                </a:solidFill>
              </a:defRPr>
            </a:lvl4pPr>
            <a:lvl5pPr marL="1695480" indent="0">
              <a:buNone/>
              <a:defRPr sz="1483">
                <a:solidFill>
                  <a:schemeClr val="tx1">
                    <a:tint val="75000"/>
                  </a:schemeClr>
                </a:solidFill>
              </a:defRPr>
            </a:lvl5pPr>
            <a:lvl6pPr marL="2119351" indent="0">
              <a:buNone/>
              <a:defRPr sz="1483">
                <a:solidFill>
                  <a:schemeClr val="tx1">
                    <a:tint val="75000"/>
                  </a:schemeClr>
                </a:solidFill>
              </a:defRPr>
            </a:lvl6pPr>
            <a:lvl7pPr marL="2543221" indent="0">
              <a:buNone/>
              <a:defRPr sz="1483">
                <a:solidFill>
                  <a:schemeClr val="tx1">
                    <a:tint val="75000"/>
                  </a:schemeClr>
                </a:solidFill>
              </a:defRPr>
            </a:lvl7pPr>
            <a:lvl8pPr marL="2967091" indent="0">
              <a:buNone/>
              <a:defRPr sz="1483">
                <a:solidFill>
                  <a:schemeClr val="tx1">
                    <a:tint val="75000"/>
                  </a:schemeClr>
                </a:solidFill>
              </a:defRPr>
            </a:lvl8pPr>
            <a:lvl9pPr marL="3390961" indent="0">
              <a:buNone/>
              <a:defRPr sz="1483">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FF693816-C26A-4EDF-B60C-1D673CDDFB57}" type="datetime1">
              <a:rPr lang="sv-SE" smtClean="0"/>
              <a:t>2023-11-23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D19C7E7-8F97-423C-A657-E0E9D47D5815}" type="slidenum">
              <a:rPr lang="sv-SE" smtClean="0"/>
              <a:t>‹#›</a:t>
            </a:fld>
            <a:endParaRPr lang="sv-SE"/>
          </a:p>
        </p:txBody>
      </p:sp>
    </p:spTree>
    <p:extLst>
      <p:ext uri="{BB962C8B-B14F-4D97-AF65-F5344CB8AC3E}">
        <p14:creationId xmlns:p14="http://schemas.microsoft.com/office/powerpoint/2010/main" val="1919707761"/>
      </p:ext>
    </p:extLst>
  </p:cSld>
  <p:clrMapOvr>
    <a:masterClrMapping/>
  </p:clrMapOvr>
  <p:extLst>
    <p:ext uri="{DCECCB84-F9BA-43D5-87BE-67443E8EF086}">
      <p15:sldGuideLst xmlns:p15="http://schemas.microsoft.com/office/powerpoint/2012/main">
        <p15:guide id="1" pos="4921" userDrawn="1">
          <p15:clr>
            <a:srgbClr val="FBAE40"/>
          </p15:clr>
        </p15:guide>
        <p15:guide id="2" orient="horz" pos="846" userDrawn="1">
          <p15:clr>
            <a:srgbClr val="FBAE40"/>
          </p15:clr>
        </p15:guide>
        <p15:guide id="3" orient="horz" pos="3159" userDrawn="1">
          <p15:clr>
            <a:srgbClr val="FBAE40"/>
          </p15:clr>
        </p15:guide>
        <p15:guide id="4" pos="83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627F41ED-0B27-4BE5-AE66-7DC2208618D2}" type="datetime1">
              <a:rPr lang="sv-SE" smtClean="0"/>
              <a:t>2023-11-23</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1D19C7E7-8F97-423C-A657-E0E9D47D5815}" type="slidenum">
              <a:rPr lang="sv-SE" smtClean="0"/>
              <a:t>‹#›</a:t>
            </a:fld>
            <a:endParaRPr lang="sv-SE"/>
          </a:p>
        </p:txBody>
      </p:sp>
    </p:spTree>
    <p:extLst>
      <p:ext uri="{BB962C8B-B14F-4D97-AF65-F5344CB8AC3E}">
        <p14:creationId xmlns:p14="http://schemas.microsoft.com/office/powerpoint/2010/main" val="2830013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sp>
        <p:nvSpPr>
          <p:cNvPr id="5" name="Freeform 5"/>
          <p:cNvSpPr>
            <a:spLocks/>
          </p:cNvSpPr>
          <p:nvPr userDrawn="1"/>
        </p:nvSpPr>
        <p:spPr bwMode="auto">
          <a:xfrm>
            <a:off x="179388" y="190500"/>
            <a:ext cx="8785225" cy="5976938"/>
          </a:xfrm>
          <a:custGeom>
            <a:avLst/>
            <a:gdLst>
              <a:gd name="T0" fmla="*/ 1631 w 1631"/>
              <a:gd name="T1" fmla="*/ 1102 h 1102"/>
              <a:gd name="T2" fmla="*/ 1631 w 1631"/>
              <a:gd name="T3" fmla="*/ 0 h 1102"/>
              <a:gd name="T4" fmla="*/ 995 w 1631"/>
              <a:gd name="T5" fmla="*/ 0 h 1102"/>
              <a:gd name="T6" fmla="*/ 0 w 1631"/>
              <a:gd name="T7" fmla="*/ 300 h 1102"/>
              <a:gd name="T8" fmla="*/ 0 w 1631"/>
              <a:gd name="T9" fmla="*/ 1102 h 1102"/>
              <a:gd name="T10" fmla="*/ 995 w 1631"/>
              <a:gd name="T11" fmla="*/ 1102 h 1102"/>
              <a:gd name="T12" fmla="*/ 1631 w 1631"/>
              <a:gd name="T13" fmla="*/ 1102 h 1102"/>
            </a:gdLst>
            <a:ahLst/>
            <a:cxnLst>
              <a:cxn ang="0">
                <a:pos x="T0" y="T1"/>
              </a:cxn>
              <a:cxn ang="0">
                <a:pos x="T2" y="T3"/>
              </a:cxn>
              <a:cxn ang="0">
                <a:pos x="T4" y="T5"/>
              </a:cxn>
              <a:cxn ang="0">
                <a:pos x="T6" y="T7"/>
              </a:cxn>
              <a:cxn ang="0">
                <a:pos x="T8" y="T9"/>
              </a:cxn>
              <a:cxn ang="0">
                <a:pos x="T10" y="T11"/>
              </a:cxn>
              <a:cxn ang="0">
                <a:pos x="T12" y="T13"/>
              </a:cxn>
            </a:cxnLst>
            <a:rect l="0" t="0" r="r" b="b"/>
            <a:pathLst>
              <a:path w="1631" h="1102">
                <a:moveTo>
                  <a:pt x="1631" y="1102"/>
                </a:moveTo>
                <a:cubicBezTo>
                  <a:pt x="1631" y="0"/>
                  <a:pt x="1631" y="0"/>
                  <a:pt x="1631" y="0"/>
                </a:cubicBezTo>
                <a:cubicBezTo>
                  <a:pt x="995" y="0"/>
                  <a:pt x="995" y="0"/>
                  <a:pt x="995" y="0"/>
                </a:cubicBezTo>
                <a:cubicBezTo>
                  <a:pt x="577" y="0"/>
                  <a:pt x="204" y="132"/>
                  <a:pt x="0" y="300"/>
                </a:cubicBezTo>
                <a:cubicBezTo>
                  <a:pt x="0" y="1102"/>
                  <a:pt x="0" y="1102"/>
                  <a:pt x="0" y="1102"/>
                </a:cubicBezTo>
                <a:cubicBezTo>
                  <a:pt x="995" y="1102"/>
                  <a:pt x="995" y="1102"/>
                  <a:pt x="995" y="1102"/>
                </a:cubicBezTo>
                <a:lnTo>
                  <a:pt x="1631" y="110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sv-SE"/>
          </a:p>
        </p:txBody>
      </p:sp>
      <p:sp>
        <p:nvSpPr>
          <p:cNvPr id="8" name="Platshållare för text 7"/>
          <p:cNvSpPr>
            <a:spLocks noGrp="1"/>
          </p:cNvSpPr>
          <p:nvPr>
            <p:ph type="body" sz="quarter" idx="13"/>
          </p:nvPr>
        </p:nvSpPr>
        <p:spPr>
          <a:xfrm>
            <a:off x="755650" y="4869475"/>
            <a:ext cx="3671888" cy="721700"/>
          </a:xfrm>
          <a:prstGeom prst="bracketPair">
            <a:avLst>
              <a:gd name="adj" fmla="val 0"/>
            </a:avLst>
          </a:prstGeom>
          <a:ln>
            <a:gradFill flip="none" rotWithShape="1">
              <a:gsLst>
                <a:gs pos="0">
                  <a:schemeClr val="accent1">
                    <a:lumMod val="5000"/>
                    <a:lumOff val="95000"/>
                  </a:schemeClr>
                </a:gs>
                <a:gs pos="100000">
                  <a:schemeClr val="accent1">
                    <a:alpha val="0"/>
                  </a:schemeClr>
                </a:gs>
              </a:gsLst>
              <a:lin ang="0" scaled="1"/>
              <a:tileRect/>
            </a:gradFill>
          </a:ln>
        </p:spPr>
        <p:txBody>
          <a:bodyPr lIns="144000" tIns="144000" bIns="144000" anchor="b">
            <a:spAutoFit/>
          </a:bodyPr>
          <a:lstStyle>
            <a:lvl1pPr marL="0" indent="0">
              <a:buNone/>
              <a:defRPr sz="14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287257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0136E-D9C4-4795-AEB5-B4D9207B5D93}" type="datetime1">
              <a:rPr lang="sv-SE" smtClean="0"/>
              <a:t>2023-11-23</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1D19C7E7-8F97-423C-A657-E0E9D47D5815}" type="slidenum">
              <a:rPr lang="sv-SE" smtClean="0"/>
              <a:t>‹#›</a:t>
            </a:fld>
            <a:endParaRPr lang="sv-SE"/>
          </a:p>
        </p:txBody>
      </p:sp>
    </p:spTree>
    <p:extLst>
      <p:ext uri="{BB962C8B-B14F-4D97-AF65-F5344CB8AC3E}">
        <p14:creationId xmlns:p14="http://schemas.microsoft.com/office/powerpoint/2010/main" val="42986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AA21601-E38B-4B5C-809D-26C5188B51AD}" type="datetime1">
              <a:rPr lang="sv-SE" smtClean="0"/>
              <a:t>2023-11-23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D19C7E7-8F97-423C-A657-E0E9D47D5815}" type="slidenum">
              <a:rPr lang="sv-SE" smtClean="0"/>
              <a:t>‹#›</a:t>
            </a:fld>
            <a:endParaRPr lang="sv-SE"/>
          </a:p>
        </p:txBody>
      </p:sp>
    </p:spTree>
    <p:extLst>
      <p:ext uri="{BB962C8B-B14F-4D97-AF65-F5344CB8AC3E}">
        <p14:creationId xmlns:p14="http://schemas.microsoft.com/office/powerpoint/2010/main" val="291499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två spal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a:xfrm>
            <a:off x="755651" y="2452800"/>
            <a:ext cx="3671887" cy="313837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Content Placeholder 2"/>
          <p:cNvSpPr>
            <a:spLocks noGrp="1"/>
          </p:cNvSpPr>
          <p:nvPr>
            <p:ph idx="13"/>
          </p:nvPr>
        </p:nvSpPr>
        <p:spPr>
          <a:xfrm>
            <a:off x="4716462" y="2452800"/>
            <a:ext cx="3671887" cy="313837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8" name="Platshållare för datum 7"/>
          <p:cNvSpPr>
            <a:spLocks noGrp="1"/>
          </p:cNvSpPr>
          <p:nvPr>
            <p:ph type="dt" sz="half" idx="14"/>
          </p:nvPr>
        </p:nvSpPr>
        <p:spPr/>
        <p:txBody>
          <a:bodyPr/>
          <a:lstStyle/>
          <a:p>
            <a:fld id="{B112E627-8015-4FD9-AAA6-2F8D92D3F5EC}" type="datetime1">
              <a:rPr lang="sv-SE" smtClean="0"/>
              <a:t>2023-11-23</a:t>
            </a:fld>
            <a:endParaRPr lang="sv-SE" dirty="0"/>
          </a:p>
        </p:txBody>
      </p:sp>
      <p:sp>
        <p:nvSpPr>
          <p:cNvPr id="9" name="Platshållare för sidfot 8"/>
          <p:cNvSpPr>
            <a:spLocks noGrp="1"/>
          </p:cNvSpPr>
          <p:nvPr>
            <p:ph type="ftr" sz="quarter" idx="15"/>
          </p:nvPr>
        </p:nvSpPr>
        <p:spPr/>
        <p:txBody>
          <a:bodyPr/>
          <a:lstStyle/>
          <a:p>
            <a:endParaRPr lang="sv-SE"/>
          </a:p>
        </p:txBody>
      </p:sp>
      <p:sp>
        <p:nvSpPr>
          <p:cNvPr id="10" name="Platshållare för bildnummer 9"/>
          <p:cNvSpPr>
            <a:spLocks noGrp="1"/>
          </p:cNvSpPr>
          <p:nvPr>
            <p:ph type="sldNum" sz="quarter" idx="16"/>
          </p:nvPr>
        </p:nvSpPr>
        <p:spPr/>
        <p:txBody>
          <a:bodyPr/>
          <a:lstStyle/>
          <a:p>
            <a:fld id="{1D19C7E7-8F97-423C-A657-E0E9D47D5815}" type="slidenum">
              <a:rPr lang="sv-SE" smtClean="0"/>
              <a:pPr/>
              <a:t>‹#›</a:t>
            </a:fld>
            <a:endParaRPr lang="sv-SE"/>
          </a:p>
        </p:txBody>
      </p:sp>
    </p:spTree>
    <p:extLst>
      <p:ext uri="{BB962C8B-B14F-4D97-AF65-F5344CB8AC3E}">
        <p14:creationId xmlns:p14="http://schemas.microsoft.com/office/powerpoint/2010/main" val="134543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rubriker, två spal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51" y="766763"/>
            <a:ext cx="3671887" cy="856297"/>
          </a:xfrm>
        </p:spPr>
        <p:txBody>
          <a:bodyPr>
            <a:normAutofit/>
          </a:bodyPr>
          <a:lstStyle>
            <a:lvl1pPr>
              <a:defRPr sz="2400"/>
            </a:lvl1pPr>
          </a:lstStyle>
          <a:p>
            <a:r>
              <a:rPr lang="sv-SE" dirty="0"/>
              <a:t>Rubrik</a:t>
            </a:r>
            <a:endParaRPr lang="en-US" dirty="0"/>
          </a:p>
        </p:txBody>
      </p:sp>
      <p:sp>
        <p:nvSpPr>
          <p:cNvPr id="3" name="Content Placeholder 2"/>
          <p:cNvSpPr>
            <a:spLocks noGrp="1"/>
          </p:cNvSpPr>
          <p:nvPr>
            <p:ph idx="1"/>
          </p:nvPr>
        </p:nvSpPr>
        <p:spPr>
          <a:xfrm>
            <a:off x="755651" y="1874520"/>
            <a:ext cx="3671887" cy="371665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Content Placeholder 2"/>
          <p:cNvSpPr>
            <a:spLocks noGrp="1"/>
          </p:cNvSpPr>
          <p:nvPr>
            <p:ph idx="13"/>
          </p:nvPr>
        </p:nvSpPr>
        <p:spPr>
          <a:xfrm>
            <a:off x="4716462" y="1874520"/>
            <a:ext cx="3671887" cy="371665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1" name="Text Placeholder 2"/>
          <p:cNvSpPr>
            <a:spLocks noGrp="1"/>
          </p:cNvSpPr>
          <p:nvPr>
            <p:ph type="body" idx="14" hasCustomPrompt="1"/>
          </p:nvPr>
        </p:nvSpPr>
        <p:spPr>
          <a:xfrm>
            <a:off x="4716461" y="766765"/>
            <a:ext cx="3671889" cy="856296"/>
          </a:xfrm>
        </p:spPr>
        <p:txBody>
          <a:bodyPr anchor="b">
            <a:normAutofit/>
          </a:bodyPr>
          <a:lstStyle>
            <a:lvl1pPr marL="0" indent="0">
              <a:buNone/>
              <a:defRPr sz="2400" b="1">
                <a:solidFill>
                  <a:schemeClr val="tx1"/>
                </a:solidFill>
                <a:latin typeface="+mj-lt"/>
              </a:defRPr>
            </a:lvl1pPr>
            <a:lvl2pPr marL="423870" indent="0">
              <a:buNone/>
              <a:defRPr sz="1854">
                <a:solidFill>
                  <a:schemeClr val="tx1">
                    <a:tint val="75000"/>
                  </a:schemeClr>
                </a:solidFill>
              </a:defRPr>
            </a:lvl2pPr>
            <a:lvl3pPr marL="847740" indent="0">
              <a:buNone/>
              <a:defRPr sz="1669">
                <a:solidFill>
                  <a:schemeClr val="tx1">
                    <a:tint val="75000"/>
                  </a:schemeClr>
                </a:solidFill>
              </a:defRPr>
            </a:lvl3pPr>
            <a:lvl4pPr marL="1271610" indent="0">
              <a:buNone/>
              <a:defRPr sz="1483">
                <a:solidFill>
                  <a:schemeClr val="tx1">
                    <a:tint val="75000"/>
                  </a:schemeClr>
                </a:solidFill>
              </a:defRPr>
            </a:lvl4pPr>
            <a:lvl5pPr marL="1695480" indent="0">
              <a:buNone/>
              <a:defRPr sz="1483">
                <a:solidFill>
                  <a:schemeClr val="tx1">
                    <a:tint val="75000"/>
                  </a:schemeClr>
                </a:solidFill>
              </a:defRPr>
            </a:lvl5pPr>
            <a:lvl6pPr marL="2119351" indent="0">
              <a:buNone/>
              <a:defRPr sz="1483">
                <a:solidFill>
                  <a:schemeClr val="tx1">
                    <a:tint val="75000"/>
                  </a:schemeClr>
                </a:solidFill>
              </a:defRPr>
            </a:lvl6pPr>
            <a:lvl7pPr marL="2543221" indent="0">
              <a:buNone/>
              <a:defRPr sz="1483">
                <a:solidFill>
                  <a:schemeClr val="tx1">
                    <a:tint val="75000"/>
                  </a:schemeClr>
                </a:solidFill>
              </a:defRPr>
            </a:lvl7pPr>
            <a:lvl8pPr marL="2967091" indent="0">
              <a:buNone/>
              <a:defRPr sz="1483">
                <a:solidFill>
                  <a:schemeClr val="tx1">
                    <a:tint val="75000"/>
                  </a:schemeClr>
                </a:solidFill>
              </a:defRPr>
            </a:lvl8pPr>
            <a:lvl9pPr marL="3390961" indent="0">
              <a:buNone/>
              <a:defRPr sz="1483">
                <a:solidFill>
                  <a:schemeClr val="tx1">
                    <a:tint val="75000"/>
                  </a:schemeClr>
                </a:solidFill>
              </a:defRPr>
            </a:lvl9pPr>
          </a:lstStyle>
          <a:p>
            <a:pPr lvl="0"/>
            <a:r>
              <a:rPr lang="sv-SE" dirty="0"/>
              <a:t>Rubrik</a:t>
            </a:r>
          </a:p>
        </p:txBody>
      </p:sp>
      <p:sp>
        <p:nvSpPr>
          <p:cNvPr id="8" name="Platshållare för datum 7"/>
          <p:cNvSpPr>
            <a:spLocks noGrp="1"/>
          </p:cNvSpPr>
          <p:nvPr>
            <p:ph type="dt" sz="half" idx="15"/>
          </p:nvPr>
        </p:nvSpPr>
        <p:spPr/>
        <p:txBody>
          <a:bodyPr/>
          <a:lstStyle/>
          <a:p>
            <a:fld id="{7D8CB519-3E2A-4DE7-9C3F-A97B3215A5F6}" type="datetime1">
              <a:rPr lang="sv-SE" smtClean="0"/>
              <a:t>2023-11-23</a:t>
            </a:fld>
            <a:endParaRPr lang="sv-SE" dirty="0"/>
          </a:p>
        </p:txBody>
      </p:sp>
      <p:sp>
        <p:nvSpPr>
          <p:cNvPr id="9" name="Platshållare för sidfot 8"/>
          <p:cNvSpPr>
            <a:spLocks noGrp="1"/>
          </p:cNvSpPr>
          <p:nvPr>
            <p:ph type="ftr" sz="quarter" idx="16"/>
          </p:nvPr>
        </p:nvSpPr>
        <p:spPr/>
        <p:txBody>
          <a:bodyPr/>
          <a:lstStyle/>
          <a:p>
            <a:endParaRPr lang="sv-SE"/>
          </a:p>
        </p:txBody>
      </p:sp>
      <p:sp>
        <p:nvSpPr>
          <p:cNvPr id="10" name="Platshållare för bildnummer 9"/>
          <p:cNvSpPr>
            <a:spLocks noGrp="1"/>
          </p:cNvSpPr>
          <p:nvPr>
            <p:ph type="sldNum" sz="quarter" idx="17"/>
          </p:nvPr>
        </p:nvSpPr>
        <p:spPr/>
        <p:txBody>
          <a:bodyPr/>
          <a:lstStyle/>
          <a:p>
            <a:fld id="{1D19C7E7-8F97-423C-A657-E0E9D47D5815}" type="slidenum">
              <a:rPr lang="sv-SE" smtClean="0"/>
              <a:pPr/>
              <a:t>‹#›</a:t>
            </a:fld>
            <a:endParaRPr lang="sv-SE"/>
          </a:p>
        </p:txBody>
      </p:sp>
    </p:spTree>
    <p:extLst>
      <p:ext uri="{BB962C8B-B14F-4D97-AF65-F5344CB8AC3E}">
        <p14:creationId xmlns:p14="http://schemas.microsoft.com/office/powerpoint/2010/main" val="2072634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eci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651" y="766763"/>
            <a:ext cx="3671887" cy="856297"/>
          </a:xfrm>
        </p:spPr>
        <p:txBody>
          <a:bodyPr>
            <a:normAutofit/>
          </a:bodyPr>
          <a:lstStyle>
            <a:lvl1pPr>
              <a:defRPr sz="2400"/>
            </a:lvl1pPr>
          </a:lstStyle>
          <a:p>
            <a:r>
              <a:rPr lang="sv-SE" dirty="0"/>
              <a:t>Rubrik</a:t>
            </a:r>
            <a:endParaRPr lang="en-US" dirty="0"/>
          </a:p>
        </p:txBody>
      </p:sp>
      <p:sp>
        <p:nvSpPr>
          <p:cNvPr id="3" name="Content Placeholder 2"/>
          <p:cNvSpPr>
            <a:spLocks noGrp="1"/>
          </p:cNvSpPr>
          <p:nvPr>
            <p:ph idx="1"/>
          </p:nvPr>
        </p:nvSpPr>
        <p:spPr>
          <a:xfrm>
            <a:off x="755651" y="1874520"/>
            <a:ext cx="3671887" cy="371665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Content Placeholder 2"/>
          <p:cNvSpPr>
            <a:spLocks noGrp="1"/>
          </p:cNvSpPr>
          <p:nvPr>
            <p:ph idx="13"/>
          </p:nvPr>
        </p:nvSpPr>
        <p:spPr>
          <a:xfrm>
            <a:off x="4716462" y="3251200"/>
            <a:ext cx="3671887" cy="23399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9" name="Content Placeholder 2"/>
          <p:cNvSpPr>
            <a:spLocks noGrp="1"/>
          </p:cNvSpPr>
          <p:nvPr>
            <p:ph idx="14"/>
          </p:nvPr>
        </p:nvSpPr>
        <p:spPr>
          <a:xfrm>
            <a:off x="4716462" y="778192"/>
            <a:ext cx="3671887" cy="232854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8" name="Platshållare för datum 7"/>
          <p:cNvSpPr>
            <a:spLocks noGrp="1"/>
          </p:cNvSpPr>
          <p:nvPr>
            <p:ph type="dt" sz="half" idx="15"/>
          </p:nvPr>
        </p:nvSpPr>
        <p:spPr/>
        <p:txBody>
          <a:bodyPr/>
          <a:lstStyle/>
          <a:p>
            <a:fld id="{FAAC1D2D-24AD-417B-9996-8A09A3E6AAAE}" type="datetime1">
              <a:rPr lang="sv-SE" smtClean="0"/>
              <a:t>2023-11-23</a:t>
            </a:fld>
            <a:endParaRPr lang="sv-SE" dirty="0"/>
          </a:p>
        </p:txBody>
      </p:sp>
      <p:sp>
        <p:nvSpPr>
          <p:cNvPr id="10" name="Platshållare för sidfot 9"/>
          <p:cNvSpPr>
            <a:spLocks noGrp="1"/>
          </p:cNvSpPr>
          <p:nvPr>
            <p:ph type="ftr" sz="quarter" idx="16"/>
          </p:nvPr>
        </p:nvSpPr>
        <p:spPr/>
        <p:txBody>
          <a:bodyPr/>
          <a:lstStyle/>
          <a:p>
            <a:endParaRPr lang="sv-SE"/>
          </a:p>
        </p:txBody>
      </p:sp>
      <p:sp>
        <p:nvSpPr>
          <p:cNvPr id="11" name="Platshållare för bildnummer 10"/>
          <p:cNvSpPr>
            <a:spLocks noGrp="1"/>
          </p:cNvSpPr>
          <p:nvPr>
            <p:ph type="sldNum" sz="quarter" idx="17"/>
          </p:nvPr>
        </p:nvSpPr>
        <p:spPr/>
        <p:txBody>
          <a:bodyPr/>
          <a:lstStyle/>
          <a:p>
            <a:fld id="{1D19C7E7-8F97-423C-A657-E0E9D47D5815}" type="slidenum">
              <a:rPr lang="sv-SE" smtClean="0"/>
              <a:pPr/>
              <a:t>‹#›</a:t>
            </a:fld>
            <a:endParaRPr lang="sv-SE"/>
          </a:p>
        </p:txBody>
      </p:sp>
    </p:spTree>
    <p:extLst>
      <p:ext uri="{BB962C8B-B14F-4D97-AF65-F5344CB8AC3E}">
        <p14:creationId xmlns:p14="http://schemas.microsoft.com/office/powerpoint/2010/main" val="1313656567"/>
      </p:ext>
    </p:extLst>
  </p:cSld>
  <p:clrMapOvr>
    <a:masterClrMapping/>
  </p:clrMapOvr>
  <p:extLst>
    <p:ext uri="{DCECCB84-F9BA-43D5-87BE-67443E8EF086}">
      <p15:sldGuideLst xmlns:p15="http://schemas.microsoft.com/office/powerpoint/2012/main">
        <p15:guide id="1" orient="horz" pos="2048" userDrawn="1">
          <p15:clr>
            <a:srgbClr val="FBAE40"/>
          </p15:clr>
        </p15:guide>
        <p15:guide id="2" orient="horz" pos="195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till vänster och bild">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4716463" y="766763"/>
            <a:ext cx="3671887" cy="4824412"/>
          </a:xfrm>
        </p:spPr>
        <p:txBody>
          <a:bodyPr/>
          <a:lstStyle/>
          <a:p>
            <a:r>
              <a:rPr lang="sv-SE"/>
              <a:t>Klicka på ikonen för att lägga till en bild</a:t>
            </a:r>
          </a:p>
        </p:txBody>
      </p:sp>
      <p:sp>
        <p:nvSpPr>
          <p:cNvPr id="2" name="Title 1"/>
          <p:cNvSpPr>
            <a:spLocks noGrp="1"/>
          </p:cNvSpPr>
          <p:nvPr>
            <p:ph type="title"/>
          </p:nvPr>
        </p:nvSpPr>
        <p:spPr>
          <a:xfrm>
            <a:off x="755651" y="766762"/>
            <a:ext cx="3671887" cy="2268537"/>
          </a:xfrm>
        </p:spPr>
        <p:txBody>
          <a:bodyPr/>
          <a:lstStyle/>
          <a:p>
            <a:r>
              <a:rPr lang="sv-SE"/>
              <a:t>Klicka här för att ändra mall för rubrikformat</a:t>
            </a:r>
            <a:endParaRPr lang="en-US" dirty="0"/>
          </a:p>
        </p:txBody>
      </p:sp>
      <p:sp>
        <p:nvSpPr>
          <p:cNvPr id="3" name="Content Placeholder 2"/>
          <p:cNvSpPr>
            <a:spLocks noGrp="1"/>
          </p:cNvSpPr>
          <p:nvPr>
            <p:ph idx="1"/>
          </p:nvPr>
        </p:nvSpPr>
        <p:spPr>
          <a:xfrm>
            <a:off x="755651" y="3179762"/>
            <a:ext cx="3671887" cy="24114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C576438C-9239-473A-A2FA-DA548B134E23}" type="datetime1">
              <a:rPr lang="sv-SE" smtClean="0"/>
              <a:t>2023-11-23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D19C7E7-8F97-423C-A657-E0E9D47D5815}" type="slidenum">
              <a:rPr lang="sv-SE" smtClean="0"/>
              <a:t>‹#›</a:t>
            </a:fld>
            <a:endParaRPr lang="sv-SE"/>
          </a:p>
        </p:txBody>
      </p:sp>
    </p:spTree>
    <p:extLst>
      <p:ext uri="{BB962C8B-B14F-4D97-AF65-F5344CB8AC3E}">
        <p14:creationId xmlns:p14="http://schemas.microsoft.com/office/powerpoint/2010/main" val="3640140801"/>
      </p:ext>
    </p:extLst>
  </p:cSld>
  <p:clrMapOvr>
    <a:masterClrMapping/>
  </p:clrMapOvr>
  <p:extLst>
    <p:ext uri="{DCECCB84-F9BA-43D5-87BE-67443E8EF086}">
      <p15:sldGuideLst xmlns:p15="http://schemas.microsoft.com/office/powerpoint/2012/main">
        <p15:guide id="1" orient="horz" pos="2048">
          <p15:clr>
            <a:srgbClr val="FBAE40"/>
          </p15:clr>
        </p15:guide>
        <p15:guide id="2" orient="horz" pos="195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håll till vänster och två bilder">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4716463" y="766763"/>
            <a:ext cx="3671887" cy="2339975"/>
          </a:xfrm>
        </p:spPr>
        <p:txBody>
          <a:bodyPr/>
          <a:lstStyle/>
          <a:p>
            <a:r>
              <a:rPr lang="sv-SE"/>
              <a:t>Klicka på ikonen för att lägga till en bild</a:t>
            </a:r>
          </a:p>
        </p:txBody>
      </p:sp>
      <p:sp>
        <p:nvSpPr>
          <p:cNvPr id="2" name="Title 1"/>
          <p:cNvSpPr>
            <a:spLocks noGrp="1"/>
          </p:cNvSpPr>
          <p:nvPr>
            <p:ph type="title"/>
          </p:nvPr>
        </p:nvSpPr>
        <p:spPr>
          <a:xfrm>
            <a:off x="755651" y="766762"/>
            <a:ext cx="3671887" cy="2268537"/>
          </a:xfrm>
        </p:spPr>
        <p:txBody>
          <a:bodyPr/>
          <a:lstStyle/>
          <a:p>
            <a:r>
              <a:rPr lang="sv-SE"/>
              <a:t>Klicka här för att ändra mall för rubrikformat</a:t>
            </a:r>
            <a:endParaRPr lang="en-US" dirty="0"/>
          </a:p>
        </p:txBody>
      </p:sp>
      <p:sp>
        <p:nvSpPr>
          <p:cNvPr id="3" name="Content Placeholder 2"/>
          <p:cNvSpPr>
            <a:spLocks noGrp="1"/>
          </p:cNvSpPr>
          <p:nvPr>
            <p:ph idx="1"/>
          </p:nvPr>
        </p:nvSpPr>
        <p:spPr>
          <a:xfrm>
            <a:off x="755651" y="3179762"/>
            <a:ext cx="3671887" cy="24114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DF91509-734E-47D4-94C7-D6C44B9D4619}" type="datetime1">
              <a:rPr lang="sv-SE" smtClean="0"/>
              <a:t>2023-11-23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D19C7E7-8F97-423C-A657-E0E9D47D5815}" type="slidenum">
              <a:rPr lang="sv-SE" smtClean="0"/>
              <a:t>‹#›</a:t>
            </a:fld>
            <a:endParaRPr lang="sv-SE"/>
          </a:p>
        </p:txBody>
      </p:sp>
      <p:sp>
        <p:nvSpPr>
          <p:cNvPr id="11" name="Platshållare för bild 9"/>
          <p:cNvSpPr>
            <a:spLocks noGrp="1"/>
          </p:cNvSpPr>
          <p:nvPr>
            <p:ph type="pic" sz="quarter" idx="14"/>
          </p:nvPr>
        </p:nvSpPr>
        <p:spPr>
          <a:xfrm>
            <a:off x="4716463" y="3251200"/>
            <a:ext cx="3671887" cy="2339975"/>
          </a:xfrm>
        </p:spPr>
        <p:txBody>
          <a:bodyPr/>
          <a:lstStyle/>
          <a:p>
            <a:r>
              <a:rPr lang="sv-SE"/>
              <a:t>Klicka på ikonen för att lägga till en bild</a:t>
            </a:r>
          </a:p>
        </p:txBody>
      </p:sp>
    </p:spTree>
    <p:extLst>
      <p:ext uri="{BB962C8B-B14F-4D97-AF65-F5344CB8AC3E}">
        <p14:creationId xmlns:p14="http://schemas.microsoft.com/office/powerpoint/2010/main" val="2907774845"/>
      </p:ext>
    </p:extLst>
  </p:cSld>
  <p:clrMapOvr>
    <a:masterClrMapping/>
  </p:clrMapOvr>
  <p:extLst>
    <p:ext uri="{DCECCB84-F9BA-43D5-87BE-67443E8EF086}">
      <p15:sldGuideLst xmlns:p15="http://schemas.microsoft.com/office/powerpoint/2012/main">
        <p15:guide id="1" orient="horz" pos="2048" userDrawn="1">
          <p15:clr>
            <a:srgbClr val="FBAE40"/>
          </p15:clr>
        </p15:guide>
        <p15:guide id="2" orient="horz" pos="195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till höger och bild">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755650" y="766763"/>
            <a:ext cx="3671887" cy="4824412"/>
          </a:xfrm>
        </p:spPr>
        <p:txBody>
          <a:bodyPr/>
          <a:lstStyle/>
          <a:p>
            <a:r>
              <a:rPr lang="sv-SE"/>
              <a:t>Klicka på ikonen för att lägga till en bild</a:t>
            </a:r>
          </a:p>
        </p:txBody>
      </p:sp>
      <p:sp>
        <p:nvSpPr>
          <p:cNvPr id="2" name="Title 1"/>
          <p:cNvSpPr>
            <a:spLocks noGrp="1"/>
          </p:cNvSpPr>
          <p:nvPr>
            <p:ph type="title"/>
          </p:nvPr>
        </p:nvSpPr>
        <p:spPr>
          <a:xfrm>
            <a:off x="4716463" y="766762"/>
            <a:ext cx="3671887" cy="2268537"/>
          </a:xfrm>
        </p:spPr>
        <p:txBody>
          <a:bodyPr/>
          <a:lstStyle/>
          <a:p>
            <a:r>
              <a:rPr lang="sv-SE"/>
              <a:t>Klicka här för att ändra mall för rubrikformat</a:t>
            </a:r>
            <a:endParaRPr lang="en-US" dirty="0"/>
          </a:p>
        </p:txBody>
      </p:sp>
      <p:sp>
        <p:nvSpPr>
          <p:cNvPr id="3" name="Content Placeholder 2"/>
          <p:cNvSpPr>
            <a:spLocks noGrp="1"/>
          </p:cNvSpPr>
          <p:nvPr>
            <p:ph idx="1"/>
          </p:nvPr>
        </p:nvSpPr>
        <p:spPr>
          <a:xfrm>
            <a:off x="4716463" y="3179762"/>
            <a:ext cx="3671887" cy="24114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48CDAD8D-4C9C-45E1-888E-85CAABDB0951}" type="datetime1">
              <a:rPr lang="sv-SE" smtClean="0"/>
              <a:t>2023-11-23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D19C7E7-8F97-423C-A657-E0E9D47D5815}" type="slidenum">
              <a:rPr lang="sv-SE" smtClean="0"/>
              <a:t>‹#›</a:t>
            </a:fld>
            <a:endParaRPr lang="sv-SE"/>
          </a:p>
        </p:txBody>
      </p:sp>
    </p:spTree>
    <p:extLst>
      <p:ext uri="{BB962C8B-B14F-4D97-AF65-F5344CB8AC3E}">
        <p14:creationId xmlns:p14="http://schemas.microsoft.com/office/powerpoint/2010/main" val="1638514593"/>
      </p:ext>
    </p:extLst>
  </p:cSld>
  <p:clrMapOvr>
    <a:masterClrMapping/>
  </p:clrMapOvr>
  <p:extLst>
    <p:ext uri="{DCECCB84-F9BA-43D5-87BE-67443E8EF086}">
      <p15:sldGuideLst xmlns:p15="http://schemas.microsoft.com/office/powerpoint/2012/main">
        <p15:guide id="1" orient="horz" pos="2048">
          <p15:clr>
            <a:srgbClr val="FBAE40"/>
          </p15:clr>
        </p15:guide>
        <p15:guide id="2" orient="horz" pos="195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till höger och två bilder">
    <p:spTree>
      <p:nvGrpSpPr>
        <p:cNvPr id="1" name=""/>
        <p:cNvGrpSpPr/>
        <p:nvPr/>
      </p:nvGrpSpPr>
      <p:grpSpPr>
        <a:xfrm>
          <a:off x="0" y="0"/>
          <a:ext cx="0" cy="0"/>
          <a:chOff x="0" y="0"/>
          <a:chExt cx="0" cy="0"/>
        </a:xfrm>
      </p:grpSpPr>
      <p:sp>
        <p:nvSpPr>
          <p:cNvPr id="10" name="Platshållare för bild 9"/>
          <p:cNvSpPr>
            <a:spLocks noGrp="1"/>
          </p:cNvSpPr>
          <p:nvPr>
            <p:ph type="pic" sz="quarter" idx="13"/>
          </p:nvPr>
        </p:nvSpPr>
        <p:spPr>
          <a:xfrm>
            <a:off x="755650" y="766763"/>
            <a:ext cx="3671887" cy="2339975"/>
          </a:xfrm>
        </p:spPr>
        <p:txBody>
          <a:bodyPr/>
          <a:lstStyle/>
          <a:p>
            <a:r>
              <a:rPr lang="sv-SE"/>
              <a:t>Klicka på ikonen för att lägga till en bild</a:t>
            </a:r>
          </a:p>
        </p:txBody>
      </p:sp>
      <p:sp>
        <p:nvSpPr>
          <p:cNvPr id="2" name="Title 1"/>
          <p:cNvSpPr>
            <a:spLocks noGrp="1"/>
          </p:cNvSpPr>
          <p:nvPr>
            <p:ph type="title"/>
          </p:nvPr>
        </p:nvSpPr>
        <p:spPr>
          <a:xfrm>
            <a:off x="4716463" y="766762"/>
            <a:ext cx="3671887" cy="2268537"/>
          </a:xfrm>
        </p:spPr>
        <p:txBody>
          <a:bodyPr/>
          <a:lstStyle/>
          <a:p>
            <a:r>
              <a:rPr lang="sv-SE"/>
              <a:t>Klicka här för att ändra mall för rubrikformat</a:t>
            </a:r>
            <a:endParaRPr lang="en-US" dirty="0"/>
          </a:p>
        </p:txBody>
      </p:sp>
      <p:sp>
        <p:nvSpPr>
          <p:cNvPr id="3" name="Content Placeholder 2"/>
          <p:cNvSpPr>
            <a:spLocks noGrp="1"/>
          </p:cNvSpPr>
          <p:nvPr>
            <p:ph idx="1"/>
          </p:nvPr>
        </p:nvSpPr>
        <p:spPr>
          <a:xfrm>
            <a:off x="4716463" y="3179762"/>
            <a:ext cx="3671887" cy="24114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594D1D3-A6E5-40A6-83FC-6B8F06F3D9D8}" type="datetime1">
              <a:rPr lang="sv-SE" smtClean="0"/>
              <a:t>2023-11-23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D19C7E7-8F97-423C-A657-E0E9D47D5815}" type="slidenum">
              <a:rPr lang="sv-SE" smtClean="0"/>
              <a:t>‹#›</a:t>
            </a:fld>
            <a:endParaRPr lang="sv-SE"/>
          </a:p>
        </p:txBody>
      </p:sp>
      <p:sp>
        <p:nvSpPr>
          <p:cNvPr id="11" name="Platshållare för bild 9"/>
          <p:cNvSpPr>
            <a:spLocks noGrp="1"/>
          </p:cNvSpPr>
          <p:nvPr>
            <p:ph type="pic" sz="quarter" idx="14"/>
          </p:nvPr>
        </p:nvSpPr>
        <p:spPr>
          <a:xfrm>
            <a:off x="755650" y="3251200"/>
            <a:ext cx="3671887" cy="2339975"/>
          </a:xfrm>
        </p:spPr>
        <p:txBody>
          <a:bodyPr/>
          <a:lstStyle/>
          <a:p>
            <a:r>
              <a:rPr lang="sv-SE"/>
              <a:t>Klicka på ikonen för att lägga till en bild</a:t>
            </a:r>
          </a:p>
        </p:txBody>
      </p:sp>
    </p:spTree>
    <p:extLst>
      <p:ext uri="{BB962C8B-B14F-4D97-AF65-F5344CB8AC3E}">
        <p14:creationId xmlns:p14="http://schemas.microsoft.com/office/powerpoint/2010/main" val="217713975"/>
      </p:ext>
    </p:extLst>
  </p:cSld>
  <p:clrMapOvr>
    <a:masterClrMapping/>
  </p:clrMapOvr>
  <p:extLst>
    <p:ext uri="{DCECCB84-F9BA-43D5-87BE-67443E8EF086}">
      <p15:sldGuideLst xmlns:p15="http://schemas.microsoft.com/office/powerpoint/2012/main">
        <p15:guide id="1" orient="horz" pos="2048">
          <p15:clr>
            <a:srgbClr val="FBAE40"/>
          </p15:clr>
        </p15:guide>
        <p15:guide id="2" orient="horz" pos="195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5651" y="766763"/>
            <a:ext cx="7632698" cy="1430338"/>
          </a:xfrm>
          <a:prstGeom prst="rect">
            <a:avLst/>
          </a:prstGeom>
        </p:spPr>
        <p:txBody>
          <a:bodyPr vert="horz" lIns="0" tIns="0" rIns="0" bIns="0" rtlCol="0" anchor="b">
            <a:normAutofit/>
          </a:bodyPr>
          <a:lstStyle/>
          <a:p>
            <a:r>
              <a:rPr lang="sv-SE" dirty="0"/>
              <a:t>Klicka här för att ändra format</a:t>
            </a:r>
            <a:endParaRPr lang="en-US" dirty="0"/>
          </a:p>
        </p:txBody>
      </p:sp>
      <p:sp>
        <p:nvSpPr>
          <p:cNvPr id="3" name="Text Placeholder 2"/>
          <p:cNvSpPr>
            <a:spLocks noGrp="1"/>
          </p:cNvSpPr>
          <p:nvPr>
            <p:ph type="body" idx="1"/>
          </p:nvPr>
        </p:nvSpPr>
        <p:spPr>
          <a:xfrm>
            <a:off x="755651" y="2452800"/>
            <a:ext cx="7632698" cy="3138376"/>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179388" y="6006600"/>
            <a:ext cx="2057400" cy="160838"/>
          </a:xfrm>
          <a:prstGeom prst="rect">
            <a:avLst/>
          </a:prstGeom>
        </p:spPr>
        <p:txBody>
          <a:bodyPr vert="horz" lIns="72000" tIns="0" rIns="0" bIns="0" rtlCol="0" anchor="ctr"/>
          <a:lstStyle>
            <a:lvl1pPr algn="l">
              <a:defRPr sz="800">
                <a:solidFill>
                  <a:schemeClr val="tx1"/>
                </a:solidFill>
              </a:defRPr>
            </a:lvl1pPr>
          </a:lstStyle>
          <a:p>
            <a:fld id="{FCDFC7AA-73C8-42AB-B21A-B77AF8F4836F}" type="datetime1">
              <a:rPr lang="sv-SE" smtClean="0"/>
              <a:t>2023-11-23</a:t>
            </a:fld>
            <a:endParaRPr lang="sv-SE" dirty="0"/>
          </a:p>
        </p:txBody>
      </p:sp>
      <p:sp>
        <p:nvSpPr>
          <p:cNvPr id="5" name="Footer Placeholder 4"/>
          <p:cNvSpPr>
            <a:spLocks noGrp="1"/>
          </p:cNvSpPr>
          <p:nvPr>
            <p:ph type="ftr" sz="quarter" idx="3"/>
          </p:nvPr>
        </p:nvSpPr>
        <p:spPr>
          <a:xfrm>
            <a:off x="3028950" y="6006599"/>
            <a:ext cx="3086100" cy="160839"/>
          </a:xfrm>
          <a:prstGeom prst="rect">
            <a:avLst/>
          </a:prstGeom>
        </p:spPr>
        <p:txBody>
          <a:bodyPr vert="horz" lIns="72000" tIns="0" rIns="0" bIns="0" rtlCol="0" anchor="ctr"/>
          <a:lstStyle>
            <a:lvl1pPr algn="ctr">
              <a:defRPr sz="800">
                <a:solidFill>
                  <a:schemeClr val="tx1"/>
                </a:solidFill>
              </a:defRPr>
            </a:lvl1pPr>
          </a:lstStyle>
          <a:p>
            <a:endParaRPr lang="sv-SE"/>
          </a:p>
        </p:txBody>
      </p:sp>
      <p:sp>
        <p:nvSpPr>
          <p:cNvPr id="6" name="Slide Number Placeholder 5"/>
          <p:cNvSpPr>
            <a:spLocks noGrp="1"/>
          </p:cNvSpPr>
          <p:nvPr>
            <p:ph type="sldNum" sz="quarter" idx="4"/>
          </p:nvPr>
        </p:nvSpPr>
        <p:spPr>
          <a:xfrm>
            <a:off x="6907213" y="6006599"/>
            <a:ext cx="2057400" cy="160839"/>
          </a:xfrm>
          <a:prstGeom prst="rect">
            <a:avLst/>
          </a:prstGeom>
        </p:spPr>
        <p:txBody>
          <a:bodyPr vert="horz" lIns="72000" tIns="0" rIns="0" bIns="0" rtlCol="0" anchor="ctr"/>
          <a:lstStyle>
            <a:lvl1pPr algn="r">
              <a:defRPr sz="800">
                <a:solidFill>
                  <a:schemeClr val="tx1"/>
                </a:solidFill>
              </a:defRPr>
            </a:lvl1pPr>
          </a:lstStyle>
          <a:p>
            <a:fld id="{1D19C7E7-8F97-423C-A657-E0E9D47D5815}" type="slidenum">
              <a:rPr lang="sv-SE" smtClean="0"/>
              <a:pPr/>
              <a:t>‹#›</a:t>
            </a:fld>
            <a:endParaRPr lang="sv-SE"/>
          </a:p>
        </p:txBody>
      </p:sp>
      <p:pic>
        <p:nvPicPr>
          <p:cNvPr id="9" name="Bildobjekt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50825" y="261938"/>
            <a:ext cx="1801812" cy="338023"/>
          </a:xfrm>
          <a:prstGeom prst="rect">
            <a:avLst/>
          </a:prstGeom>
        </p:spPr>
      </p:pic>
      <p:cxnSp>
        <p:nvCxnSpPr>
          <p:cNvPr id="13" name="Rak 12"/>
          <p:cNvCxnSpPr/>
          <p:nvPr userDrawn="1"/>
        </p:nvCxnSpPr>
        <p:spPr>
          <a:xfrm flipV="1">
            <a:off x="179388" y="6005513"/>
            <a:ext cx="0" cy="16192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9116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9" r:id="rId3"/>
    <p:sldLayoutId id="2147483693" r:id="rId4"/>
    <p:sldLayoutId id="2147483694" r:id="rId5"/>
    <p:sldLayoutId id="2147483691" r:id="rId6"/>
    <p:sldLayoutId id="2147483684" r:id="rId7"/>
    <p:sldLayoutId id="2147483692" r:id="rId8"/>
    <p:sldLayoutId id="2147483690" r:id="rId9"/>
    <p:sldLayoutId id="2147483685" r:id="rId10"/>
    <p:sldLayoutId id="2147483686" r:id="rId11"/>
    <p:sldLayoutId id="2147483675" r:id="rId12"/>
    <p:sldLayoutId id="2147483678" r:id="rId13"/>
    <p:sldLayoutId id="2147483687" r:id="rId14"/>
    <p:sldLayoutId id="2147483679" r:id="rId15"/>
  </p:sldLayoutIdLst>
  <p:hf sldNum="0" hdr="0" ftr="0"/>
  <p:txStyles>
    <p:titleStyle>
      <a:lvl1pPr algn="l" defTabSz="84774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11935" indent="-211935" algn="l" defTabSz="84774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1pPr>
      <a:lvl2pPr marL="635805" indent="-211935" algn="l" defTabSz="84774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1059675" indent="-211935" algn="l" defTabSz="84774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1483545" indent="-211935" algn="l" defTabSz="84774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4pPr>
      <a:lvl5pPr marL="1907416" indent="-211935" algn="l" defTabSz="84774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331286" indent="-211935" algn="l" defTabSz="847740" rtl="0" eaLnBrk="1" latinLnBrk="0" hangingPunct="1">
        <a:lnSpc>
          <a:spcPct val="90000"/>
        </a:lnSpc>
        <a:spcBef>
          <a:spcPts val="464"/>
        </a:spcBef>
        <a:buFont typeface="Arial" panose="020B0604020202020204" pitchFamily="34" charset="0"/>
        <a:buChar char="•"/>
        <a:defRPr sz="1669" kern="1200">
          <a:solidFill>
            <a:schemeClr val="tx1"/>
          </a:solidFill>
          <a:latin typeface="+mn-lt"/>
          <a:ea typeface="+mn-ea"/>
          <a:cs typeface="+mn-cs"/>
        </a:defRPr>
      </a:lvl6pPr>
      <a:lvl7pPr marL="2755156" indent="-211935" algn="l" defTabSz="847740" rtl="0" eaLnBrk="1" latinLnBrk="0" hangingPunct="1">
        <a:lnSpc>
          <a:spcPct val="90000"/>
        </a:lnSpc>
        <a:spcBef>
          <a:spcPts val="464"/>
        </a:spcBef>
        <a:buFont typeface="Arial" panose="020B0604020202020204" pitchFamily="34" charset="0"/>
        <a:buChar char="•"/>
        <a:defRPr sz="1669" kern="1200">
          <a:solidFill>
            <a:schemeClr val="tx1"/>
          </a:solidFill>
          <a:latin typeface="+mn-lt"/>
          <a:ea typeface="+mn-ea"/>
          <a:cs typeface="+mn-cs"/>
        </a:defRPr>
      </a:lvl7pPr>
      <a:lvl8pPr marL="3179026" indent="-211935" algn="l" defTabSz="847740" rtl="0" eaLnBrk="1" latinLnBrk="0" hangingPunct="1">
        <a:lnSpc>
          <a:spcPct val="90000"/>
        </a:lnSpc>
        <a:spcBef>
          <a:spcPts val="464"/>
        </a:spcBef>
        <a:buFont typeface="Arial" panose="020B0604020202020204" pitchFamily="34" charset="0"/>
        <a:buChar char="•"/>
        <a:defRPr sz="1669" kern="1200">
          <a:solidFill>
            <a:schemeClr val="tx1"/>
          </a:solidFill>
          <a:latin typeface="+mn-lt"/>
          <a:ea typeface="+mn-ea"/>
          <a:cs typeface="+mn-cs"/>
        </a:defRPr>
      </a:lvl8pPr>
      <a:lvl9pPr marL="3602896" indent="-211935" algn="l" defTabSz="847740" rtl="0" eaLnBrk="1" latinLnBrk="0" hangingPunct="1">
        <a:lnSpc>
          <a:spcPct val="90000"/>
        </a:lnSpc>
        <a:spcBef>
          <a:spcPts val="464"/>
        </a:spcBef>
        <a:buFont typeface="Arial" panose="020B0604020202020204" pitchFamily="34" charset="0"/>
        <a:buChar char="•"/>
        <a:defRPr sz="1669" kern="1200">
          <a:solidFill>
            <a:schemeClr val="tx1"/>
          </a:solidFill>
          <a:latin typeface="+mn-lt"/>
          <a:ea typeface="+mn-ea"/>
          <a:cs typeface="+mn-cs"/>
        </a:defRPr>
      </a:lvl9pPr>
    </p:bodyStyle>
    <p:otherStyle>
      <a:defPPr>
        <a:defRPr lang="en-US"/>
      </a:defPPr>
      <a:lvl1pPr marL="0" algn="l" defTabSz="847740" rtl="0" eaLnBrk="1" latinLnBrk="0" hangingPunct="1">
        <a:defRPr sz="1669" kern="1200">
          <a:solidFill>
            <a:schemeClr val="tx1"/>
          </a:solidFill>
          <a:latin typeface="+mn-lt"/>
          <a:ea typeface="+mn-ea"/>
          <a:cs typeface="+mn-cs"/>
        </a:defRPr>
      </a:lvl1pPr>
      <a:lvl2pPr marL="423870" algn="l" defTabSz="847740" rtl="0" eaLnBrk="1" latinLnBrk="0" hangingPunct="1">
        <a:defRPr sz="1669" kern="1200">
          <a:solidFill>
            <a:schemeClr val="tx1"/>
          </a:solidFill>
          <a:latin typeface="+mn-lt"/>
          <a:ea typeface="+mn-ea"/>
          <a:cs typeface="+mn-cs"/>
        </a:defRPr>
      </a:lvl2pPr>
      <a:lvl3pPr marL="847740" algn="l" defTabSz="847740" rtl="0" eaLnBrk="1" latinLnBrk="0" hangingPunct="1">
        <a:defRPr sz="1669" kern="1200">
          <a:solidFill>
            <a:schemeClr val="tx1"/>
          </a:solidFill>
          <a:latin typeface="+mn-lt"/>
          <a:ea typeface="+mn-ea"/>
          <a:cs typeface="+mn-cs"/>
        </a:defRPr>
      </a:lvl3pPr>
      <a:lvl4pPr marL="1271610" algn="l" defTabSz="847740" rtl="0" eaLnBrk="1" latinLnBrk="0" hangingPunct="1">
        <a:defRPr sz="1669" kern="1200">
          <a:solidFill>
            <a:schemeClr val="tx1"/>
          </a:solidFill>
          <a:latin typeface="+mn-lt"/>
          <a:ea typeface="+mn-ea"/>
          <a:cs typeface="+mn-cs"/>
        </a:defRPr>
      </a:lvl4pPr>
      <a:lvl5pPr marL="1695480" algn="l" defTabSz="847740" rtl="0" eaLnBrk="1" latinLnBrk="0" hangingPunct="1">
        <a:defRPr sz="1669" kern="1200">
          <a:solidFill>
            <a:schemeClr val="tx1"/>
          </a:solidFill>
          <a:latin typeface="+mn-lt"/>
          <a:ea typeface="+mn-ea"/>
          <a:cs typeface="+mn-cs"/>
        </a:defRPr>
      </a:lvl5pPr>
      <a:lvl6pPr marL="2119351" algn="l" defTabSz="847740" rtl="0" eaLnBrk="1" latinLnBrk="0" hangingPunct="1">
        <a:defRPr sz="1669" kern="1200">
          <a:solidFill>
            <a:schemeClr val="tx1"/>
          </a:solidFill>
          <a:latin typeface="+mn-lt"/>
          <a:ea typeface="+mn-ea"/>
          <a:cs typeface="+mn-cs"/>
        </a:defRPr>
      </a:lvl6pPr>
      <a:lvl7pPr marL="2543221" algn="l" defTabSz="847740" rtl="0" eaLnBrk="1" latinLnBrk="0" hangingPunct="1">
        <a:defRPr sz="1669" kern="1200">
          <a:solidFill>
            <a:schemeClr val="tx1"/>
          </a:solidFill>
          <a:latin typeface="+mn-lt"/>
          <a:ea typeface="+mn-ea"/>
          <a:cs typeface="+mn-cs"/>
        </a:defRPr>
      </a:lvl7pPr>
      <a:lvl8pPr marL="2967091" algn="l" defTabSz="847740" rtl="0" eaLnBrk="1" latinLnBrk="0" hangingPunct="1">
        <a:defRPr sz="1669" kern="1200">
          <a:solidFill>
            <a:schemeClr val="tx1"/>
          </a:solidFill>
          <a:latin typeface="+mn-lt"/>
          <a:ea typeface="+mn-ea"/>
          <a:cs typeface="+mn-cs"/>
        </a:defRPr>
      </a:lvl8pPr>
      <a:lvl9pPr marL="3390961" algn="l" defTabSz="847740" rtl="0" eaLnBrk="1" latinLnBrk="0" hangingPunct="1">
        <a:defRPr sz="166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 userDrawn="1">
          <p15:clr>
            <a:srgbClr val="F26B43"/>
          </p15:clr>
        </p15:guide>
        <p15:guide id="2" pos="113" userDrawn="1">
          <p15:clr>
            <a:srgbClr val="F26B43"/>
          </p15:clr>
        </p15:guide>
        <p15:guide id="3" orient="horz" pos="3885" userDrawn="1">
          <p15:clr>
            <a:srgbClr val="F26B43"/>
          </p15:clr>
        </p15:guide>
        <p15:guide id="4" pos="5647" userDrawn="1">
          <p15:clr>
            <a:srgbClr val="F26B43"/>
          </p15:clr>
        </p15:guide>
        <p15:guide id="5" pos="476" userDrawn="1">
          <p15:clr>
            <a:srgbClr val="F26B43"/>
          </p15:clr>
        </p15:guide>
        <p15:guide id="6" orient="horz" pos="483" userDrawn="1">
          <p15:clr>
            <a:srgbClr val="F26B43"/>
          </p15:clr>
        </p15:guide>
        <p15:guide id="7" orient="horz" pos="3522" userDrawn="1">
          <p15:clr>
            <a:srgbClr val="F26B43"/>
          </p15:clr>
        </p15:guide>
        <p15:guide id="8" pos="5284" userDrawn="1">
          <p15:clr>
            <a:srgbClr val="F26B43"/>
          </p15:clr>
        </p15:guide>
        <p15:guide id="9" orient="horz" pos="2003" userDrawn="1">
          <p15:clr>
            <a:srgbClr val="F26B43"/>
          </p15:clr>
        </p15:guide>
        <p15:guide id="10" pos="2880" userDrawn="1">
          <p15:clr>
            <a:srgbClr val="F26B43"/>
          </p15:clr>
        </p15:guide>
        <p15:guide id="11" pos="2789" userDrawn="1">
          <p15:clr>
            <a:srgbClr val="F26B43"/>
          </p15:clr>
        </p15:guide>
        <p15:guide id="12" pos="297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Normkritiska arbetssätt</a:t>
            </a:r>
          </a:p>
        </p:txBody>
      </p:sp>
      <p:sp>
        <p:nvSpPr>
          <p:cNvPr id="22" name="Underrubrik 21"/>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3685478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E6CC96-45C9-41BC-A80B-7DDEE2E701A8}"/>
              </a:ext>
            </a:extLst>
          </p:cNvPr>
          <p:cNvSpPr>
            <a:spLocks noGrp="1"/>
          </p:cNvSpPr>
          <p:nvPr>
            <p:ph type="title"/>
          </p:nvPr>
        </p:nvSpPr>
        <p:spPr>
          <a:xfrm>
            <a:off x="755651" y="766763"/>
            <a:ext cx="3671887" cy="856297"/>
          </a:xfrm>
        </p:spPr>
        <p:txBody>
          <a:bodyPr anchor="b">
            <a:normAutofit/>
          </a:bodyPr>
          <a:lstStyle/>
          <a:p>
            <a:r>
              <a:rPr lang="sv-SE" dirty="0"/>
              <a:t>Förändring har alltid drivits på aktivt</a:t>
            </a:r>
          </a:p>
        </p:txBody>
      </p:sp>
      <p:pic>
        <p:nvPicPr>
          <p:cNvPr id="7170" name="Picture 2" descr="C:\Users\hirvbe\AppData\Local\Microsoft\Windows\INetCache\Content.MSO\CD48D1FB.tmp">
            <a:extLst>
              <a:ext uri="{FF2B5EF4-FFF2-40B4-BE49-F238E27FC236}">
                <a16:creationId xmlns:a16="http://schemas.microsoft.com/office/drawing/2014/main" id="{9F438FCE-22AC-4A45-AE59-EB6474A8E9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7" r="-4" b="-4"/>
          <a:stretch/>
        </p:blipFill>
        <p:spPr bwMode="auto">
          <a:xfrm>
            <a:off x="755651" y="1874520"/>
            <a:ext cx="3080876" cy="3118439"/>
          </a:xfrm>
          <a:prstGeom prst="rect">
            <a:avLst/>
          </a:prstGeom>
          <a:solidFill>
            <a:srgbClr val="FFFFFF"/>
          </a:solidFill>
        </p:spPr>
      </p:pic>
      <p:pic>
        <p:nvPicPr>
          <p:cNvPr id="7174" name="Picture 6" descr="C:\Users\hirvbe\AppData\Local\Microsoft\Windows\INetCache\Content.MSO\D4F63977.tmp">
            <a:extLst>
              <a:ext uri="{FF2B5EF4-FFF2-40B4-BE49-F238E27FC236}">
                <a16:creationId xmlns:a16="http://schemas.microsoft.com/office/drawing/2014/main" id="{9721102E-36CE-45E3-9F8E-13D7616CD6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846" r="16581" b="4"/>
          <a:stretch/>
        </p:blipFill>
        <p:spPr bwMode="auto">
          <a:xfrm>
            <a:off x="4716462" y="3251200"/>
            <a:ext cx="3671887" cy="2339975"/>
          </a:xfrm>
          <a:prstGeom prst="rect">
            <a:avLst/>
          </a:prstGeom>
          <a:solidFill>
            <a:srgbClr val="FFFFFF"/>
          </a:solidFill>
        </p:spPr>
      </p:pic>
      <p:pic>
        <p:nvPicPr>
          <p:cNvPr id="7172" name="Picture 4" descr="C:\Users\hirvbe\AppData\Local\Microsoft\Windows\INetCache\Content.MSO\2C8A38C1.tmp">
            <a:extLst>
              <a:ext uri="{FF2B5EF4-FFF2-40B4-BE49-F238E27FC236}">
                <a16:creationId xmlns:a16="http://schemas.microsoft.com/office/drawing/2014/main" id="{25A162A0-78E7-493B-86EB-BA95233080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964" b="-5"/>
          <a:stretch/>
        </p:blipFill>
        <p:spPr bwMode="auto">
          <a:xfrm>
            <a:off x="4716462" y="778192"/>
            <a:ext cx="3671887" cy="2328545"/>
          </a:xfrm>
          <a:prstGeom prst="rect">
            <a:avLst/>
          </a:prstGeom>
          <a:solidFill>
            <a:srgbClr val="FFFFFF"/>
          </a:solidFill>
        </p:spPr>
      </p:pic>
      <p:sp>
        <p:nvSpPr>
          <p:cNvPr id="5" name="textruta 4">
            <a:extLst>
              <a:ext uri="{FF2B5EF4-FFF2-40B4-BE49-F238E27FC236}">
                <a16:creationId xmlns:a16="http://schemas.microsoft.com/office/drawing/2014/main" id="{3515122C-9FBA-489D-890C-DCAAC28286B2}"/>
              </a:ext>
            </a:extLst>
          </p:cNvPr>
          <p:cNvSpPr txBox="1"/>
          <p:nvPr/>
        </p:nvSpPr>
        <p:spPr>
          <a:xfrm>
            <a:off x="1263628" y="5130447"/>
            <a:ext cx="2064922" cy="369332"/>
          </a:xfrm>
          <a:prstGeom prst="rect">
            <a:avLst/>
          </a:prstGeom>
          <a:noFill/>
        </p:spPr>
        <p:txBody>
          <a:bodyPr wrap="square" rtlCol="0">
            <a:spAutoFit/>
          </a:bodyPr>
          <a:lstStyle/>
          <a:p>
            <a:pPr algn="ctr"/>
            <a:r>
              <a:rPr lang="sv-SE" dirty="0"/>
              <a:t>Vilhelm Ekensteen </a:t>
            </a:r>
          </a:p>
        </p:txBody>
      </p:sp>
    </p:spTree>
    <p:extLst>
      <p:ext uri="{BB962C8B-B14F-4D97-AF65-F5344CB8AC3E}">
        <p14:creationId xmlns:p14="http://schemas.microsoft.com/office/powerpoint/2010/main" val="2073370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BF9696D-3534-44D1-9DF5-9C9407D00722}"/>
              </a:ext>
            </a:extLst>
          </p:cNvPr>
          <p:cNvSpPr>
            <a:spLocks noGrp="1"/>
          </p:cNvSpPr>
          <p:nvPr>
            <p:ph type="title"/>
          </p:nvPr>
        </p:nvSpPr>
        <p:spPr>
          <a:xfrm>
            <a:off x="755651" y="766763"/>
            <a:ext cx="7632698" cy="1430338"/>
          </a:xfrm>
        </p:spPr>
        <p:txBody>
          <a:bodyPr/>
          <a:lstStyle/>
          <a:p>
            <a:r>
              <a:rPr lang="en-US" dirty="0" err="1"/>
              <a:t>Belönings</a:t>
            </a:r>
            <a:r>
              <a:rPr lang="en-US" dirty="0"/>
              <a:t> – </a:t>
            </a:r>
            <a:r>
              <a:rPr lang="en-US" dirty="0" err="1"/>
              <a:t>och</a:t>
            </a:r>
            <a:r>
              <a:rPr lang="en-US" dirty="0"/>
              <a:t> </a:t>
            </a:r>
            <a:r>
              <a:rPr lang="en-US" dirty="0" err="1"/>
              <a:t>bestraffningssystem</a:t>
            </a:r>
            <a:endParaRPr lang="en-US" dirty="0"/>
          </a:p>
        </p:txBody>
      </p:sp>
      <p:sp>
        <p:nvSpPr>
          <p:cNvPr id="9" name="Content Placeholder 2">
            <a:extLst>
              <a:ext uri="{FF2B5EF4-FFF2-40B4-BE49-F238E27FC236}">
                <a16:creationId xmlns:a16="http://schemas.microsoft.com/office/drawing/2014/main" id="{1A93ECEB-1B5C-4878-9B1A-575B6092DB92}"/>
              </a:ext>
            </a:extLst>
          </p:cNvPr>
          <p:cNvSpPr>
            <a:spLocks noGrp="1"/>
          </p:cNvSpPr>
          <p:nvPr>
            <p:ph idx="1"/>
          </p:nvPr>
        </p:nvSpPr>
        <p:spPr>
          <a:xfrm>
            <a:off x="755651" y="2917035"/>
            <a:ext cx="5518540" cy="2133268"/>
          </a:xfrm>
        </p:spPr>
        <p:txBody>
          <a:bodyPr>
            <a:normAutofit/>
          </a:bodyPr>
          <a:lstStyle/>
          <a:p>
            <a:pPr lvl="1"/>
            <a:r>
              <a:rPr lang="en-US" sz="2200" dirty="0" err="1"/>
              <a:t>Reaktion</a:t>
            </a:r>
            <a:r>
              <a:rPr lang="en-US" sz="2200" dirty="0"/>
              <a:t> för </a:t>
            </a:r>
            <a:r>
              <a:rPr lang="en-US" sz="2200" dirty="0" err="1"/>
              <a:t>att</a:t>
            </a:r>
            <a:r>
              <a:rPr lang="en-US" sz="2200" dirty="0"/>
              <a:t> ”</a:t>
            </a:r>
            <a:r>
              <a:rPr lang="en-US" sz="2200" dirty="0" err="1"/>
              <a:t>återställa</a:t>
            </a:r>
            <a:r>
              <a:rPr lang="en-US" sz="2200" dirty="0"/>
              <a:t> </a:t>
            </a:r>
            <a:r>
              <a:rPr lang="en-US" sz="2200" dirty="0" err="1"/>
              <a:t>ordningen</a:t>
            </a:r>
            <a:r>
              <a:rPr lang="en-US" sz="2200" dirty="0"/>
              <a:t>”:</a:t>
            </a:r>
          </a:p>
          <a:p>
            <a:pPr lvl="1"/>
            <a:r>
              <a:rPr lang="en-US" sz="2200" dirty="0" err="1"/>
              <a:t>Diskrimineringar</a:t>
            </a:r>
            <a:endParaRPr lang="en-US" sz="2200" dirty="0"/>
          </a:p>
          <a:p>
            <a:pPr lvl="1"/>
            <a:r>
              <a:rPr lang="en-US" sz="2200" dirty="0"/>
              <a:t>Hot och </a:t>
            </a:r>
            <a:r>
              <a:rPr lang="en-US" sz="2200" dirty="0" err="1"/>
              <a:t>våld</a:t>
            </a:r>
            <a:endParaRPr lang="en-US" sz="2200" dirty="0"/>
          </a:p>
          <a:p>
            <a:pPr lvl="1"/>
            <a:r>
              <a:rPr lang="en-US" sz="2200" dirty="0" err="1"/>
              <a:t>Exkludering</a:t>
            </a:r>
            <a:r>
              <a:rPr lang="en-US" sz="2200" dirty="0"/>
              <a:t> och </a:t>
            </a:r>
            <a:r>
              <a:rPr lang="en-US" sz="2200" dirty="0" err="1"/>
              <a:t>sämre</a:t>
            </a:r>
            <a:r>
              <a:rPr lang="en-US" sz="2200" dirty="0"/>
              <a:t> </a:t>
            </a:r>
            <a:r>
              <a:rPr lang="en-US" sz="2200" dirty="0" err="1"/>
              <a:t>förutsättningar</a:t>
            </a:r>
            <a:endParaRPr lang="en-US" sz="2200" dirty="0"/>
          </a:p>
          <a:p>
            <a:pPr lvl="1"/>
            <a:r>
              <a:rPr lang="en-US" sz="2200" dirty="0" err="1"/>
              <a:t>Mikroaggressioner</a:t>
            </a:r>
            <a:r>
              <a:rPr lang="en-US" sz="2200" dirty="0"/>
              <a:t> </a:t>
            </a:r>
          </a:p>
          <a:p>
            <a:pPr marL="0" indent="0">
              <a:buNone/>
            </a:pPr>
            <a:endParaRPr lang="en-US" sz="2400" dirty="0"/>
          </a:p>
        </p:txBody>
      </p:sp>
    </p:spTree>
    <p:extLst>
      <p:ext uri="{BB962C8B-B14F-4D97-AF65-F5344CB8AC3E}">
        <p14:creationId xmlns:p14="http://schemas.microsoft.com/office/powerpoint/2010/main" val="49411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BCF2B6-ABC9-4A16-BDBD-F90A5DCA7D2D}"/>
              </a:ext>
            </a:extLst>
          </p:cNvPr>
          <p:cNvSpPr>
            <a:spLocks noGrp="1"/>
          </p:cNvSpPr>
          <p:nvPr>
            <p:ph type="title"/>
          </p:nvPr>
        </p:nvSpPr>
        <p:spPr/>
        <p:txBody>
          <a:bodyPr/>
          <a:lstStyle/>
          <a:p>
            <a:r>
              <a:rPr lang="sv-SE" dirty="0"/>
              <a:t>Att vara utanför normen …</a:t>
            </a:r>
          </a:p>
        </p:txBody>
      </p:sp>
      <p:sp>
        <p:nvSpPr>
          <p:cNvPr id="3" name="Platshållare för innehåll 2">
            <a:extLst>
              <a:ext uri="{FF2B5EF4-FFF2-40B4-BE49-F238E27FC236}">
                <a16:creationId xmlns:a16="http://schemas.microsoft.com/office/drawing/2014/main" id="{27712A23-E62D-41EF-BD23-BC2BC675C857}"/>
              </a:ext>
            </a:extLst>
          </p:cNvPr>
          <p:cNvSpPr>
            <a:spLocks noGrp="1"/>
          </p:cNvSpPr>
          <p:nvPr>
            <p:ph idx="1"/>
          </p:nvPr>
        </p:nvSpPr>
        <p:spPr/>
        <p:txBody>
          <a:bodyPr/>
          <a:lstStyle/>
          <a:p>
            <a:r>
              <a:rPr lang="sv-SE" dirty="0"/>
              <a:t>… kan vara begränsande och obehagligt.</a:t>
            </a:r>
          </a:p>
          <a:p>
            <a:r>
              <a:rPr lang="sv-SE" dirty="0"/>
              <a:t>… gör att en ofta behöver förklara sig för andra.</a:t>
            </a:r>
          </a:p>
          <a:p>
            <a:r>
              <a:rPr lang="sv-SE" dirty="0"/>
              <a:t>… gör att en ofta står till svars för en hel grupp.</a:t>
            </a:r>
          </a:p>
          <a:p>
            <a:r>
              <a:rPr lang="sv-SE" dirty="0"/>
              <a:t>… kan kräva mer förberedelsetid och energi inför aktiviteter.</a:t>
            </a:r>
          </a:p>
          <a:p>
            <a:r>
              <a:rPr lang="sv-SE" dirty="0"/>
              <a:t>… kan innebära </a:t>
            </a:r>
            <a:r>
              <a:rPr lang="sv-SE" dirty="0" err="1"/>
              <a:t>exotifiering</a:t>
            </a:r>
            <a:r>
              <a:rPr lang="sv-SE" dirty="0"/>
              <a:t> eller att en utsätts för integritetskränkande frågor.</a:t>
            </a:r>
          </a:p>
          <a:p>
            <a:r>
              <a:rPr lang="sv-SE" dirty="0"/>
              <a:t>… innebär ofta sämre förutsättningar.</a:t>
            </a:r>
          </a:p>
        </p:txBody>
      </p:sp>
    </p:spTree>
    <p:extLst>
      <p:ext uri="{BB962C8B-B14F-4D97-AF65-F5344CB8AC3E}">
        <p14:creationId xmlns:p14="http://schemas.microsoft.com/office/powerpoint/2010/main" val="187999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C:\Users\hirvbe\AppData\Local\Microsoft\Windows\INetCache\Content.MSO\5654199D.tmp">
            <a:extLst>
              <a:ext uri="{FF2B5EF4-FFF2-40B4-BE49-F238E27FC236}">
                <a16:creationId xmlns:a16="http://schemas.microsoft.com/office/drawing/2014/main" id="{E9840F3A-2BC4-4BA6-9090-D991C0B33D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002" r="-25"/>
          <a:stretch/>
        </p:blipFill>
        <p:spPr bwMode="auto">
          <a:xfrm>
            <a:off x="4572000" y="0"/>
            <a:ext cx="4955047" cy="6357938"/>
          </a:xfrm>
          <a:prstGeom prst="rect">
            <a:avLst/>
          </a:prstGeom>
          <a:solidFill>
            <a:srgbClr val="FFFFFF"/>
          </a:solidFill>
        </p:spPr>
      </p:pic>
      <p:sp>
        <p:nvSpPr>
          <p:cNvPr id="2" name="Rubrik 1">
            <a:extLst>
              <a:ext uri="{FF2B5EF4-FFF2-40B4-BE49-F238E27FC236}">
                <a16:creationId xmlns:a16="http://schemas.microsoft.com/office/drawing/2014/main" id="{72CA9D8F-1D4B-4484-8B8B-4052EA6BC5C6}"/>
              </a:ext>
            </a:extLst>
          </p:cNvPr>
          <p:cNvSpPr>
            <a:spLocks noGrp="1"/>
          </p:cNvSpPr>
          <p:nvPr>
            <p:ph type="title"/>
          </p:nvPr>
        </p:nvSpPr>
        <p:spPr>
          <a:xfrm>
            <a:off x="314584" y="561396"/>
            <a:ext cx="3671887" cy="1152070"/>
          </a:xfrm>
        </p:spPr>
        <p:txBody>
          <a:bodyPr anchor="b">
            <a:normAutofit/>
          </a:bodyPr>
          <a:lstStyle/>
          <a:p>
            <a:r>
              <a:rPr lang="sv-SE" dirty="0"/>
              <a:t>Att vara en del av normen …</a:t>
            </a:r>
          </a:p>
        </p:txBody>
      </p:sp>
      <p:sp>
        <p:nvSpPr>
          <p:cNvPr id="3" name="Platshållare för innehåll 2">
            <a:extLst>
              <a:ext uri="{FF2B5EF4-FFF2-40B4-BE49-F238E27FC236}">
                <a16:creationId xmlns:a16="http://schemas.microsoft.com/office/drawing/2014/main" id="{3F4AAD46-9A92-4359-B818-6AFC3FB4DC82}"/>
              </a:ext>
            </a:extLst>
          </p:cNvPr>
          <p:cNvSpPr>
            <a:spLocks noGrp="1"/>
          </p:cNvSpPr>
          <p:nvPr>
            <p:ph idx="1"/>
          </p:nvPr>
        </p:nvSpPr>
        <p:spPr>
          <a:xfrm>
            <a:off x="400844" y="2274861"/>
            <a:ext cx="3671887" cy="3316061"/>
          </a:xfrm>
        </p:spPr>
        <p:txBody>
          <a:bodyPr>
            <a:normAutofit/>
          </a:bodyPr>
          <a:lstStyle/>
          <a:p>
            <a:r>
              <a:rPr lang="sv-SE" dirty="0"/>
              <a:t>… innebär att en inte behöver förklara sig för andra.</a:t>
            </a:r>
          </a:p>
          <a:p>
            <a:pPr marL="0" indent="0">
              <a:buNone/>
            </a:pPr>
            <a:endParaRPr lang="sv-SE" dirty="0"/>
          </a:p>
          <a:p>
            <a:r>
              <a:rPr lang="sv-SE" dirty="0"/>
              <a:t>… innebär att en ses och behandlas som en individ.</a:t>
            </a:r>
          </a:p>
          <a:p>
            <a:pPr marL="0" indent="0">
              <a:buNone/>
            </a:pPr>
            <a:endParaRPr lang="sv-SE" dirty="0"/>
          </a:p>
          <a:p>
            <a:r>
              <a:rPr lang="sv-SE" dirty="0"/>
              <a:t>… ger en privilegier, inflytande och makt.</a:t>
            </a:r>
          </a:p>
          <a:p>
            <a:pPr marL="0" indent="0">
              <a:buNone/>
            </a:pPr>
            <a:endParaRPr lang="sv-SE" dirty="0"/>
          </a:p>
        </p:txBody>
      </p:sp>
    </p:spTree>
    <p:extLst>
      <p:ext uri="{BB962C8B-B14F-4D97-AF65-F5344CB8AC3E}">
        <p14:creationId xmlns:p14="http://schemas.microsoft.com/office/powerpoint/2010/main" val="81494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3D1BEEE9-A929-424A-86E8-F62390B3EB47}"/>
              </a:ext>
            </a:extLst>
          </p:cNvPr>
          <p:cNvSpPr>
            <a:spLocks noGrp="1"/>
          </p:cNvSpPr>
          <p:nvPr>
            <p:ph type="title"/>
          </p:nvPr>
        </p:nvSpPr>
        <p:spPr>
          <a:xfrm>
            <a:off x="755651" y="2622764"/>
            <a:ext cx="7632698" cy="1112410"/>
          </a:xfrm>
        </p:spPr>
        <p:txBody>
          <a:bodyPr anchor="ctr">
            <a:normAutofit/>
          </a:bodyPr>
          <a:lstStyle/>
          <a:p>
            <a:r>
              <a:rPr lang="sv-SE" sz="3200" dirty="0"/>
              <a:t>Sanktionerna drabbar inte alla lika hårt</a:t>
            </a:r>
          </a:p>
        </p:txBody>
      </p:sp>
    </p:spTree>
    <p:extLst>
      <p:ext uri="{BB962C8B-B14F-4D97-AF65-F5344CB8AC3E}">
        <p14:creationId xmlns:p14="http://schemas.microsoft.com/office/powerpoint/2010/main" val="2676165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C3D55A-96E9-448F-A1D3-A5D076036FED}"/>
              </a:ext>
            </a:extLst>
          </p:cNvPr>
          <p:cNvSpPr>
            <a:spLocks noGrp="1"/>
          </p:cNvSpPr>
          <p:nvPr>
            <p:ph type="title"/>
          </p:nvPr>
        </p:nvSpPr>
        <p:spPr>
          <a:xfrm>
            <a:off x="755651" y="766763"/>
            <a:ext cx="7632698" cy="1430338"/>
          </a:xfrm>
        </p:spPr>
        <p:txBody>
          <a:bodyPr anchor="b">
            <a:normAutofit/>
          </a:bodyPr>
          <a:lstStyle/>
          <a:p>
            <a:r>
              <a:rPr lang="sv-SE" dirty="0"/>
              <a:t>Bakgrund till vanliga normer som finns i vår omgivning:</a:t>
            </a:r>
          </a:p>
        </p:txBody>
      </p:sp>
      <p:sp>
        <p:nvSpPr>
          <p:cNvPr id="11" name="Platshållare för innehåll 10">
            <a:extLst>
              <a:ext uri="{FF2B5EF4-FFF2-40B4-BE49-F238E27FC236}">
                <a16:creationId xmlns:a16="http://schemas.microsoft.com/office/drawing/2014/main" id="{6BE015AD-7069-4A10-9652-410C911ADBC7}"/>
              </a:ext>
            </a:extLst>
          </p:cNvPr>
          <p:cNvSpPr>
            <a:spLocks noGrp="1"/>
          </p:cNvSpPr>
          <p:nvPr>
            <p:ph idx="1"/>
          </p:nvPr>
        </p:nvSpPr>
        <p:spPr>
          <a:xfrm>
            <a:off x="755651" y="2452800"/>
            <a:ext cx="7632698" cy="3138376"/>
          </a:xfrm>
        </p:spPr>
        <p:txBody>
          <a:bodyPr>
            <a:normAutofit lnSpcReduction="10000"/>
          </a:bodyPr>
          <a:lstStyle/>
          <a:p>
            <a:pPr algn="just" rtl="0" fontAlgn="base">
              <a:buFont typeface="Arial" panose="020B0604020202020204" pitchFamily="34" charset="0"/>
              <a:buChar char="•"/>
            </a:pPr>
            <a:r>
              <a:rPr lang="sv-SE" dirty="0">
                <a:solidFill>
                  <a:srgbClr val="000000"/>
                </a:solidFill>
                <a:latin typeface="Calibri" panose="020F0502020204030204" pitchFamily="34" charset="0"/>
              </a:rPr>
              <a:t>f</a:t>
            </a:r>
            <a:r>
              <a:rPr lang="sv-SE" sz="1800" b="0" i="0" dirty="0">
                <a:solidFill>
                  <a:srgbClr val="000000"/>
                </a:solidFill>
                <a:effectLst/>
                <a:latin typeface="Calibri" panose="020F0502020204030204" pitchFamily="34" charset="0"/>
              </a:rPr>
              <a:t>ullt funktionsfullkomlig</a:t>
            </a:r>
          </a:p>
          <a:p>
            <a:pPr algn="just" rtl="0" fontAlgn="base">
              <a:buFont typeface="Arial" panose="020B0604020202020204" pitchFamily="34" charset="0"/>
              <a:buChar char="•"/>
            </a:pPr>
            <a:r>
              <a:rPr lang="sv-SE" dirty="0">
                <a:solidFill>
                  <a:srgbClr val="000000"/>
                </a:solidFill>
                <a:latin typeface="Calibri" panose="020F0502020204030204" pitchFamily="34" charset="0"/>
              </a:rPr>
              <a:t>heteronorm</a:t>
            </a:r>
          </a:p>
          <a:p>
            <a:pPr algn="just" rtl="0" fontAlgn="base">
              <a:buFont typeface="Arial" panose="020B0604020202020204" pitchFamily="34" charset="0"/>
              <a:buChar char="•"/>
            </a:pPr>
            <a:r>
              <a:rPr lang="sv-SE" sz="1800" b="0" i="0" dirty="0">
                <a:solidFill>
                  <a:srgbClr val="000000"/>
                </a:solidFill>
                <a:effectLst/>
                <a:latin typeface="Calibri" panose="020F0502020204030204" pitchFamily="34" charset="0"/>
              </a:rPr>
              <a:t>cisnorm</a:t>
            </a:r>
          </a:p>
          <a:p>
            <a:pPr algn="just" rtl="0" fontAlgn="base">
              <a:buFont typeface="Arial" panose="020B0604020202020204" pitchFamily="34" charset="0"/>
              <a:buChar char="•"/>
            </a:pPr>
            <a:r>
              <a:rPr lang="sv-SE" dirty="0">
                <a:solidFill>
                  <a:srgbClr val="000000"/>
                </a:solidFill>
                <a:latin typeface="Calibri" panose="020F0502020204030204" pitchFamily="34" charset="0"/>
              </a:rPr>
              <a:t>tvåkönsnorm</a:t>
            </a:r>
          </a:p>
          <a:p>
            <a:pPr algn="just" rtl="0" fontAlgn="base">
              <a:buFont typeface="Arial" panose="020B0604020202020204" pitchFamily="34" charset="0"/>
              <a:buChar char="•"/>
            </a:pPr>
            <a:r>
              <a:rPr lang="sv-SE" sz="1800" b="0" i="0" dirty="0">
                <a:solidFill>
                  <a:srgbClr val="000000"/>
                </a:solidFill>
                <a:effectLst/>
                <a:latin typeface="Calibri" panose="020F0502020204030204" pitchFamily="34" charset="0"/>
              </a:rPr>
              <a:t>mansnorm</a:t>
            </a:r>
          </a:p>
          <a:p>
            <a:pPr algn="just" rtl="0" fontAlgn="base">
              <a:buFont typeface="Arial" panose="020B0604020202020204" pitchFamily="34" charset="0"/>
              <a:buChar char="•"/>
            </a:pPr>
            <a:r>
              <a:rPr lang="sv-SE" dirty="0">
                <a:solidFill>
                  <a:srgbClr val="000000"/>
                </a:solidFill>
                <a:latin typeface="Calibri" panose="020F0502020204030204" pitchFamily="34" charset="0"/>
              </a:rPr>
              <a:t>sekulärnorm</a:t>
            </a:r>
          </a:p>
          <a:p>
            <a:pPr algn="just" rtl="0" fontAlgn="base">
              <a:buFont typeface="Arial" panose="020B0604020202020204" pitchFamily="34" charset="0"/>
              <a:buChar char="•"/>
            </a:pPr>
            <a:r>
              <a:rPr lang="sv-SE" sz="1800" b="0" i="0" dirty="0">
                <a:solidFill>
                  <a:srgbClr val="000000"/>
                </a:solidFill>
                <a:effectLst/>
                <a:latin typeface="Calibri" panose="020F0502020204030204" pitchFamily="34" charset="0"/>
              </a:rPr>
              <a:t>vithetsnorm</a:t>
            </a:r>
          </a:p>
          <a:p>
            <a:pPr algn="just" rtl="0" fontAlgn="base">
              <a:buFont typeface="Arial" panose="020B0604020202020204" pitchFamily="34" charset="0"/>
              <a:buChar char="•"/>
            </a:pPr>
            <a:r>
              <a:rPr lang="sv-SE" dirty="0">
                <a:solidFill>
                  <a:srgbClr val="000000"/>
                </a:solidFill>
                <a:latin typeface="Calibri" panose="020F0502020204030204" pitchFamily="34" charset="0"/>
              </a:rPr>
              <a:t>åldernorm.</a:t>
            </a:r>
            <a:endParaRPr lang="sv-SE" sz="1800"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64724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0B8443-D79E-E182-5660-44470B92CF07}"/>
              </a:ext>
            </a:extLst>
          </p:cNvPr>
          <p:cNvSpPr>
            <a:spLocks noGrp="1"/>
          </p:cNvSpPr>
          <p:nvPr>
            <p:ph type="title"/>
          </p:nvPr>
        </p:nvSpPr>
        <p:spPr>
          <a:xfrm>
            <a:off x="755651" y="766763"/>
            <a:ext cx="7632698" cy="851022"/>
          </a:xfrm>
        </p:spPr>
        <p:txBody>
          <a:bodyPr anchor="b">
            <a:normAutofit/>
          </a:bodyPr>
          <a:lstStyle/>
          <a:p>
            <a:pPr algn="ctr"/>
            <a:r>
              <a:rPr lang="sv-SE" dirty="0"/>
              <a:t>Individuell reflektion</a:t>
            </a:r>
          </a:p>
        </p:txBody>
      </p:sp>
      <p:pic>
        <p:nvPicPr>
          <p:cNvPr id="5" name="Platshållare för innehåll 4" descr="Spegelbild kontur">
            <a:extLst>
              <a:ext uri="{FF2B5EF4-FFF2-40B4-BE49-F238E27FC236}">
                <a16:creationId xmlns:a16="http://schemas.microsoft.com/office/drawing/2014/main" id="{22AA1D73-38FA-0AEB-240B-FEB750044130}"/>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02812" y="2199581"/>
            <a:ext cx="3138376" cy="3138376"/>
          </a:xfrm>
        </p:spPr>
      </p:pic>
    </p:spTree>
    <p:extLst>
      <p:ext uri="{BB962C8B-B14F-4D97-AF65-F5344CB8AC3E}">
        <p14:creationId xmlns:p14="http://schemas.microsoft.com/office/powerpoint/2010/main" val="1863456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713F90-D75B-4678-BEAD-DD9DDA06E9A8}"/>
              </a:ext>
            </a:extLst>
          </p:cNvPr>
          <p:cNvSpPr>
            <a:spLocks noGrp="1"/>
          </p:cNvSpPr>
          <p:nvPr>
            <p:ph type="title"/>
          </p:nvPr>
        </p:nvSpPr>
        <p:spPr>
          <a:xfrm>
            <a:off x="755651" y="766763"/>
            <a:ext cx="7632698" cy="5078866"/>
          </a:xfrm>
        </p:spPr>
        <p:txBody>
          <a:bodyPr anchor="ctr">
            <a:normAutofit/>
          </a:bodyPr>
          <a:lstStyle/>
          <a:p>
            <a:pPr algn="ctr"/>
            <a:r>
              <a:rPr lang="sv-SE" sz="4800" dirty="0"/>
              <a:t>Övning: Associationsövning</a:t>
            </a:r>
          </a:p>
        </p:txBody>
      </p:sp>
    </p:spTree>
    <p:extLst>
      <p:ext uri="{BB962C8B-B14F-4D97-AF65-F5344CB8AC3E}">
        <p14:creationId xmlns:p14="http://schemas.microsoft.com/office/powerpoint/2010/main" val="927124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713F90-D75B-4678-BEAD-DD9DDA06E9A8}"/>
              </a:ext>
            </a:extLst>
          </p:cNvPr>
          <p:cNvSpPr>
            <a:spLocks noGrp="1"/>
          </p:cNvSpPr>
          <p:nvPr>
            <p:ph type="title"/>
          </p:nvPr>
        </p:nvSpPr>
        <p:spPr>
          <a:xfrm>
            <a:off x="755651" y="766763"/>
            <a:ext cx="7632698" cy="5078866"/>
          </a:xfrm>
        </p:spPr>
        <p:txBody>
          <a:bodyPr anchor="ctr">
            <a:normAutofit/>
          </a:bodyPr>
          <a:lstStyle/>
          <a:p>
            <a:pPr algn="ctr"/>
            <a:r>
              <a:rPr lang="sv-SE" sz="4800" dirty="0"/>
              <a:t>Övning: </a:t>
            </a:r>
            <a:br>
              <a:rPr lang="sv-SE" sz="4800" dirty="0"/>
            </a:br>
            <a:r>
              <a:rPr lang="sv-SE" sz="4800" dirty="0"/>
              <a:t>Kartlägg normer i gruppen</a:t>
            </a:r>
          </a:p>
        </p:txBody>
      </p:sp>
    </p:spTree>
    <p:extLst>
      <p:ext uri="{BB962C8B-B14F-4D97-AF65-F5344CB8AC3E}">
        <p14:creationId xmlns:p14="http://schemas.microsoft.com/office/powerpoint/2010/main" val="3230936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041598C-7A06-4509-8F93-F178DEA3887C}"/>
              </a:ext>
            </a:extLst>
          </p:cNvPr>
          <p:cNvSpPr>
            <a:spLocks noGrp="1"/>
          </p:cNvSpPr>
          <p:nvPr>
            <p:ph idx="1"/>
          </p:nvPr>
        </p:nvSpPr>
        <p:spPr>
          <a:xfrm>
            <a:off x="755651" y="783771"/>
            <a:ext cx="3816349" cy="4807405"/>
          </a:xfrm>
        </p:spPr>
        <p:txBody>
          <a:bodyPr>
            <a:noAutofit/>
          </a:bodyPr>
          <a:lstStyle/>
          <a:p>
            <a:pPr marL="0" indent="0" rtl="0" fontAlgn="base">
              <a:buNone/>
            </a:pPr>
            <a:r>
              <a:rPr lang="sv-SE" sz="2000" b="0" i="0" dirty="0">
                <a:solidFill>
                  <a:srgbClr val="000000"/>
                </a:solidFill>
                <a:effectLst/>
                <a:latin typeface="Calibri" panose="020F0502020204030204" pitchFamily="34" charset="0"/>
              </a:rPr>
              <a:t>Gruppen är öppen för alla.  </a:t>
            </a:r>
          </a:p>
          <a:p>
            <a:pPr marL="0" indent="0" rtl="0" fontAlgn="base">
              <a:buNone/>
            </a:pPr>
            <a:r>
              <a:rPr lang="sv-SE" sz="2000" b="0" i="0" dirty="0">
                <a:solidFill>
                  <a:srgbClr val="000000"/>
                </a:solidFill>
                <a:effectLst/>
                <a:latin typeface="Calibri" panose="020F0502020204030204" pitchFamily="34" charset="0"/>
              </a:rPr>
              <a:t>I gruppen kan alla vara sig själv.   </a:t>
            </a:r>
          </a:p>
          <a:p>
            <a:pPr marL="0" indent="0" rtl="0" fontAlgn="base">
              <a:buNone/>
            </a:pPr>
            <a:r>
              <a:rPr lang="sv-SE" sz="2000" b="0" i="0" dirty="0">
                <a:solidFill>
                  <a:srgbClr val="000000"/>
                </a:solidFill>
                <a:effectLst/>
                <a:latin typeface="Calibri" panose="020F0502020204030204" pitchFamily="34" charset="0"/>
              </a:rPr>
              <a:t>I gruppen har alla samma möjligheter att engagera sig och utvecklas. </a:t>
            </a:r>
          </a:p>
          <a:p>
            <a:pPr marL="0" indent="0" rtl="0" fontAlgn="base">
              <a:buNone/>
            </a:pPr>
            <a:r>
              <a:rPr lang="sv-SE" sz="2000" b="0" i="0" dirty="0">
                <a:solidFill>
                  <a:srgbClr val="000000"/>
                </a:solidFill>
                <a:effectLst/>
                <a:latin typeface="Calibri" panose="020F0502020204030204" pitchFamily="34" charset="0"/>
              </a:rPr>
              <a:t>Det är lätt att vara ny i vår grupp eftersom alla blir väl omhändertagna och välkomnade. </a:t>
            </a:r>
          </a:p>
          <a:p>
            <a:pPr marL="0" indent="0" rtl="0" fontAlgn="base">
              <a:buNone/>
            </a:pPr>
            <a:r>
              <a:rPr lang="sv-SE" sz="2000" b="0" i="0" dirty="0">
                <a:solidFill>
                  <a:srgbClr val="000000"/>
                </a:solidFill>
                <a:effectLst/>
                <a:latin typeface="Calibri" panose="020F0502020204030204" pitchFamily="34" charset="0"/>
              </a:rPr>
              <a:t>I gruppen spelar utseendet ingen roll.    </a:t>
            </a:r>
          </a:p>
          <a:p>
            <a:pPr marL="0" indent="0" rtl="0" fontAlgn="base">
              <a:buNone/>
            </a:pPr>
            <a:r>
              <a:rPr lang="sv-SE" sz="2000" b="0" i="0" dirty="0">
                <a:solidFill>
                  <a:srgbClr val="000000"/>
                </a:solidFill>
                <a:effectLst/>
                <a:latin typeface="Calibri" panose="020F0502020204030204" pitchFamily="34" charset="0"/>
              </a:rPr>
              <a:t>Alla deltagare blir accepterade och behandlas jämlikt.</a:t>
            </a:r>
          </a:p>
          <a:p>
            <a:endParaRPr lang="sv-SE" dirty="0"/>
          </a:p>
        </p:txBody>
      </p:sp>
      <p:sp>
        <p:nvSpPr>
          <p:cNvPr id="5" name="Platshållare för innehåll 2">
            <a:extLst>
              <a:ext uri="{FF2B5EF4-FFF2-40B4-BE49-F238E27FC236}">
                <a16:creationId xmlns:a16="http://schemas.microsoft.com/office/drawing/2014/main" id="{803961AF-B23A-4638-A49B-A740A379CEED}"/>
              </a:ext>
            </a:extLst>
          </p:cNvPr>
          <p:cNvSpPr txBox="1">
            <a:spLocks/>
          </p:cNvSpPr>
          <p:nvPr/>
        </p:nvSpPr>
        <p:spPr>
          <a:xfrm>
            <a:off x="4887686" y="783772"/>
            <a:ext cx="3816349" cy="4807404"/>
          </a:xfrm>
          <a:prstGeom prst="rect">
            <a:avLst/>
          </a:prstGeom>
        </p:spPr>
        <p:txBody>
          <a:bodyPr vert="horz" lIns="0" tIns="0" rIns="0" bIns="0" rtlCol="0">
            <a:normAutofit/>
          </a:bodyPr>
          <a:lstStyle>
            <a:lvl1pPr marL="211935" indent="-211935" algn="l" defTabSz="84774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1pPr>
            <a:lvl2pPr marL="635805" indent="-211935" algn="l" defTabSz="84774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1059675" indent="-211935" algn="l" defTabSz="84774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1483545" indent="-211935" algn="l" defTabSz="84774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4pPr>
            <a:lvl5pPr marL="1907416" indent="-211935" algn="l" defTabSz="84774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331286" indent="-211935" algn="l" defTabSz="847740" rtl="0" eaLnBrk="1" latinLnBrk="0" hangingPunct="1">
              <a:lnSpc>
                <a:spcPct val="90000"/>
              </a:lnSpc>
              <a:spcBef>
                <a:spcPts val="464"/>
              </a:spcBef>
              <a:buFont typeface="Arial" panose="020B0604020202020204" pitchFamily="34" charset="0"/>
              <a:buChar char="•"/>
              <a:defRPr sz="1669" kern="1200">
                <a:solidFill>
                  <a:schemeClr val="tx1"/>
                </a:solidFill>
                <a:latin typeface="+mn-lt"/>
                <a:ea typeface="+mn-ea"/>
                <a:cs typeface="+mn-cs"/>
              </a:defRPr>
            </a:lvl6pPr>
            <a:lvl7pPr marL="2755156" indent="-211935" algn="l" defTabSz="847740" rtl="0" eaLnBrk="1" latinLnBrk="0" hangingPunct="1">
              <a:lnSpc>
                <a:spcPct val="90000"/>
              </a:lnSpc>
              <a:spcBef>
                <a:spcPts val="464"/>
              </a:spcBef>
              <a:buFont typeface="Arial" panose="020B0604020202020204" pitchFamily="34" charset="0"/>
              <a:buChar char="•"/>
              <a:defRPr sz="1669" kern="1200">
                <a:solidFill>
                  <a:schemeClr val="tx1"/>
                </a:solidFill>
                <a:latin typeface="+mn-lt"/>
                <a:ea typeface="+mn-ea"/>
                <a:cs typeface="+mn-cs"/>
              </a:defRPr>
            </a:lvl7pPr>
            <a:lvl8pPr marL="3179026" indent="-211935" algn="l" defTabSz="847740" rtl="0" eaLnBrk="1" latinLnBrk="0" hangingPunct="1">
              <a:lnSpc>
                <a:spcPct val="90000"/>
              </a:lnSpc>
              <a:spcBef>
                <a:spcPts val="464"/>
              </a:spcBef>
              <a:buFont typeface="Arial" panose="020B0604020202020204" pitchFamily="34" charset="0"/>
              <a:buChar char="•"/>
              <a:defRPr sz="1669" kern="1200">
                <a:solidFill>
                  <a:schemeClr val="tx1"/>
                </a:solidFill>
                <a:latin typeface="+mn-lt"/>
                <a:ea typeface="+mn-ea"/>
                <a:cs typeface="+mn-cs"/>
              </a:defRPr>
            </a:lvl8pPr>
            <a:lvl9pPr marL="3602896" indent="-211935" algn="l" defTabSz="847740" rtl="0" eaLnBrk="1" latinLnBrk="0" hangingPunct="1">
              <a:lnSpc>
                <a:spcPct val="90000"/>
              </a:lnSpc>
              <a:spcBef>
                <a:spcPts val="464"/>
              </a:spcBef>
              <a:buFont typeface="Arial" panose="020B0604020202020204" pitchFamily="34" charset="0"/>
              <a:buChar char="•"/>
              <a:defRPr sz="1669" kern="1200">
                <a:solidFill>
                  <a:schemeClr val="tx1"/>
                </a:solidFill>
                <a:latin typeface="+mn-lt"/>
                <a:ea typeface="+mn-ea"/>
                <a:cs typeface="+mn-cs"/>
              </a:defRPr>
            </a:lvl9pPr>
          </a:lstStyle>
          <a:p>
            <a:pPr marL="0" indent="0" fontAlgn="base">
              <a:buNone/>
            </a:pPr>
            <a:r>
              <a:rPr lang="sv-SE" sz="2000" dirty="0">
                <a:solidFill>
                  <a:srgbClr val="000000"/>
                </a:solidFill>
                <a:latin typeface="Calibri" panose="020F0502020204030204" pitchFamily="34" charset="0"/>
              </a:rPr>
              <a:t>Våra lokaler är anpassade så att alla kan ta sig in i lokalerna och röra sig fritt.   </a:t>
            </a:r>
          </a:p>
          <a:p>
            <a:pPr marL="0" indent="0" fontAlgn="base">
              <a:buNone/>
            </a:pPr>
            <a:r>
              <a:rPr lang="sv-SE" sz="2000" dirty="0">
                <a:solidFill>
                  <a:srgbClr val="000000"/>
                </a:solidFill>
                <a:latin typeface="Calibri" panose="020F0502020204030204" pitchFamily="34" charset="0"/>
              </a:rPr>
              <a:t>I gruppen är det lätt att vara religionsutövare.    </a:t>
            </a:r>
          </a:p>
          <a:p>
            <a:pPr marL="0" indent="0" fontAlgn="base">
              <a:buNone/>
            </a:pPr>
            <a:r>
              <a:rPr lang="sv-SE" sz="2000" dirty="0">
                <a:solidFill>
                  <a:srgbClr val="000000"/>
                </a:solidFill>
                <a:latin typeface="Calibri" panose="020F0502020204030204" pitchFamily="34" charset="0"/>
              </a:rPr>
              <a:t>I gruppen spelar ålder ingen roll.</a:t>
            </a:r>
          </a:p>
          <a:p>
            <a:pPr marL="0" indent="0" fontAlgn="base">
              <a:buNone/>
            </a:pPr>
            <a:r>
              <a:rPr lang="sv-SE" sz="2000" dirty="0">
                <a:solidFill>
                  <a:srgbClr val="000000"/>
                </a:solidFill>
                <a:latin typeface="Calibri" panose="020F0502020204030204" pitchFamily="34" charset="0"/>
              </a:rPr>
              <a:t>I gruppen finns det samma förväntningar på personer av olika kön. </a:t>
            </a:r>
          </a:p>
          <a:p>
            <a:pPr marL="0" indent="0" fontAlgn="base">
              <a:buNone/>
            </a:pPr>
            <a:r>
              <a:rPr lang="sv-SE" sz="2000" dirty="0">
                <a:solidFill>
                  <a:srgbClr val="000000"/>
                </a:solidFill>
                <a:latin typeface="Calibri" panose="020F0502020204030204" pitchFamily="34" charset="0"/>
              </a:rPr>
              <a:t>I gruppen tillåter, värderar och uppskattar vi olikheter.</a:t>
            </a:r>
          </a:p>
          <a:p>
            <a:endParaRPr lang="sv-SE" dirty="0"/>
          </a:p>
        </p:txBody>
      </p:sp>
      <p:sp>
        <p:nvSpPr>
          <p:cNvPr id="4" name="textruta 3">
            <a:extLst>
              <a:ext uri="{FF2B5EF4-FFF2-40B4-BE49-F238E27FC236}">
                <a16:creationId xmlns:a16="http://schemas.microsoft.com/office/drawing/2014/main" id="{3DF14BA5-227B-4A40-B972-18ED4C9F7CDD}"/>
              </a:ext>
            </a:extLst>
          </p:cNvPr>
          <p:cNvSpPr txBox="1"/>
          <p:nvPr/>
        </p:nvSpPr>
        <p:spPr>
          <a:xfrm>
            <a:off x="4572000" y="5720664"/>
            <a:ext cx="4572000" cy="861774"/>
          </a:xfrm>
          <a:prstGeom prst="rect">
            <a:avLst/>
          </a:prstGeom>
          <a:noFill/>
        </p:spPr>
        <p:txBody>
          <a:bodyPr wrap="square" rtlCol="0">
            <a:spAutoFit/>
          </a:bodyPr>
          <a:lstStyle/>
          <a:p>
            <a:r>
              <a:rPr lang="sv-SE" sz="1600" b="0" i="0" dirty="0">
                <a:solidFill>
                  <a:srgbClr val="000000"/>
                </a:solidFill>
                <a:effectLst/>
                <a:latin typeface="Segoe UI Symbol" panose="020B0502040204020203" pitchFamily="34" charset="0"/>
              </a:rPr>
              <a:t>✪</a:t>
            </a:r>
            <a:r>
              <a:rPr lang="sv-SE" sz="1600" b="0" i="0" dirty="0">
                <a:solidFill>
                  <a:srgbClr val="000000"/>
                </a:solidFill>
                <a:effectLst/>
                <a:latin typeface="Calibri" panose="020F0502020204030204" pitchFamily="34" charset="0"/>
              </a:rPr>
              <a:t> Övningen är inspirerad av LSU:s övning Mångfaldstermometern i metodmaterialet</a:t>
            </a:r>
            <a:r>
              <a:rPr lang="sv-SE" sz="1600" b="1" i="0" dirty="0">
                <a:solidFill>
                  <a:srgbClr val="000000"/>
                </a:solidFill>
                <a:effectLst/>
                <a:latin typeface="Calibri" panose="020F0502020204030204" pitchFamily="34" charset="0"/>
              </a:rPr>
              <a:t> O/lika.</a:t>
            </a:r>
            <a:r>
              <a:rPr lang="sv-SE" sz="1600" b="0" i="0" dirty="0">
                <a:solidFill>
                  <a:srgbClr val="000000"/>
                </a:solidFill>
                <a:effectLst/>
                <a:latin typeface="Calibri" panose="020F0502020204030204" pitchFamily="34" charset="0"/>
              </a:rPr>
              <a:t>    </a:t>
            </a:r>
          </a:p>
          <a:p>
            <a:endParaRPr lang="sv-SE" dirty="0"/>
          </a:p>
        </p:txBody>
      </p:sp>
    </p:spTree>
    <p:extLst>
      <p:ext uri="{BB962C8B-B14F-4D97-AF65-F5344CB8AC3E}">
        <p14:creationId xmlns:p14="http://schemas.microsoft.com/office/powerpoint/2010/main" val="2090577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A9855F-97B2-4F22-BEAE-DEBF2A6B69F2}"/>
              </a:ext>
            </a:extLst>
          </p:cNvPr>
          <p:cNvSpPr>
            <a:spLocks noGrp="1"/>
          </p:cNvSpPr>
          <p:nvPr>
            <p:ph type="title"/>
          </p:nvPr>
        </p:nvSpPr>
        <p:spPr>
          <a:xfrm>
            <a:off x="1331913" y="1343025"/>
            <a:ext cx="6470650" cy="1387475"/>
          </a:xfrm>
        </p:spPr>
        <p:txBody>
          <a:bodyPr anchor="b">
            <a:normAutofit/>
          </a:bodyPr>
          <a:lstStyle/>
          <a:p>
            <a:pPr algn="ctr"/>
            <a:r>
              <a:rPr lang="sv-SE" dirty="0"/>
              <a:t>Vad är normkritik?</a:t>
            </a:r>
          </a:p>
        </p:txBody>
      </p:sp>
      <p:sp>
        <p:nvSpPr>
          <p:cNvPr id="3" name="Platshållare för innehåll 2">
            <a:extLst>
              <a:ext uri="{FF2B5EF4-FFF2-40B4-BE49-F238E27FC236}">
                <a16:creationId xmlns:a16="http://schemas.microsoft.com/office/drawing/2014/main" id="{24750D05-EEDF-452C-8E6C-7BAD2CD1922D}"/>
              </a:ext>
            </a:extLst>
          </p:cNvPr>
          <p:cNvSpPr>
            <a:spLocks noGrp="1"/>
          </p:cNvSpPr>
          <p:nvPr>
            <p:ph type="body" idx="1"/>
          </p:nvPr>
        </p:nvSpPr>
        <p:spPr>
          <a:xfrm>
            <a:off x="1331913" y="3178969"/>
            <a:ext cx="6470650" cy="2170113"/>
          </a:xfrm>
        </p:spPr>
        <p:txBody>
          <a:bodyPr>
            <a:normAutofit/>
          </a:bodyPr>
          <a:lstStyle/>
          <a:p>
            <a:pPr marL="0" indent="0">
              <a:buNone/>
            </a:pPr>
            <a:r>
              <a:rPr lang="sv-SE" sz="2400" dirty="0"/>
              <a:t>Perspektiv som belyser, ifrågasätter och förändrar normer, attityder och beteenden som kan vara begränsade och exkluderande för olika individer och grupper.</a:t>
            </a:r>
          </a:p>
        </p:txBody>
      </p:sp>
    </p:spTree>
    <p:extLst>
      <p:ext uri="{BB962C8B-B14F-4D97-AF65-F5344CB8AC3E}">
        <p14:creationId xmlns:p14="http://schemas.microsoft.com/office/powerpoint/2010/main" val="305771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80B970-04C8-4FA6-8A34-11E5DEEEB185}"/>
              </a:ext>
            </a:extLst>
          </p:cNvPr>
          <p:cNvSpPr>
            <a:spLocks noGrp="1"/>
          </p:cNvSpPr>
          <p:nvPr>
            <p:ph type="title"/>
          </p:nvPr>
        </p:nvSpPr>
        <p:spPr>
          <a:xfrm>
            <a:off x="755651" y="766763"/>
            <a:ext cx="7632698" cy="1151978"/>
          </a:xfrm>
        </p:spPr>
        <p:txBody>
          <a:bodyPr/>
          <a:lstStyle/>
          <a:p>
            <a:r>
              <a:rPr lang="sv-SE" dirty="0"/>
              <a:t>Övning: Normkritisk granskning av egen verksamhet</a:t>
            </a:r>
          </a:p>
        </p:txBody>
      </p:sp>
      <p:sp>
        <p:nvSpPr>
          <p:cNvPr id="8" name="Flödesschema: Förberedelse 7">
            <a:extLst>
              <a:ext uri="{FF2B5EF4-FFF2-40B4-BE49-F238E27FC236}">
                <a16:creationId xmlns:a16="http://schemas.microsoft.com/office/drawing/2014/main" id="{E8FFE480-4492-496C-A94C-D400897DE4D4}"/>
              </a:ext>
            </a:extLst>
          </p:cNvPr>
          <p:cNvSpPr/>
          <p:nvPr/>
        </p:nvSpPr>
        <p:spPr>
          <a:xfrm>
            <a:off x="755651" y="2443398"/>
            <a:ext cx="4138634" cy="1963712"/>
          </a:xfrm>
          <a:prstGeom prst="flowChartPreparati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t>Grupp 1</a:t>
            </a:r>
          </a:p>
          <a:p>
            <a:pPr algn="ctr"/>
            <a:endParaRPr lang="sv-SE" sz="2400" dirty="0"/>
          </a:p>
          <a:p>
            <a:pPr algn="ctr"/>
            <a:r>
              <a:rPr lang="sv-SE" sz="2400" dirty="0"/>
              <a:t>Normkritisk bildanalys</a:t>
            </a:r>
          </a:p>
        </p:txBody>
      </p:sp>
      <p:sp>
        <p:nvSpPr>
          <p:cNvPr id="10" name="Flödesschema: Förberedelse 9">
            <a:extLst>
              <a:ext uri="{FF2B5EF4-FFF2-40B4-BE49-F238E27FC236}">
                <a16:creationId xmlns:a16="http://schemas.microsoft.com/office/drawing/2014/main" id="{7EE6F4D8-3AD3-4820-8210-00504AFE5927}"/>
              </a:ext>
            </a:extLst>
          </p:cNvPr>
          <p:cNvSpPr/>
          <p:nvPr/>
        </p:nvSpPr>
        <p:spPr>
          <a:xfrm>
            <a:off x="4249716" y="3965965"/>
            <a:ext cx="4138634" cy="1963711"/>
          </a:xfrm>
          <a:prstGeom prst="flowChartPreparati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t>Grupp 2</a:t>
            </a:r>
          </a:p>
          <a:p>
            <a:pPr algn="ctr"/>
            <a:endParaRPr lang="sv-SE" sz="2400" dirty="0"/>
          </a:p>
          <a:p>
            <a:pPr algn="ctr"/>
            <a:r>
              <a:rPr lang="sv-SE" sz="2400" dirty="0"/>
              <a:t>Tillgänglighets</a:t>
            </a:r>
          </a:p>
          <a:p>
            <a:pPr algn="ctr"/>
            <a:r>
              <a:rPr lang="sv-SE" sz="2400" dirty="0"/>
              <a:t>-analys</a:t>
            </a:r>
          </a:p>
        </p:txBody>
      </p:sp>
      <p:grpSp>
        <p:nvGrpSpPr>
          <p:cNvPr id="16" name="Grupp 15">
            <a:extLst>
              <a:ext uri="{FF2B5EF4-FFF2-40B4-BE49-F238E27FC236}">
                <a16:creationId xmlns:a16="http://schemas.microsoft.com/office/drawing/2014/main" id="{D752C7A7-3AA9-4668-A506-2FCAEA2C1C43}"/>
              </a:ext>
            </a:extLst>
          </p:cNvPr>
          <p:cNvGrpSpPr/>
          <p:nvPr/>
        </p:nvGrpSpPr>
        <p:grpSpPr>
          <a:xfrm>
            <a:off x="6629470" y="2161987"/>
            <a:ext cx="1236621" cy="1560731"/>
            <a:chOff x="6790580" y="2132008"/>
            <a:chExt cx="1236621" cy="1560731"/>
          </a:xfrm>
        </p:grpSpPr>
        <p:pic>
          <p:nvPicPr>
            <p:cNvPr id="14" name="Bild 13" descr="Klocka med hel fyllning">
              <a:extLst>
                <a:ext uri="{FF2B5EF4-FFF2-40B4-BE49-F238E27FC236}">
                  <a16:creationId xmlns:a16="http://schemas.microsoft.com/office/drawing/2014/main" id="{9F1108D5-F29C-40DF-8064-DA1971A92A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1691" y="2132008"/>
              <a:ext cx="914400" cy="914400"/>
            </a:xfrm>
            <a:prstGeom prst="rect">
              <a:avLst/>
            </a:prstGeom>
          </p:spPr>
        </p:pic>
        <p:sp>
          <p:nvSpPr>
            <p:cNvPr id="15" name="textruta 14">
              <a:extLst>
                <a:ext uri="{FF2B5EF4-FFF2-40B4-BE49-F238E27FC236}">
                  <a16:creationId xmlns:a16="http://schemas.microsoft.com/office/drawing/2014/main" id="{D0DFCF8D-6DD8-4277-88D5-5FEB2738AFC2}"/>
                </a:ext>
              </a:extLst>
            </p:cNvPr>
            <p:cNvSpPr txBox="1"/>
            <p:nvPr/>
          </p:nvSpPr>
          <p:spPr>
            <a:xfrm>
              <a:off x="6790580" y="3046408"/>
              <a:ext cx="1236621" cy="646331"/>
            </a:xfrm>
            <a:prstGeom prst="rect">
              <a:avLst/>
            </a:prstGeom>
            <a:noFill/>
          </p:spPr>
          <p:txBody>
            <a:bodyPr wrap="none" rtlCol="0">
              <a:spAutoFit/>
            </a:bodyPr>
            <a:lstStyle/>
            <a:p>
              <a:r>
                <a:rPr lang="sv-SE" b="1" dirty="0"/>
                <a:t>20 minuter</a:t>
              </a:r>
            </a:p>
            <a:p>
              <a:endParaRPr lang="sv-SE" b="1" dirty="0"/>
            </a:p>
          </p:txBody>
        </p:sp>
      </p:grpSp>
    </p:spTree>
    <p:extLst>
      <p:ext uri="{BB962C8B-B14F-4D97-AF65-F5344CB8AC3E}">
        <p14:creationId xmlns:p14="http://schemas.microsoft.com/office/powerpoint/2010/main" val="1596464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713F90-D75B-4678-BEAD-DD9DDA06E9A8}"/>
              </a:ext>
            </a:extLst>
          </p:cNvPr>
          <p:cNvSpPr>
            <a:spLocks noGrp="1"/>
          </p:cNvSpPr>
          <p:nvPr>
            <p:ph type="title"/>
          </p:nvPr>
        </p:nvSpPr>
        <p:spPr>
          <a:xfrm>
            <a:off x="755651" y="766763"/>
            <a:ext cx="7632698" cy="5078866"/>
          </a:xfrm>
        </p:spPr>
        <p:txBody>
          <a:bodyPr anchor="ctr">
            <a:normAutofit/>
          </a:bodyPr>
          <a:lstStyle/>
          <a:p>
            <a:pPr algn="ctr"/>
            <a:r>
              <a:rPr lang="sv-SE" sz="4800" dirty="0"/>
              <a:t>Övning: </a:t>
            </a:r>
            <a:br>
              <a:rPr lang="sv-SE" sz="4800" dirty="0"/>
            </a:br>
            <a:r>
              <a:rPr lang="sv-SE" sz="4800" dirty="0"/>
              <a:t>Osynliga fördelar</a:t>
            </a:r>
          </a:p>
        </p:txBody>
      </p:sp>
      <p:sp>
        <p:nvSpPr>
          <p:cNvPr id="3" name="Rektangel 2">
            <a:extLst>
              <a:ext uri="{FF2B5EF4-FFF2-40B4-BE49-F238E27FC236}">
                <a16:creationId xmlns:a16="http://schemas.microsoft.com/office/drawing/2014/main" id="{89310FC7-72C2-A8D1-BF6A-5F39F4AC33BB}"/>
              </a:ext>
            </a:extLst>
          </p:cNvPr>
          <p:cNvSpPr/>
          <p:nvPr/>
        </p:nvSpPr>
        <p:spPr>
          <a:xfrm>
            <a:off x="755651" y="766762"/>
            <a:ext cx="7632698" cy="4824413"/>
          </a:xfrm>
          <a:prstGeom prst="rect">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D792ADAB-CF48-9E23-6263-3E3CEA46B2FB}"/>
              </a:ext>
            </a:extLst>
          </p:cNvPr>
          <p:cNvSpPr/>
          <p:nvPr/>
        </p:nvSpPr>
        <p:spPr>
          <a:xfrm>
            <a:off x="755651" y="766763"/>
            <a:ext cx="914400"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t>1</a:t>
            </a:r>
          </a:p>
        </p:txBody>
      </p:sp>
      <p:sp>
        <p:nvSpPr>
          <p:cNvPr id="9" name="Rektangel 8">
            <a:extLst>
              <a:ext uri="{FF2B5EF4-FFF2-40B4-BE49-F238E27FC236}">
                <a16:creationId xmlns:a16="http://schemas.microsoft.com/office/drawing/2014/main" id="{7D1A2BD2-3B98-95B9-24CF-582068D42165}"/>
              </a:ext>
            </a:extLst>
          </p:cNvPr>
          <p:cNvSpPr/>
          <p:nvPr/>
        </p:nvSpPr>
        <p:spPr>
          <a:xfrm>
            <a:off x="7473949" y="766763"/>
            <a:ext cx="914400"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t>2</a:t>
            </a:r>
          </a:p>
        </p:txBody>
      </p:sp>
      <p:sp>
        <p:nvSpPr>
          <p:cNvPr id="10" name="Rektangel 9">
            <a:extLst>
              <a:ext uri="{FF2B5EF4-FFF2-40B4-BE49-F238E27FC236}">
                <a16:creationId xmlns:a16="http://schemas.microsoft.com/office/drawing/2014/main" id="{DC52AD64-9903-DF96-F882-2B3B348E71E5}"/>
              </a:ext>
            </a:extLst>
          </p:cNvPr>
          <p:cNvSpPr/>
          <p:nvPr/>
        </p:nvSpPr>
        <p:spPr>
          <a:xfrm>
            <a:off x="7473949" y="4676775"/>
            <a:ext cx="914400"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t>3</a:t>
            </a:r>
          </a:p>
        </p:txBody>
      </p:sp>
      <p:sp>
        <p:nvSpPr>
          <p:cNvPr id="11" name="Rektangel 10">
            <a:extLst>
              <a:ext uri="{FF2B5EF4-FFF2-40B4-BE49-F238E27FC236}">
                <a16:creationId xmlns:a16="http://schemas.microsoft.com/office/drawing/2014/main" id="{1B56779D-0356-3624-0AF6-5E352111448F}"/>
              </a:ext>
            </a:extLst>
          </p:cNvPr>
          <p:cNvSpPr/>
          <p:nvPr/>
        </p:nvSpPr>
        <p:spPr>
          <a:xfrm>
            <a:off x="755651" y="4690110"/>
            <a:ext cx="914400" cy="9144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t>4</a:t>
            </a:r>
          </a:p>
        </p:txBody>
      </p:sp>
      <p:sp>
        <p:nvSpPr>
          <p:cNvPr id="12" name="textruta 11">
            <a:extLst>
              <a:ext uri="{FF2B5EF4-FFF2-40B4-BE49-F238E27FC236}">
                <a16:creationId xmlns:a16="http://schemas.microsoft.com/office/drawing/2014/main" id="{6595036B-5F5D-7E21-8FBF-D679508BCC7B}"/>
              </a:ext>
            </a:extLst>
          </p:cNvPr>
          <p:cNvSpPr txBox="1"/>
          <p:nvPr/>
        </p:nvSpPr>
        <p:spPr>
          <a:xfrm>
            <a:off x="5556738" y="5845629"/>
            <a:ext cx="3587262" cy="615553"/>
          </a:xfrm>
          <a:prstGeom prst="rect">
            <a:avLst/>
          </a:prstGeom>
          <a:noFill/>
        </p:spPr>
        <p:txBody>
          <a:bodyPr wrap="square" rtlCol="0">
            <a:spAutoFit/>
          </a:bodyPr>
          <a:lstStyle/>
          <a:p>
            <a:r>
              <a:rPr lang="sv-SE" sz="1600" b="0" i="0" dirty="0">
                <a:solidFill>
                  <a:srgbClr val="000000"/>
                </a:solidFill>
                <a:effectLst/>
                <a:latin typeface="Segoe UI Symbol" panose="020B0502040204020203" pitchFamily="34" charset="0"/>
              </a:rPr>
              <a:t>✪</a:t>
            </a:r>
            <a:r>
              <a:rPr lang="sv-SE" sz="1600" b="0" i="0" dirty="0">
                <a:solidFill>
                  <a:srgbClr val="000000"/>
                </a:solidFill>
                <a:effectLst/>
                <a:latin typeface="Calibri" panose="020F0502020204030204" pitchFamily="34" charset="0"/>
              </a:rPr>
              <a:t> Övningen är </a:t>
            </a:r>
            <a:r>
              <a:rPr lang="sv-SE" sz="1600" dirty="0">
                <a:solidFill>
                  <a:srgbClr val="000000"/>
                </a:solidFill>
                <a:latin typeface="Calibri" panose="020F0502020204030204" pitchFamily="34" charset="0"/>
              </a:rPr>
              <a:t>skapad av </a:t>
            </a:r>
            <a:r>
              <a:rPr lang="sv-SE" sz="1600" b="1" dirty="0">
                <a:solidFill>
                  <a:srgbClr val="000000"/>
                </a:solidFill>
                <a:latin typeface="Calibri" panose="020F0502020204030204" pitchFamily="34" charset="0"/>
              </a:rPr>
              <a:t>låsupp.se</a:t>
            </a:r>
            <a:endParaRPr lang="sv-SE" sz="1600" b="1" i="0" dirty="0">
              <a:solidFill>
                <a:srgbClr val="000000"/>
              </a:solidFill>
              <a:effectLst/>
              <a:latin typeface="Calibri" panose="020F0502020204030204" pitchFamily="34" charset="0"/>
            </a:endParaRPr>
          </a:p>
          <a:p>
            <a:endParaRPr lang="sv-SE" dirty="0"/>
          </a:p>
        </p:txBody>
      </p:sp>
    </p:spTree>
    <p:extLst>
      <p:ext uri="{BB962C8B-B14F-4D97-AF65-F5344CB8AC3E}">
        <p14:creationId xmlns:p14="http://schemas.microsoft.com/office/powerpoint/2010/main" val="3813057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713F90-D75B-4678-BEAD-DD9DDA06E9A8}"/>
              </a:ext>
            </a:extLst>
          </p:cNvPr>
          <p:cNvSpPr>
            <a:spLocks noGrp="1"/>
          </p:cNvSpPr>
          <p:nvPr>
            <p:ph type="title"/>
          </p:nvPr>
        </p:nvSpPr>
        <p:spPr>
          <a:xfrm>
            <a:off x="755651" y="766764"/>
            <a:ext cx="7632698" cy="2130522"/>
          </a:xfrm>
        </p:spPr>
        <p:txBody>
          <a:bodyPr anchor="ctr">
            <a:normAutofit/>
          </a:bodyPr>
          <a:lstStyle/>
          <a:p>
            <a:pPr algn="ctr"/>
            <a:r>
              <a:rPr lang="sv-SE" sz="4800" dirty="0"/>
              <a:t>Övning: </a:t>
            </a:r>
            <a:br>
              <a:rPr lang="sv-SE" sz="4800" dirty="0"/>
            </a:br>
            <a:r>
              <a:rPr lang="sv-SE" sz="4800" dirty="0"/>
              <a:t>Ett steg fram</a:t>
            </a:r>
          </a:p>
        </p:txBody>
      </p:sp>
      <p:sp>
        <p:nvSpPr>
          <p:cNvPr id="12" name="textruta 11">
            <a:extLst>
              <a:ext uri="{FF2B5EF4-FFF2-40B4-BE49-F238E27FC236}">
                <a16:creationId xmlns:a16="http://schemas.microsoft.com/office/drawing/2014/main" id="{6595036B-5F5D-7E21-8FBF-D679508BCC7B}"/>
              </a:ext>
            </a:extLst>
          </p:cNvPr>
          <p:cNvSpPr txBox="1"/>
          <p:nvPr/>
        </p:nvSpPr>
        <p:spPr>
          <a:xfrm>
            <a:off x="5118295" y="5792125"/>
            <a:ext cx="3812345" cy="615553"/>
          </a:xfrm>
          <a:prstGeom prst="rect">
            <a:avLst/>
          </a:prstGeom>
          <a:noFill/>
        </p:spPr>
        <p:txBody>
          <a:bodyPr wrap="square" rtlCol="0">
            <a:spAutoFit/>
          </a:bodyPr>
          <a:lstStyle/>
          <a:p>
            <a:r>
              <a:rPr lang="sv-SE" sz="1600" b="0" i="0" dirty="0">
                <a:solidFill>
                  <a:srgbClr val="000000"/>
                </a:solidFill>
                <a:effectLst/>
                <a:latin typeface="Segoe UI Symbol" panose="020B0502040204020203" pitchFamily="34" charset="0"/>
              </a:rPr>
              <a:t>✪</a:t>
            </a:r>
            <a:r>
              <a:rPr lang="sv-SE" sz="1600" b="0" i="0" dirty="0">
                <a:solidFill>
                  <a:srgbClr val="000000"/>
                </a:solidFill>
                <a:effectLst/>
                <a:latin typeface="Calibri" panose="020F0502020204030204" pitchFamily="34" charset="0"/>
              </a:rPr>
              <a:t> Övningen </a:t>
            </a:r>
            <a:r>
              <a:rPr lang="sv-SE" sz="1600" dirty="0">
                <a:solidFill>
                  <a:srgbClr val="000000"/>
                </a:solidFill>
                <a:latin typeface="Calibri" panose="020F0502020204030204" pitchFamily="34" charset="0"/>
              </a:rPr>
              <a:t>från Jämställdhetsmyndigheten</a:t>
            </a:r>
            <a:endParaRPr lang="sv-SE" sz="1600" b="1" i="0" dirty="0">
              <a:solidFill>
                <a:srgbClr val="000000"/>
              </a:solidFill>
              <a:effectLst/>
              <a:latin typeface="Calibri" panose="020F0502020204030204" pitchFamily="34" charset="0"/>
            </a:endParaRPr>
          </a:p>
          <a:p>
            <a:endParaRPr lang="sv-SE" dirty="0"/>
          </a:p>
        </p:txBody>
      </p:sp>
      <p:cxnSp>
        <p:nvCxnSpPr>
          <p:cNvPr id="7" name="Rak koppling 6">
            <a:extLst>
              <a:ext uri="{FF2B5EF4-FFF2-40B4-BE49-F238E27FC236}">
                <a16:creationId xmlns:a16="http://schemas.microsoft.com/office/drawing/2014/main" id="{15F9906C-6B3C-5BA1-5378-DFC8F676372A}"/>
              </a:ext>
            </a:extLst>
          </p:cNvPr>
          <p:cNvCxnSpPr>
            <a:cxnSpLocks/>
          </p:cNvCxnSpPr>
          <p:nvPr/>
        </p:nvCxnSpPr>
        <p:spPr>
          <a:xfrm>
            <a:off x="0" y="3460653"/>
            <a:ext cx="7554351" cy="0"/>
          </a:xfrm>
          <a:prstGeom prst="line">
            <a:avLst/>
          </a:prstGeom>
          <a:ln w="76200">
            <a:prstDash val="dash"/>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C22F0567-EAAD-4190-389C-6B3C7CA7BBA5}"/>
              </a:ext>
            </a:extLst>
          </p:cNvPr>
          <p:cNvCxnSpPr>
            <a:cxnSpLocks/>
          </p:cNvCxnSpPr>
          <p:nvPr/>
        </p:nvCxnSpPr>
        <p:spPr>
          <a:xfrm>
            <a:off x="0" y="3908474"/>
            <a:ext cx="5118295" cy="0"/>
          </a:xfrm>
          <a:prstGeom prst="line">
            <a:avLst/>
          </a:prstGeom>
          <a:ln w="76200">
            <a:prstDash val="dash"/>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C94836FD-9742-8DE3-22F7-02B929DAE84E}"/>
              </a:ext>
            </a:extLst>
          </p:cNvPr>
          <p:cNvCxnSpPr>
            <a:cxnSpLocks/>
          </p:cNvCxnSpPr>
          <p:nvPr/>
        </p:nvCxnSpPr>
        <p:spPr>
          <a:xfrm>
            <a:off x="0" y="4384432"/>
            <a:ext cx="6171027" cy="0"/>
          </a:xfrm>
          <a:prstGeom prst="line">
            <a:avLst/>
          </a:prstGeom>
          <a:ln w="76200">
            <a:prstDash val="dash"/>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CBD46E96-E59C-F953-C6B6-810DA64E5815}"/>
              </a:ext>
            </a:extLst>
          </p:cNvPr>
          <p:cNvCxnSpPr>
            <a:cxnSpLocks/>
          </p:cNvCxnSpPr>
          <p:nvPr/>
        </p:nvCxnSpPr>
        <p:spPr>
          <a:xfrm>
            <a:off x="0" y="4846322"/>
            <a:ext cx="1195754" cy="0"/>
          </a:xfrm>
          <a:prstGeom prst="line">
            <a:avLst/>
          </a:prstGeom>
          <a:ln w="76200">
            <a:prstDash val="dash"/>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21C3C594-A437-CE0B-D0FC-058E4AA06D34}"/>
              </a:ext>
            </a:extLst>
          </p:cNvPr>
          <p:cNvCxnSpPr>
            <a:cxnSpLocks/>
          </p:cNvCxnSpPr>
          <p:nvPr/>
        </p:nvCxnSpPr>
        <p:spPr>
          <a:xfrm>
            <a:off x="0" y="5280077"/>
            <a:ext cx="3327009" cy="0"/>
          </a:xfrm>
          <a:prstGeom prst="line">
            <a:avLst/>
          </a:prstGeom>
          <a:ln w="762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409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3"/>
          </p:nvPr>
        </p:nvSpPr>
        <p:spPr>
          <a:xfrm>
            <a:off x="755650" y="3853813"/>
            <a:ext cx="3671888" cy="1737362"/>
          </a:xfrm>
        </p:spPr>
        <p:txBody>
          <a:bodyPr/>
          <a:lstStyle/>
          <a:p>
            <a:br>
              <a:rPr lang="sv-SE" b="1" dirty="0"/>
            </a:br>
            <a:r>
              <a:rPr lang="sv-SE" b="1" dirty="0"/>
              <a:t>Normkritiska arbetssätt</a:t>
            </a:r>
          </a:p>
          <a:p>
            <a:r>
              <a:rPr lang="sv-SE" dirty="0"/>
              <a:t>Folkuniversitetet</a:t>
            </a:r>
            <a:br>
              <a:rPr lang="sv-SE" dirty="0"/>
            </a:br>
            <a:r>
              <a:rPr lang="sv-SE" dirty="0"/>
              <a:t>Box 26152. 100 41 Stockholm</a:t>
            </a:r>
            <a:br>
              <a:rPr lang="sv-SE" dirty="0"/>
            </a:br>
            <a:r>
              <a:rPr lang="sv-SE" dirty="0"/>
              <a:t>Tel: 08-679 29 61</a:t>
            </a:r>
            <a:br>
              <a:rPr lang="sv-SE" dirty="0"/>
            </a:br>
            <a:r>
              <a:rPr lang="sv-SE" dirty="0"/>
              <a:t>www.folkuniversitetet.se</a:t>
            </a:r>
          </a:p>
        </p:txBody>
      </p:sp>
    </p:spTree>
    <p:extLst>
      <p:ext uri="{BB962C8B-B14F-4D97-AF65-F5344CB8AC3E}">
        <p14:creationId xmlns:p14="http://schemas.microsoft.com/office/powerpoint/2010/main" val="1856279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C212ED-DC8B-4343-8825-99B47FB02FAD}"/>
              </a:ext>
            </a:extLst>
          </p:cNvPr>
          <p:cNvSpPr>
            <a:spLocks noGrp="1"/>
          </p:cNvSpPr>
          <p:nvPr>
            <p:ph type="title"/>
          </p:nvPr>
        </p:nvSpPr>
        <p:spPr>
          <a:xfrm>
            <a:off x="755651" y="766763"/>
            <a:ext cx="7632698" cy="1430338"/>
          </a:xfrm>
        </p:spPr>
        <p:txBody>
          <a:bodyPr anchor="b">
            <a:normAutofit/>
          </a:bodyPr>
          <a:lstStyle/>
          <a:p>
            <a:r>
              <a:rPr lang="sv-SE" dirty="0"/>
              <a:t>Varför normkritiskt arbetssätt? </a:t>
            </a:r>
          </a:p>
        </p:txBody>
      </p:sp>
      <p:graphicFrame>
        <p:nvGraphicFramePr>
          <p:cNvPr id="6" name="Platshållare för innehåll 2">
            <a:extLst>
              <a:ext uri="{FF2B5EF4-FFF2-40B4-BE49-F238E27FC236}">
                <a16:creationId xmlns:a16="http://schemas.microsoft.com/office/drawing/2014/main" id="{7ED615EF-3AE5-48C6-AA71-6E17B55EFFC6}"/>
              </a:ext>
            </a:extLst>
          </p:cNvPr>
          <p:cNvGraphicFramePr>
            <a:graphicFrameLocks noGrp="1"/>
          </p:cNvGraphicFramePr>
          <p:nvPr>
            <p:ph idx="1"/>
            <p:extLst>
              <p:ext uri="{D42A27DB-BD31-4B8C-83A1-F6EECF244321}">
                <p14:modId xmlns:p14="http://schemas.microsoft.com/office/powerpoint/2010/main" val="3521161631"/>
              </p:ext>
            </p:extLst>
          </p:nvPr>
        </p:nvGraphicFramePr>
        <p:xfrm>
          <a:off x="755651" y="2452800"/>
          <a:ext cx="7632698" cy="3138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0707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8C56B9-47F2-47E9-A20F-55F1463A81DD}"/>
              </a:ext>
            </a:extLst>
          </p:cNvPr>
          <p:cNvSpPr>
            <a:spLocks noGrp="1"/>
          </p:cNvSpPr>
          <p:nvPr>
            <p:ph type="title"/>
          </p:nvPr>
        </p:nvSpPr>
        <p:spPr/>
        <p:txBody>
          <a:bodyPr/>
          <a:lstStyle/>
          <a:p>
            <a:r>
              <a:rPr lang="sv-SE" dirty="0"/>
              <a:t>Vad är normer? </a:t>
            </a:r>
          </a:p>
        </p:txBody>
      </p:sp>
      <p:sp>
        <p:nvSpPr>
          <p:cNvPr id="3" name="Platshållare för innehåll 2">
            <a:extLst>
              <a:ext uri="{FF2B5EF4-FFF2-40B4-BE49-F238E27FC236}">
                <a16:creationId xmlns:a16="http://schemas.microsoft.com/office/drawing/2014/main" id="{E71C4E54-7EB0-4F51-9538-BD87DC7BD56C}"/>
              </a:ext>
            </a:extLst>
          </p:cNvPr>
          <p:cNvSpPr>
            <a:spLocks noGrp="1"/>
          </p:cNvSpPr>
          <p:nvPr>
            <p:ph idx="1"/>
          </p:nvPr>
        </p:nvSpPr>
        <p:spPr/>
        <p:txBody>
          <a:bodyPr>
            <a:normAutofit/>
          </a:bodyPr>
          <a:lstStyle/>
          <a:p>
            <a:r>
              <a:rPr lang="sv-SE" sz="2400" dirty="0"/>
              <a:t>Idéer och föreställningar</a:t>
            </a:r>
          </a:p>
          <a:p>
            <a:r>
              <a:rPr lang="sv-SE" sz="2400" dirty="0"/>
              <a:t>Referensramar </a:t>
            </a:r>
          </a:p>
          <a:p>
            <a:r>
              <a:rPr lang="sv-SE" sz="2400" dirty="0"/>
              <a:t>Informella ideal</a:t>
            </a:r>
          </a:p>
          <a:p>
            <a:r>
              <a:rPr lang="sv-SE" sz="2400" dirty="0"/>
              <a:t>Strukturerar vårt sätt att leva.</a:t>
            </a:r>
          </a:p>
          <a:p>
            <a:r>
              <a:rPr lang="sv-SE" sz="2400" dirty="0"/>
              <a:t>Upprätthålls genom ett belönings- och bestraffningssystem.</a:t>
            </a:r>
          </a:p>
        </p:txBody>
      </p:sp>
    </p:spTree>
    <p:extLst>
      <p:ext uri="{BB962C8B-B14F-4D97-AF65-F5344CB8AC3E}">
        <p14:creationId xmlns:p14="http://schemas.microsoft.com/office/powerpoint/2010/main" val="134242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n bild som visar mark, utomhus, väg, mycket&#10;&#10;Automatiskt genererad beskrivning">
            <a:extLst>
              <a:ext uri="{FF2B5EF4-FFF2-40B4-BE49-F238E27FC236}">
                <a16:creationId xmlns:a16="http://schemas.microsoft.com/office/drawing/2014/main" id="{469D786E-1878-4B9A-894A-B42C02786A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215" r="-2" b="1542"/>
          <a:stretch/>
        </p:blipFill>
        <p:spPr bwMode="auto">
          <a:xfrm>
            <a:off x="-438371" y="1"/>
            <a:ext cx="5010371" cy="6357938"/>
          </a:xfrm>
          <a:prstGeom prst="rect">
            <a:avLst/>
          </a:prstGeom>
          <a:solidFill>
            <a:srgbClr val="FFFFFF"/>
          </a:solidFill>
        </p:spPr>
      </p:pic>
      <p:sp>
        <p:nvSpPr>
          <p:cNvPr id="3" name="Platshållare för innehåll 2">
            <a:extLst>
              <a:ext uri="{FF2B5EF4-FFF2-40B4-BE49-F238E27FC236}">
                <a16:creationId xmlns:a16="http://schemas.microsoft.com/office/drawing/2014/main" id="{42CC30DF-3EC7-423D-8A4D-B511BFD20C00}"/>
              </a:ext>
            </a:extLst>
          </p:cNvPr>
          <p:cNvSpPr>
            <a:spLocks noGrp="1"/>
          </p:cNvSpPr>
          <p:nvPr>
            <p:ph idx="1"/>
          </p:nvPr>
        </p:nvSpPr>
        <p:spPr>
          <a:xfrm>
            <a:off x="4901994" y="766762"/>
            <a:ext cx="3671887" cy="4824412"/>
          </a:xfrm>
        </p:spPr>
        <p:txBody>
          <a:bodyPr>
            <a:normAutofit/>
          </a:bodyPr>
          <a:lstStyle/>
          <a:p>
            <a:endParaRPr lang="sv-SE" dirty="0"/>
          </a:p>
          <a:p>
            <a:endParaRPr lang="sv-SE" dirty="0"/>
          </a:p>
          <a:p>
            <a:r>
              <a:rPr lang="sv-SE" sz="2000" dirty="0"/>
              <a:t>Normerna som omger oss passerar obemärkt förbi de flesta som är en del av normen.</a:t>
            </a:r>
          </a:p>
          <a:p>
            <a:pPr marL="0" indent="0">
              <a:buNone/>
            </a:pPr>
            <a:endParaRPr lang="sv-SE" sz="2000" dirty="0"/>
          </a:p>
          <a:p>
            <a:r>
              <a:rPr lang="sv-SE" sz="2000" dirty="0"/>
              <a:t>Normen uppfattas som självklar, normal och rätt.</a:t>
            </a:r>
          </a:p>
          <a:p>
            <a:pPr marL="0" indent="0">
              <a:buNone/>
            </a:pPr>
            <a:endParaRPr lang="sv-SE" sz="2000" dirty="0"/>
          </a:p>
          <a:p>
            <a:r>
              <a:rPr lang="sv-SE" sz="2000" dirty="0"/>
              <a:t>Normer märks oftast inte förrän någon bryter dem.</a:t>
            </a:r>
          </a:p>
        </p:txBody>
      </p:sp>
      <p:sp>
        <p:nvSpPr>
          <p:cNvPr id="4" name="Platshållare för datum 3">
            <a:extLst>
              <a:ext uri="{FF2B5EF4-FFF2-40B4-BE49-F238E27FC236}">
                <a16:creationId xmlns:a16="http://schemas.microsoft.com/office/drawing/2014/main" id="{5C9F984E-7ECA-437E-A1E2-6A67D11756CE}"/>
              </a:ext>
            </a:extLst>
          </p:cNvPr>
          <p:cNvSpPr>
            <a:spLocks noGrp="1"/>
          </p:cNvSpPr>
          <p:nvPr>
            <p:ph type="dt" sz="half" idx="10"/>
          </p:nvPr>
        </p:nvSpPr>
        <p:spPr>
          <a:xfrm>
            <a:off x="179388" y="6006600"/>
            <a:ext cx="2057400" cy="160838"/>
          </a:xfrm>
        </p:spPr>
        <p:txBody>
          <a:bodyPr anchor="ctr">
            <a:normAutofit/>
          </a:bodyPr>
          <a:lstStyle/>
          <a:p>
            <a:pPr>
              <a:spcAft>
                <a:spcPts val="600"/>
              </a:spcAft>
            </a:pPr>
            <a:fld id="{BAA21601-E38B-4B5C-809D-26C5188B51AD}" type="datetime1">
              <a:rPr lang="sv-SE" smtClean="0"/>
              <a:pPr>
                <a:spcAft>
                  <a:spcPts val="600"/>
                </a:spcAft>
              </a:pPr>
              <a:t>2023-11-23</a:t>
            </a:fld>
            <a:endParaRPr lang="sv-SE"/>
          </a:p>
        </p:txBody>
      </p:sp>
    </p:spTree>
    <p:extLst>
      <p:ext uri="{BB962C8B-B14F-4D97-AF65-F5344CB8AC3E}">
        <p14:creationId xmlns:p14="http://schemas.microsoft.com/office/powerpoint/2010/main" val="2922174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87AD033-F595-4510-8FCB-92922649820E}"/>
              </a:ext>
            </a:extLst>
          </p:cNvPr>
          <p:cNvSpPr>
            <a:spLocks noGrp="1"/>
          </p:cNvSpPr>
          <p:nvPr>
            <p:ph idx="1"/>
          </p:nvPr>
        </p:nvSpPr>
        <p:spPr>
          <a:xfrm>
            <a:off x="755651" y="1344058"/>
            <a:ext cx="7632698" cy="4247118"/>
          </a:xfrm>
        </p:spPr>
        <p:txBody>
          <a:bodyPr/>
          <a:lstStyle/>
          <a:p>
            <a:pPr marL="0" indent="0">
              <a:buNone/>
            </a:pPr>
            <a:r>
              <a:rPr lang="sv-SE" sz="3200" dirty="0"/>
              <a:t>Positiva normer: </a:t>
            </a:r>
          </a:p>
          <a:p>
            <a:pPr lvl="1"/>
            <a:r>
              <a:rPr lang="sv-SE" sz="2000" dirty="0"/>
              <a:t>Skapar förutsägbarhet.</a:t>
            </a:r>
          </a:p>
          <a:p>
            <a:pPr lvl="1"/>
            <a:r>
              <a:rPr lang="sv-SE" sz="2000" dirty="0"/>
              <a:t>Trygghet för många som delar normen.</a:t>
            </a:r>
          </a:p>
          <a:p>
            <a:pPr marL="423870" lvl="1" indent="0">
              <a:buNone/>
            </a:pPr>
            <a:endParaRPr lang="sv-SE" sz="2000" dirty="0"/>
          </a:p>
          <a:p>
            <a:pPr marL="0" indent="0">
              <a:buNone/>
            </a:pPr>
            <a:r>
              <a:rPr lang="sv-SE" sz="3200" dirty="0"/>
              <a:t>Skadliga normer: </a:t>
            </a:r>
          </a:p>
          <a:p>
            <a:pPr lvl="1"/>
            <a:r>
              <a:rPr lang="sv-SE" sz="2000" dirty="0"/>
              <a:t>Inte passar in i ”mallen”.</a:t>
            </a:r>
          </a:p>
          <a:p>
            <a:pPr lvl="1"/>
            <a:r>
              <a:rPr lang="sv-SE" sz="2000" dirty="0"/>
              <a:t>Destruktiva när de begränsar i en snäv roll.</a:t>
            </a:r>
          </a:p>
          <a:p>
            <a:pPr lvl="1"/>
            <a:endParaRPr lang="sv-SE" dirty="0"/>
          </a:p>
          <a:p>
            <a:pPr lvl="1"/>
            <a:endParaRPr lang="sv-SE" dirty="0"/>
          </a:p>
          <a:p>
            <a:pPr lvl="1"/>
            <a:endParaRPr lang="sv-SE" dirty="0"/>
          </a:p>
        </p:txBody>
      </p:sp>
    </p:spTree>
    <p:extLst>
      <p:ext uri="{BB962C8B-B14F-4D97-AF65-F5344CB8AC3E}">
        <p14:creationId xmlns:p14="http://schemas.microsoft.com/office/powerpoint/2010/main" val="237331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696CF346-26CF-4030-8C45-DD2134A664AB}"/>
              </a:ext>
            </a:extLst>
          </p:cNvPr>
          <p:cNvSpPr>
            <a:spLocks noGrp="1"/>
          </p:cNvSpPr>
          <p:nvPr>
            <p:ph idx="1"/>
          </p:nvPr>
        </p:nvSpPr>
        <p:spPr>
          <a:xfrm>
            <a:off x="1828869" y="1556312"/>
            <a:ext cx="5486262" cy="936780"/>
          </a:xfrm>
        </p:spPr>
        <p:txBody>
          <a:bodyPr>
            <a:normAutofit/>
          </a:bodyPr>
          <a:lstStyle/>
          <a:p>
            <a:pPr marL="0" indent="0" algn="ctr">
              <a:buNone/>
            </a:pPr>
            <a:r>
              <a:rPr lang="sv-SE" sz="2400" dirty="0"/>
              <a:t>Det är möjligt att vara en del av en norm men att vara normbrytande i en annan</a:t>
            </a:r>
          </a:p>
        </p:txBody>
      </p:sp>
      <p:sp>
        <p:nvSpPr>
          <p:cNvPr id="4" name="Platshållare för datum 3">
            <a:extLst>
              <a:ext uri="{FF2B5EF4-FFF2-40B4-BE49-F238E27FC236}">
                <a16:creationId xmlns:a16="http://schemas.microsoft.com/office/drawing/2014/main" id="{C490A0EF-7D12-479F-81A2-49E10F248AC9}"/>
              </a:ext>
            </a:extLst>
          </p:cNvPr>
          <p:cNvSpPr>
            <a:spLocks noGrp="1"/>
          </p:cNvSpPr>
          <p:nvPr>
            <p:ph type="dt" sz="half" idx="10"/>
          </p:nvPr>
        </p:nvSpPr>
        <p:spPr/>
        <p:txBody>
          <a:bodyPr/>
          <a:lstStyle/>
          <a:p>
            <a:fld id="{BAA21601-E38B-4B5C-809D-26C5188B51AD}" type="datetime1">
              <a:rPr lang="sv-SE" smtClean="0"/>
              <a:t>2023-11-23</a:t>
            </a:fld>
            <a:endParaRPr lang="sv-SE"/>
          </a:p>
        </p:txBody>
      </p:sp>
      <p:pic>
        <p:nvPicPr>
          <p:cNvPr id="5122" name="Picture 2" descr="C:\Users\hirvbe\AppData\Local\Microsoft\Windows\INetCache\Content.MSO\7999883F.tmp">
            <a:extLst>
              <a:ext uri="{FF2B5EF4-FFF2-40B4-BE49-F238E27FC236}">
                <a16:creationId xmlns:a16="http://schemas.microsoft.com/office/drawing/2014/main" id="{96B7C1E2-3FBD-4327-A84A-B415810355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3" t="50560" r="698" b="-2"/>
          <a:stretch/>
        </p:blipFill>
        <p:spPr bwMode="auto">
          <a:xfrm>
            <a:off x="1" y="3309257"/>
            <a:ext cx="9144000" cy="3048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82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C4F305-E050-4EED-B565-0EE2272BF394}"/>
              </a:ext>
            </a:extLst>
          </p:cNvPr>
          <p:cNvSpPr>
            <a:spLocks noGrp="1"/>
          </p:cNvSpPr>
          <p:nvPr>
            <p:ph type="title"/>
          </p:nvPr>
        </p:nvSpPr>
        <p:spPr>
          <a:xfrm>
            <a:off x="755651" y="766763"/>
            <a:ext cx="7632698" cy="1430338"/>
          </a:xfrm>
        </p:spPr>
        <p:txBody>
          <a:bodyPr anchor="b">
            <a:normAutofit/>
          </a:bodyPr>
          <a:lstStyle/>
          <a:p>
            <a:r>
              <a:rPr lang="sv-SE" dirty="0"/>
              <a:t>Normer förändras med …</a:t>
            </a:r>
          </a:p>
        </p:txBody>
      </p:sp>
      <p:graphicFrame>
        <p:nvGraphicFramePr>
          <p:cNvPr id="6" name="Platshållare för innehåll 2">
            <a:extLst>
              <a:ext uri="{FF2B5EF4-FFF2-40B4-BE49-F238E27FC236}">
                <a16:creationId xmlns:a16="http://schemas.microsoft.com/office/drawing/2014/main" id="{81F18E9A-A859-4E64-9E72-EA2B72AC487C}"/>
              </a:ext>
            </a:extLst>
          </p:cNvPr>
          <p:cNvGraphicFramePr>
            <a:graphicFrameLocks noGrp="1"/>
          </p:cNvGraphicFramePr>
          <p:nvPr>
            <p:ph idx="1"/>
            <p:extLst>
              <p:ext uri="{D42A27DB-BD31-4B8C-83A1-F6EECF244321}">
                <p14:modId xmlns:p14="http://schemas.microsoft.com/office/powerpoint/2010/main" val="4273674789"/>
              </p:ext>
            </p:extLst>
          </p:nvPr>
        </p:nvGraphicFramePr>
        <p:xfrm>
          <a:off x="755651" y="2452800"/>
          <a:ext cx="7632698" cy="3138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2881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487051B-A163-4D22-AA5A-D3A110F2DFCF}"/>
              </a:ext>
            </a:extLst>
          </p:cNvPr>
          <p:cNvSpPr>
            <a:spLocks noGrp="1"/>
          </p:cNvSpPr>
          <p:nvPr>
            <p:ph idx="1"/>
          </p:nvPr>
        </p:nvSpPr>
        <p:spPr>
          <a:xfrm>
            <a:off x="600756" y="2544219"/>
            <a:ext cx="3272063" cy="1269500"/>
          </a:xfrm>
        </p:spPr>
        <p:txBody>
          <a:bodyPr anchor="ctr">
            <a:normAutofit/>
          </a:bodyPr>
          <a:lstStyle/>
          <a:p>
            <a:pPr marL="0" indent="0">
              <a:buNone/>
            </a:pPr>
            <a:r>
              <a:rPr lang="sv-SE" sz="2000" dirty="0"/>
              <a:t>Normer finns kvar så länge människor formar sig efter dem</a:t>
            </a:r>
          </a:p>
        </p:txBody>
      </p:sp>
      <p:pic>
        <p:nvPicPr>
          <p:cNvPr id="6146" name="Picture 2" descr="C:\Users\hirvbe\AppData\Local\Microsoft\Windows\INetCache\Content.MSO\EA32FBA5.tmp">
            <a:extLst>
              <a:ext uri="{FF2B5EF4-FFF2-40B4-BE49-F238E27FC236}">
                <a16:creationId xmlns:a16="http://schemas.microsoft.com/office/drawing/2014/main" id="{67E55CD1-7AD2-4D75-8CBF-40F65FBC8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889" y="329700"/>
            <a:ext cx="4514850" cy="567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681022"/>
      </p:ext>
    </p:extLst>
  </p:cSld>
  <p:clrMapOvr>
    <a:masterClrMapping/>
  </p:clrMapOvr>
</p:sld>
</file>

<file path=ppt/theme/theme1.xml><?xml version="1.0" encoding="utf-8"?>
<a:theme xmlns:a="http://schemas.openxmlformats.org/drawingml/2006/main" name="Office-tema">
  <a:themeElements>
    <a:clrScheme name="Folkuniversitetet">
      <a:dk1>
        <a:sysClr val="windowText" lastClr="000000"/>
      </a:dk1>
      <a:lt1>
        <a:sysClr val="window" lastClr="FFFFFF"/>
      </a:lt1>
      <a:dk2>
        <a:srgbClr val="807770"/>
      </a:dk2>
      <a:lt2>
        <a:srgbClr val="D4D0CA"/>
      </a:lt2>
      <a:accent1>
        <a:srgbClr val="642A3F"/>
      </a:accent1>
      <a:accent2>
        <a:srgbClr val="A50932"/>
      </a:accent2>
      <a:accent3>
        <a:srgbClr val="CD8F8A"/>
      </a:accent3>
      <a:accent4>
        <a:srgbClr val="C93E34"/>
      </a:accent4>
      <a:accent5>
        <a:srgbClr val="E2A992"/>
      </a:accent5>
      <a:accent6>
        <a:srgbClr val="ADCDC9"/>
      </a:accent6>
      <a:hlink>
        <a:srgbClr val="0563C1"/>
      </a:hlink>
      <a:folHlink>
        <a:srgbClr val="954F72"/>
      </a:folHlink>
    </a:clrScheme>
    <a:fontScheme name="Folkuniversitetet">
      <a:majorFont>
        <a:latin typeface="Cambria"/>
        <a:ea typeface=""/>
        <a:cs typeface=""/>
      </a:majorFont>
      <a:minorFont>
        <a:latin typeface="Calibri"/>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lkuniversitetet_mall_150330  -  Skrivskyddad" id="{E814843D-BE76-45D4-A34B-9112407822B7}" vid="{4E132712-9471-4E79-B3C4-B1F031A76A2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e285d413-da4f-4d64-99ec-160cc7ad695c" ContentTypeId="0x0101008644DE4E2485AF40AB9F6D90501DD072"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905509C329572448D9FFA4864FF09F4" ma:contentTypeVersion="6" ma:contentTypeDescription="Skapa ett nytt dokument." ma:contentTypeScope="" ma:versionID="29b6e41d772f0040ead8155d2fc04f20">
  <xsd:schema xmlns:xsd="http://www.w3.org/2001/XMLSchema" xmlns:xs="http://www.w3.org/2001/XMLSchema" xmlns:p="http://schemas.microsoft.com/office/2006/metadata/properties" xmlns:ns2="6449cdf2-3a6b-43e3-91c9-5a1025c1dced" targetNamespace="http://schemas.microsoft.com/office/2006/metadata/properties" ma:root="true" ma:fieldsID="64370b9eb45f62dad1c0a3504deab9b9" ns2:_="">
    <xsd:import namespace="6449cdf2-3a6b-43e3-91c9-5a1025c1dced"/>
    <xsd:element name="properties">
      <xsd:complexType>
        <xsd:sequence>
          <xsd:element name="documentManagement">
            <xsd:complexType>
              <xsd:all>
                <xsd:element ref="ns2:Dokumenttyp" minOccurs="0"/>
                <xsd:element ref="ns2:Modul" minOccurs="0"/>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49cdf2-3a6b-43e3-91c9-5a1025c1dced" elementFormDefault="qualified">
    <xsd:import namespace="http://schemas.microsoft.com/office/2006/documentManagement/types"/>
    <xsd:import namespace="http://schemas.microsoft.com/office/infopath/2007/PartnerControls"/>
    <xsd:element name="Dokumenttyp" ma:index="8" nillable="true" ma:displayName="Dokumenttyp" ma:format="Dropdown" ma:internalName="Dokumenttyp">
      <xsd:simpleType>
        <xsd:restriction base="dms:Choice">
          <xsd:enumeration value="Handledning"/>
          <xsd:enumeration value="PDF att dela ut"/>
          <xsd:enumeration value="Powerpoint"/>
        </xsd:restriction>
      </xsd:simpleType>
    </xsd:element>
    <xsd:element name="Modul" ma:index="9" nillable="true" ma:displayName="Modul" ma:format="Dropdown" ma:internalName="Modul">
      <xsd:simpleType>
        <xsd:restriction base="dms:Choice">
          <xsd:enumeration value="Allmänt"/>
          <xsd:enumeration value="Inkluderande mötestekniker"/>
          <xsd:enumeration value="Normkritiska arbetssätt"/>
          <xsd:enumeration value="Grupprocesser"/>
          <xsd:enumeration value="Härskartekniker"/>
          <xsd:enumeration value="Konflikthantering"/>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okumenttyp xmlns="6449cdf2-3a6b-43e3-91c9-5a1025c1dced">Powerpoint</Dokumenttyp>
    <Modul xmlns="6449cdf2-3a6b-43e3-91c9-5a1025c1dced">Normkritiska arbetssätt</Modul>
  </documentManagement>
</p:properties>
</file>

<file path=customXml/itemProps1.xml><?xml version="1.0" encoding="utf-8"?>
<ds:datastoreItem xmlns:ds="http://schemas.openxmlformats.org/officeDocument/2006/customXml" ds:itemID="{96285C85-AC50-43E9-AF38-70E86BDF689B}">
  <ds:schemaRefs>
    <ds:schemaRef ds:uri="Microsoft.SharePoint.Taxonomy.ContentTypeSync"/>
  </ds:schemaRefs>
</ds:datastoreItem>
</file>

<file path=customXml/itemProps2.xml><?xml version="1.0" encoding="utf-8"?>
<ds:datastoreItem xmlns:ds="http://schemas.openxmlformats.org/officeDocument/2006/customXml" ds:itemID="{72708343-3667-42FA-9E00-0DF8116F6111}">
  <ds:schemaRefs>
    <ds:schemaRef ds:uri="http://schemas.microsoft.com/sharepoint/v3/contenttype/forms"/>
  </ds:schemaRefs>
</ds:datastoreItem>
</file>

<file path=customXml/itemProps3.xml><?xml version="1.0" encoding="utf-8"?>
<ds:datastoreItem xmlns:ds="http://schemas.openxmlformats.org/officeDocument/2006/customXml" ds:itemID="{C361731E-9841-4BDF-B339-2B6581C647E4}"/>
</file>

<file path=customXml/itemProps4.xml><?xml version="1.0" encoding="utf-8"?>
<ds:datastoreItem xmlns:ds="http://schemas.openxmlformats.org/officeDocument/2006/customXml" ds:itemID="{9C63F02B-F07D-4DF0-A877-01588510ED03}">
  <ds:schemaRefs>
    <ds:schemaRef ds:uri="http://schemas.microsoft.com/office/2006/metadata/properties"/>
    <ds:schemaRef ds:uri="http://schemas.openxmlformats.org/package/2006/metadata/core-properties"/>
    <ds:schemaRef ds:uri="http://purl.org/dc/dcmitype/"/>
    <ds:schemaRef ds:uri="http://www.w3.org/XML/1998/namespace"/>
    <ds:schemaRef ds:uri="http://purl.org/dc/elements/1.1/"/>
    <ds:schemaRef ds:uri="http://schemas.microsoft.com/office/2006/documentManagement/types"/>
    <ds:schemaRef ds:uri="http://schemas.microsoft.com/office/infopath/2007/PartnerControls"/>
    <ds:schemaRef ds:uri="cd9d3c1c-fc56-469e-945b-d6da5e6837bd"/>
    <ds:schemaRef ds:uri="http://purl.org/dc/terms/"/>
  </ds:schemaRefs>
</ds:datastoreItem>
</file>

<file path=docProps/app.xml><?xml version="1.0" encoding="utf-8"?>
<Properties xmlns="http://schemas.openxmlformats.org/officeDocument/2006/extended-properties" xmlns:vt="http://schemas.openxmlformats.org/officeDocument/2006/docPropsVTypes">
  <Template>Medlemsrekrytering - Sammankomst 1</Template>
  <TotalTime>1320</TotalTime>
  <Words>6583</Words>
  <Application>Microsoft Office PowerPoint</Application>
  <PresentationFormat>Anpassad</PresentationFormat>
  <Paragraphs>466</Paragraphs>
  <Slides>23</Slides>
  <Notes>23</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23</vt:i4>
      </vt:variant>
    </vt:vector>
  </HeadingPairs>
  <TitlesOfParts>
    <vt:vector size="33" baseType="lpstr">
      <vt:lpstr>Arial</vt:lpstr>
      <vt:lpstr>Arial</vt:lpstr>
      <vt:lpstr>Calibri</vt:lpstr>
      <vt:lpstr>Cambria</vt:lpstr>
      <vt:lpstr>Gotham Narrow Book, sans-serif</vt:lpstr>
      <vt:lpstr>Raleway</vt:lpstr>
      <vt:lpstr>Segoe UI</vt:lpstr>
      <vt:lpstr>Segoe UI Symbol</vt:lpstr>
      <vt:lpstr>Symbol</vt:lpstr>
      <vt:lpstr>Office-tema</vt:lpstr>
      <vt:lpstr>Normkritiska arbetssätt</vt:lpstr>
      <vt:lpstr>Vad är normkritik?</vt:lpstr>
      <vt:lpstr>Varför normkritiskt arbetssätt? </vt:lpstr>
      <vt:lpstr>Vad är normer? </vt:lpstr>
      <vt:lpstr>PowerPoint-presentation</vt:lpstr>
      <vt:lpstr>PowerPoint-presentation</vt:lpstr>
      <vt:lpstr>PowerPoint-presentation</vt:lpstr>
      <vt:lpstr>Normer förändras med …</vt:lpstr>
      <vt:lpstr>PowerPoint-presentation</vt:lpstr>
      <vt:lpstr>Förändring har alltid drivits på aktivt</vt:lpstr>
      <vt:lpstr>Belönings – och bestraffningssystem</vt:lpstr>
      <vt:lpstr>Att vara utanför normen …</vt:lpstr>
      <vt:lpstr>Att vara en del av normen …</vt:lpstr>
      <vt:lpstr>Sanktionerna drabbar inte alla lika hårt</vt:lpstr>
      <vt:lpstr>Bakgrund till vanliga normer som finns i vår omgivning:</vt:lpstr>
      <vt:lpstr>Individuell reflektion</vt:lpstr>
      <vt:lpstr>Övning: Associationsövning</vt:lpstr>
      <vt:lpstr>Övning:  Kartlägg normer i gruppen</vt:lpstr>
      <vt:lpstr>PowerPoint-presentation</vt:lpstr>
      <vt:lpstr>Övning: Normkritisk granskning av egen verksamhet</vt:lpstr>
      <vt:lpstr>Övning:  Osynliga fördelar</vt:lpstr>
      <vt:lpstr>Övning:  Ett steg fram</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Elsa Costes</dc:creator>
  <cp:lastModifiedBy>Elsa Costes</cp:lastModifiedBy>
  <cp:revision>32</cp:revision>
  <dcterms:created xsi:type="dcterms:W3CDTF">2021-03-26T14:48:18Z</dcterms:created>
  <dcterms:modified xsi:type="dcterms:W3CDTF">2023-11-23T10:01:47Z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0x010100D905509C329572448D9FFA4864FF09F4</vt:lpwstr>
  </property>
  <property fmtid="{D5CDD505-2E9C-101B-9397-08002B2CF9AE}" pid="3" name="SharedWithUsers">
    <vt:lpwstr>494;#Sara Edvardsson;#1641;#Katarina Olsson</vt:lpwstr>
  </property>
  <property fmtid="{D5CDD505-2E9C-101B-9397-08002B2CF9AE}" pid="4" name="Order">
    <vt:r8>8600</vt:r8>
  </property>
  <property fmtid="{D5CDD505-2E9C-101B-9397-08002B2CF9AE}" pid="5" name="Omrade">
    <vt:lpwstr>Normkritik</vt:lpwstr>
  </property>
  <property fmtid="{D5CDD505-2E9C-101B-9397-08002B2CF9AE}" pid="6" name="xd_Signature">
    <vt:bool>false</vt:bool>
  </property>
  <property fmtid="{D5CDD505-2E9C-101B-9397-08002B2CF9AE}" pid="7" name="Region">
    <vt:lpwstr>Gemensam</vt:lpwstr>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Nyckelord">
    <vt:lpwstr>;#Version 2 (2023);#</vt:lpwstr>
  </property>
  <property fmtid="{D5CDD505-2E9C-101B-9397-08002B2CF9AE}" pid="12" name="ComplianceAssetId">
    <vt:lpwstr/>
  </property>
  <property fmtid="{D5CDD505-2E9C-101B-9397-08002B2CF9AE}" pid="13" name="TemplateUrl">
    <vt:lpwstr/>
  </property>
  <property fmtid="{D5CDD505-2E9C-101B-9397-08002B2CF9AE}" pid="14" name="TriggerFlowInfo">
    <vt:lpwstr/>
  </property>
</Properties>
</file>