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72" r:id="rId15"/>
    <p:sldId id="273" r:id="rId16"/>
    <p:sldId id="268" r:id="rId17"/>
    <p:sldId id="269" r:id="rId18"/>
    <p:sldId id="270" r:id="rId19"/>
    <p:sldId id="271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73D91-F946-4736-A9B2-E4054CF0BC07}" type="datetimeFigureOut">
              <a:rPr lang="en-US" smtClean="0"/>
              <a:pPr/>
              <a:t>10/26/2021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A0FEC-7D96-4A13-A9BF-D1EE1EAED5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572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73D91-F946-4736-A9B2-E4054CF0BC07}" type="datetimeFigureOut">
              <a:rPr lang="en-US" smtClean="0"/>
              <a:pPr/>
              <a:t>10/26/2021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A0FEC-7D96-4A13-A9BF-D1EE1EAED5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0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73D91-F946-4736-A9B2-E4054CF0BC07}" type="datetimeFigureOut">
              <a:rPr lang="en-US" smtClean="0"/>
              <a:pPr/>
              <a:t>10/26/2021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A0FEC-7D96-4A13-A9BF-D1EE1EAED5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9997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73D91-F946-4736-A9B2-E4054CF0BC07}" type="datetimeFigureOut">
              <a:rPr lang="en-US" smtClean="0"/>
              <a:pPr/>
              <a:t>10/26/2021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A0FEC-7D96-4A13-A9BF-D1EE1EAED5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305802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73D91-F946-4736-A9B2-E4054CF0BC07}" type="datetimeFigureOut">
              <a:rPr lang="en-US" smtClean="0"/>
              <a:pPr/>
              <a:t>10/26/2021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A0FEC-7D96-4A13-A9BF-D1EE1EAED5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94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73D91-F946-4736-A9B2-E4054CF0BC07}" type="datetimeFigureOut">
              <a:rPr lang="en-US" smtClean="0"/>
              <a:pPr/>
              <a:t>10/26/2021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A0FEC-7D96-4A13-A9BF-D1EE1EAED5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7095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73D91-F946-4736-A9B2-E4054CF0BC07}" type="datetimeFigureOut">
              <a:rPr lang="en-US" smtClean="0"/>
              <a:pPr/>
              <a:t>10/26/2021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A0FEC-7D96-4A13-A9BF-D1EE1EAED5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8946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73D91-F946-4736-A9B2-E4054CF0BC07}" type="datetimeFigureOut">
              <a:rPr lang="en-US" smtClean="0"/>
              <a:pPr/>
              <a:t>10/26/2021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A0FEC-7D96-4A13-A9BF-D1EE1EAED5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7458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73D91-F946-4736-A9B2-E4054CF0BC07}" type="datetimeFigureOut">
              <a:rPr lang="en-US" smtClean="0"/>
              <a:pPr/>
              <a:t>10/26/2021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A0FEC-7D96-4A13-A9BF-D1EE1EAED5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3874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73D91-F946-4736-A9B2-E4054CF0BC07}" type="datetimeFigureOut">
              <a:rPr lang="en-US" smtClean="0"/>
              <a:pPr/>
              <a:t>10/26/2021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A0FEC-7D96-4A13-A9BF-D1EE1EAED5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833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73D91-F946-4736-A9B2-E4054CF0BC07}" type="datetimeFigureOut">
              <a:rPr lang="en-US" smtClean="0"/>
              <a:pPr/>
              <a:t>10/26/2021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A0FEC-7D96-4A13-A9BF-D1EE1EAED5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316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73D91-F946-4736-A9B2-E4054CF0BC07}" type="datetimeFigureOut">
              <a:rPr lang="en-US" smtClean="0"/>
              <a:pPr/>
              <a:t>10/26/2021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A0FEC-7D96-4A13-A9BF-D1EE1EAED5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845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73D91-F946-4736-A9B2-E4054CF0BC07}" type="datetimeFigureOut">
              <a:rPr lang="en-US" smtClean="0"/>
              <a:pPr/>
              <a:t>10/26/2021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A0FEC-7D96-4A13-A9BF-D1EE1EAED5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850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73D91-F946-4736-A9B2-E4054CF0BC07}" type="datetimeFigureOut">
              <a:rPr lang="en-US" smtClean="0"/>
              <a:pPr/>
              <a:t>10/26/2021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A0FEC-7D96-4A13-A9BF-D1EE1EAED5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803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73D91-F946-4736-A9B2-E4054CF0BC07}" type="datetimeFigureOut">
              <a:rPr lang="en-US" smtClean="0"/>
              <a:pPr/>
              <a:t>10/26/2021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A0FEC-7D96-4A13-A9BF-D1EE1EAED5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407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73D91-F946-4736-A9B2-E4054CF0BC07}" type="datetimeFigureOut">
              <a:rPr lang="en-US" smtClean="0"/>
              <a:pPr/>
              <a:t>10/26/2021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A0FEC-7D96-4A13-A9BF-D1EE1EAED5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311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73D91-F946-4736-A9B2-E4054CF0BC07}" type="datetimeFigureOut">
              <a:rPr lang="en-US" smtClean="0"/>
              <a:pPr/>
              <a:t>10/26/2021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A0FEC-7D96-4A13-A9BF-D1EE1EAED5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667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73D91-F946-4736-A9B2-E4054CF0BC07}" type="datetimeFigureOut">
              <a:rPr lang="en-US" smtClean="0"/>
              <a:pPr/>
              <a:t>10/26/2021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A0FEC-7D96-4A13-A9BF-D1EE1EAED5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908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4773D91-F946-4736-A9B2-E4054CF0BC07}" type="datetimeFigureOut">
              <a:rPr lang="en-US" smtClean="0"/>
              <a:pPr/>
              <a:t>10/26/2021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2BA0FEC-7D96-4A13-A9BF-D1EE1EAED5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261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media17.m4a"/><Relationship Id="rId2" Type="http://schemas.microsoft.com/office/2007/relationships/media" Target="../media/media17.m4a"/><Relationship Id="rId1" Type="http://schemas.openxmlformats.org/officeDocument/2006/relationships/tags" Target="../tags/tag1.xml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ORDFÖLJD</a:t>
            </a:r>
          </a:p>
        </p:txBody>
      </p:sp>
      <p:pic>
        <p:nvPicPr>
          <p:cNvPr id="1026" name="Picture 2" descr="Bildresultat för verb står på andra plats 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420888"/>
            <a:ext cx="5715000" cy="328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Ljud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502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819"/>
    </mc:Choice>
    <mc:Fallback xmlns="">
      <p:transition spd="slow" advTm="318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444300"/>
              </p:ext>
            </p:extLst>
          </p:nvPr>
        </p:nvGraphicFramePr>
        <p:xfrm>
          <a:off x="467542" y="980725"/>
          <a:ext cx="7992887" cy="357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1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55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447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26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4184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4184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65251">
                <a:tc>
                  <a:txBody>
                    <a:bodyPr/>
                    <a:lstStyle/>
                    <a:p>
                      <a:r>
                        <a:rPr lang="en-US" dirty="0"/>
                        <a:t>Förfält</a:t>
                      </a:r>
                      <a:r>
                        <a:rPr lang="sv-SE" dirty="0"/>
                        <a:t> / Fundament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Verb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Substantiv</a:t>
                      </a:r>
                      <a:r>
                        <a:rPr lang="sv-SE" baseline="0" dirty="0"/>
                        <a:t> 1</a:t>
                      </a:r>
                    </a:p>
                    <a:p>
                      <a:r>
                        <a:rPr lang="sv-SE" baseline="0" dirty="0"/>
                        <a:t>(Subjekt)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Adverb 1</a:t>
                      </a:r>
                    </a:p>
                    <a:p>
                      <a:r>
                        <a:rPr lang="sv-SE" dirty="0"/>
                        <a:t>(Satsadverb)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Verb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Substantiv 2</a:t>
                      </a:r>
                    </a:p>
                    <a:p>
                      <a:r>
                        <a:rPr lang="sv-SE" dirty="0"/>
                        <a:t>(Objekt)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Adverb</a:t>
                      </a:r>
                      <a:r>
                        <a:rPr lang="sv-SE" baseline="0" dirty="0"/>
                        <a:t> 2</a:t>
                      </a:r>
                    </a:p>
                    <a:p>
                      <a:r>
                        <a:rPr lang="sv-SE" baseline="0" dirty="0"/>
                        <a:t>(Tid /</a:t>
                      </a:r>
                    </a:p>
                    <a:p>
                      <a:r>
                        <a:rPr lang="sv-SE" baseline="0" dirty="0"/>
                        <a:t>Plats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r>
                        <a:rPr lang="sv-SE" dirty="0"/>
                        <a:t>Susan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vill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>
                          <a:sym typeface="Wingdings" pitchFamily="2" charset="2"/>
                        </a:rPr>
                        <a:t>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äta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fisk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Idag.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r>
                        <a:rPr lang="sv-SE" dirty="0"/>
                        <a:t>Susan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vill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>
                          <a:sym typeface="Wingdings" pitchFamily="2" charset="2"/>
                        </a:rPr>
                        <a:t>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inte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äta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fisk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763688" y="5013176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idag.</a:t>
            </a:r>
            <a:endParaRPr lang="en-US" dirty="0"/>
          </a:p>
        </p:txBody>
      </p:sp>
      <p:pic>
        <p:nvPicPr>
          <p:cNvPr id="2" name="Lju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41"/>
    </mc:Choice>
    <mc:Fallback xmlns="">
      <p:transition spd="slow" advTm="18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0136085"/>
              </p:ext>
            </p:extLst>
          </p:nvPr>
        </p:nvGraphicFramePr>
        <p:xfrm>
          <a:off x="395533" y="980725"/>
          <a:ext cx="8064896" cy="357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61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20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65251">
                <a:tc>
                  <a:txBody>
                    <a:bodyPr/>
                    <a:lstStyle/>
                    <a:p>
                      <a:r>
                        <a:rPr lang="en-US" dirty="0"/>
                        <a:t>Förfält</a:t>
                      </a:r>
                      <a:r>
                        <a:rPr lang="sv-SE" dirty="0"/>
                        <a:t> / Fundament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Verb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Substantiv</a:t>
                      </a:r>
                      <a:r>
                        <a:rPr lang="sv-SE" baseline="0" dirty="0"/>
                        <a:t> 1</a:t>
                      </a:r>
                    </a:p>
                    <a:p>
                      <a:r>
                        <a:rPr lang="sv-SE" baseline="0" dirty="0"/>
                        <a:t>(Subjekt)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Adverb 1</a:t>
                      </a:r>
                    </a:p>
                    <a:p>
                      <a:r>
                        <a:rPr lang="sv-SE" dirty="0"/>
                        <a:t>(Satsadverb)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Verb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Substantiv 2</a:t>
                      </a:r>
                    </a:p>
                    <a:p>
                      <a:r>
                        <a:rPr lang="sv-SE" dirty="0"/>
                        <a:t>(Objekt)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Adverb</a:t>
                      </a:r>
                      <a:r>
                        <a:rPr lang="sv-SE" baseline="0" dirty="0"/>
                        <a:t> 2</a:t>
                      </a:r>
                    </a:p>
                    <a:p>
                      <a:r>
                        <a:rPr lang="sv-SE" baseline="0" dirty="0"/>
                        <a:t>(Tid /</a:t>
                      </a:r>
                    </a:p>
                    <a:p>
                      <a:r>
                        <a:rPr lang="sv-SE" baseline="0" dirty="0"/>
                        <a:t>Plats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r>
                        <a:rPr lang="sv-SE" dirty="0"/>
                        <a:t>Susan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vill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>
                          <a:sym typeface="Wingdings" pitchFamily="2" charset="2"/>
                        </a:rPr>
                        <a:t>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äta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fisk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Idag.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r>
                        <a:rPr lang="sv-SE" dirty="0"/>
                        <a:t>Susan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vill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>
                          <a:sym typeface="Wingdings" pitchFamily="2" charset="2"/>
                        </a:rPr>
                        <a:t>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inte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äta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fisk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Idag.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2" name="Lju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22"/>
    </mc:Choice>
    <mc:Fallback xmlns="">
      <p:transition spd="slow" advTm="60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0912828"/>
              </p:ext>
            </p:extLst>
          </p:nvPr>
        </p:nvGraphicFramePr>
        <p:xfrm>
          <a:off x="395533" y="980725"/>
          <a:ext cx="8064896" cy="357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41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1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65251">
                <a:tc>
                  <a:txBody>
                    <a:bodyPr/>
                    <a:lstStyle/>
                    <a:p>
                      <a:r>
                        <a:rPr lang="sv-SE"/>
                        <a:t>Förfält</a:t>
                      </a:r>
                      <a:r>
                        <a:rPr lang="sv-SE" dirty="0"/>
                        <a:t> / Fundament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Verb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Substantiv</a:t>
                      </a:r>
                      <a:r>
                        <a:rPr lang="sv-SE" baseline="0" dirty="0"/>
                        <a:t> 1</a:t>
                      </a:r>
                    </a:p>
                    <a:p>
                      <a:r>
                        <a:rPr lang="sv-SE" baseline="0" dirty="0"/>
                        <a:t>(Subjekt)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Adverb 1</a:t>
                      </a:r>
                    </a:p>
                    <a:p>
                      <a:r>
                        <a:rPr lang="sv-SE" dirty="0"/>
                        <a:t>(Satsadverb)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Verb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Substantiv 2</a:t>
                      </a:r>
                    </a:p>
                    <a:p>
                      <a:r>
                        <a:rPr lang="sv-SE" dirty="0"/>
                        <a:t>(Objekt)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Adverb</a:t>
                      </a:r>
                      <a:r>
                        <a:rPr lang="sv-SE" baseline="0" dirty="0"/>
                        <a:t> 2</a:t>
                      </a:r>
                    </a:p>
                    <a:p>
                      <a:r>
                        <a:rPr lang="sv-SE" baseline="0" dirty="0"/>
                        <a:t>(Tid /</a:t>
                      </a:r>
                    </a:p>
                    <a:p>
                      <a:r>
                        <a:rPr lang="sv-SE" baseline="0" dirty="0"/>
                        <a:t>Plats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r>
                        <a:rPr lang="sv-SE" dirty="0"/>
                        <a:t>Susan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vill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>
                          <a:sym typeface="Wingdings" pitchFamily="2" charset="2"/>
                        </a:rPr>
                        <a:t>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äta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fisk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Idag.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r>
                        <a:rPr lang="sv-SE" dirty="0"/>
                        <a:t>Susan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vill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>
                          <a:sym typeface="Wingdings" pitchFamily="2" charset="2"/>
                        </a:rPr>
                        <a:t>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inte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äta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fisk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Idag.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99592" y="4941168"/>
            <a:ext cx="60486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Idag vill Susan inte äta fisk.</a:t>
            </a:r>
          </a:p>
          <a:p>
            <a:r>
              <a:rPr lang="sv-SE" dirty="0"/>
              <a:t>Fisk vill Susan inte äta idag.</a:t>
            </a:r>
          </a:p>
          <a:p>
            <a:r>
              <a:rPr lang="sv-SE" dirty="0"/>
              <a:t>Till middag vill Susan inte äta fisk idag.</a:t>
            </a:r>
          </a:p>
          <a:p>
            <a:r>
              <a:rPr lang="sv-SE" dirty="0"/>
              <a:t>Varför vill Susan inte äta fisk idag?</a:t>
            </a:r>
          </a:p>
          <a:p>
            <a:endParaRPr lang="en-US" dirty="0"/>
          </a:p>
        </p:txBody>
      </p:sp>
      <p:pic>
        <p:nvPicPr>
          <p:cNvPr id="2" name="Lju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040"/>
    </mc:Choice>
    <mc:Fallback xmlns="">
      <p:transition spd="slow" advTm="220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5785484"/>
              </p:ext>
            </p:extLst>
          </p:nvPr>
        </p:nvGraphicFramePr>
        <p:xfrm>
          <a:off x="539551" y="836714"/>
          <a:ext cx="7920878" cy="39152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6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724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155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3155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949318">
                <a:tc>
                  <a:txBody>
                    <a:bodyPr/>
                    <a:lstStyle/>
                    <a:p>
                      <a:r>
                        <a:rPr lang="en-US" dirty="0"/>
                        <a:t>Förfält</a:t>
                      </a:r>
                      <a:r>
                        <a:rPr lang="sv-SE" dirty="0"/>
                        <a:t> / Fundament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Verb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Substantiv</a:t>
                      </a:r>
                      <a:r>
                        <a:rPr lang="sv-SE" baseline="0" dirty="0"/>
                        <a:t> 1</a:t>
                      </a:r>
                    </a:p>
                    <a:p>
                      <a:r>
                        <a:rPr lang="sv-SE" baseline="0" dirty="0"/>
                        <a:t>(Subjekt)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Adverb 1</a:t>
                      </a:r>
                    </a:p>
                    <a:p>
                      <a:r>
                        <a:rPr lang="sv-SE" dirty="0"/>
                        <a:t>(Satsadverb)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Verb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Substantiv 2</a:t>
                      </a:r>
                    </a:p>
                    <a:p>
                      <a:r>
                        <a:rPr lang="sv-SE" dirty="0"/>
                        <a:t>(Objekt)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Adverb</a:t>
                      </a:r>
                      <a:r>
                        <a:rPr lang="sv-SE" baseline="0" dirty="0"/>
                        <a:t> 2</a:t>
                      </a:r>
                    </a:p>
                    <a:p>
                      <a:r>
                        <a:rPr lang="sv-SE" baseline="0" dirty="0"/>
                        <a:t>(Tid /</a:t>
                      </a:r>
                    </a:p>
                    <a:p>
                      <a:r>
                        <a:rPr lang="sv-SE" baseline="0" dirty="0"/>
                        <a:t>Plats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0290">
                <a:tc>
                  <a:txBody>
                    <a:bodyPr/>
                    <a:lstStyle/>
                    <a:p>
                      <a:r>
                        <a:rPr lang="sv-SE" dirty="0"/>
                        <a:t>Susan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vill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>
                          <a:sym typeface="Wingdings" pitchFamily="2" charset="2"/>
                        </a:rPr>
                        <a:t>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äta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fisk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Idag.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0290">
                <a:tc>
                  <a:txBody>
                    <a:bodyPr/>
                    <a:lstStyle/>
                    <a:p>
                      <a:r>
                        <a:rPr lang="sv-SE" dirty="0"/>
                        <a:t>Susan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vill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>
                          <a:sym typeface="Wingdings" pitchFamily="2" charset="2"/>
                        </a:rPr>
                        <a:t>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inte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äta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fisk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Idag.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0290">
                <a:tc>
                  <a:txBody>
                    <a:bodyPr/>
                    <a:lstStyle/>
                    <a:p>
                      <a:r>
                        <a:rPr lang="sv-SE" dirty="0"/>
                        <a:t>Idag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vill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Susan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inte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äta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fisk.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>
                          <a:sym typeface="Wingdings" pitchFamily="2" charset="2"/>
                        </a:rPr>
                        <a:t>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0290">
                <a:tc>
                  <a:txBody>
                    <a:bodyPr/>
                    <a:lstStyle/>
                    <a:p>
                      <a:r>
                        <a:rPr lang="sv-SE" dirty="0"/>
                        <a:t>Fisk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vill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Susan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inte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äta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>
                          <a:sym typeface="Wingdings" pitchFamily="2" charset="2"/>
                        </a:rPr>
                        <a:t>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Idag.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4523">
                <a:tc>
                  <a:txBody>
                    <a:bodyPr/>
                    <a:lstStyle/>
                    <a:p>
                      <a:r>
                        <a:rPr lang="sv-SE" dirty="0"/>
                        <a:t>Till middag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vill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Susan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inte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äta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fisk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Idag.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0290">
                <a:tc>
                  <a:txBody>
                    <a:bodyPr/>
                    <a:lstStyle/>
                    <a:p>
                      <a:r>
                        <a:rPr lang="sv-SE" dirty="0"/>
                        <a:t>Varför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vill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Susan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inte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äta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fisk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Idag?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2" name="Lju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437"/>
    </mc:Choice>
    <mc:Fallback xmlns="">
      <p:transition spd="slow" advTm="464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4151626"/>
              </p:ext>
            </p:extLst>
          </p:nvPr>
        </p:nvGraphicFramePr>
        <p:xfrm>
          <a:off x="539553" y="980725"/>
          <a:ext cx="7920877" cy="401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1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0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4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61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463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109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109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65251">
                <a:tc>
                  <a:txBody>
                    <a:bodyPr/>
                    <a:lstStyle/>
                    <a:p>
                      <a:r>
                        <a:rPr lang="en-US" dirty="0"/>
                        <a:t>Förfält</a:t>
                      </a:r>
                      <a:r>
                        <a:rPr lang="sv-SE" dirty="0"/>
                        <a:t> / Fundament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Verb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Substantiv</a:t>
                      </a:r>
                      <a:r>
                        <a:rPr lang="sv-SE" baseline="0" dirty="0"/>
                        <a:t> 1</a:t>
                      </a:r>
                    </a:p>
                    <a:p>
                      <a:r>
                        <a:rPr lang="sv-SE" baseline="0" dirty="0"/>
                        <a:t>(Subjekt)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Adverb 1</a:t>
                      </a:r>
                    </a:p>
                    <a:p>
                      <a:r>
                        <a:rPr lang="sv-SE" dirty="0"/>
                        <a:t>(Satsadverb)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Verb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Substantiv 2</a:t>
                      </a:r>
                    </a:p>
                    <a:p>
                      <a:r>
                        <a:rPr lang="sv-SE" dirty="0"/>
                        <a:t>(Objekt)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Adverb</a:t>
                      </a:r>
                      <a:r>
                        <a:rPr lang="sv-SE" baseline="0" dirty="0"/>
                        <a:t> 2</a:t>
                      </a:r>
                    </a:p>
                    <a:p>
                      <a:r>
                        <a:rPr lang="sv-SE" baseline="0" dirty="0"/>
                        <a:t>(Tid /</a:t>
                      </a:r>
                    </a:p>
                    <a:p>
                      <a:r>
                        <a:rPr lang="sv-SE" baseline="0" dirty="0"/>
                        <a:t>Plats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r>
                        <a:rPr lang="sv-SE" dirty="0"/>
                        <a:t>Susan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vill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>
                          <a:sym typeface="Wingdings" pitchFamily="2" charset="2"/>
                        </a:rPr>
                        <a:t>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äta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fisk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Idag.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r>
                        <a:rPr lang="sv-SE" dirty="0"/>
                        <a:t>Susan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vill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>
                          <a:sym typeface="Wingdings" pitchFamily="2" charset="2"/>
                        </a:rPr>
                        <a:t>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inte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äta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fisk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Idag.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r>
                        <a:rPr lang="sv-SE" dirty="0"/>
                        <a:t>Idag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vill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Susan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inte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äta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fisk.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>
                          <a:sym typeface="Wingdings" pitchFamily="2" charset="2"/>
                        </a:rPr>
                        <a:t>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r>
                        <a:rPr lang="sv-SE" dirty="0"/>
                        <a:t>Fisk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vill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Susan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inte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äta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>
                          <a:sym typeface="Wingdings" pitchFamily="2" charset="2"/>
                        </a:rPr>
                        <a:t>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Idag.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r>
                        <a:rPr lang="sv-SE" dirty="0"/>
                        <a:t>Till middag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vill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Susan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inte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äta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fisk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Idag.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r>
                        <a:rPr lang="sv-SE" dirty="0"/>
                        <a:t>Varför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vill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Susan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inte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äta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fisk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Idag?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36996" y="5373216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Eftersom Susan har ont i magen, vill hon inte äta fisk idag.</a:t>
            </a:r>
            <a:endParaRPr lang="en-US" dirty="0"/>
          </a:p>
        </p:txBody>
      </p:sp>
      <p:pic>
        <p:nvPicPr>
          <p:cNvPr id="2" name="Lju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749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89"/>
    </mc:Choice>
    <mc:Fallback xmlns="">
      <p:transition spd="slow" advTm="199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4419270"/>
              </p:ext>
            </p:extLst>
          </p:nvPr>
        </p:nvGraphicFramePr>
        <p:xfrm>
          <a:off x="539552" y="980725"/>
          <a:ext cx="7920877" cy="46141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68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63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72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5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315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155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3155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65251">
                <a:tc>
                  <a:txBody>
                    <a:bodyPr/>
                    <a:lstStyle/>
                    <a:p>
                      <a:r>
                        <a:rPr lang="en-US" dirty="0"/>
                        <a:t>Förfält / Fundament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Verb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Substantiv</a:t>
                      </a:r>
                      <a:r>
                        <a:rPr lang="sv-SE" baseline="0" dirty="0"/>
                        <a:t>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Adverb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Verb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Substantiv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Adverb</a:t>
                      </a:r>
                      <a:r>
                        <a:rPr lang="sv-SE" baseline="0" dirty="0"/>
                        <a:t> 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r>
                        <a:rPr lang="sv-SE" dirty="0"/>
                        <a:t>Susan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vill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>
                          <a:sym typeface="Wingdings" pitchFamily="2" charset="2"/>
                        </a:rPr>
                        <a:t>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äta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fisk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Idag.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r>
                        <a:rPr lang="sv-SE" dirty="0"/>
                        <a:t>Susan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vill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>
                          <a:sym typeface="Wingdings" pitchFamily="2" charset="2"/>
                        </a:rPr>
                        <a:t>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inte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äta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fisk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Idag.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r>
                        <a:rPr lang="sv-SE" dirty="0"/>
                        <a:t>Idag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vill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Susan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inte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äta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fisk.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>
                          <a:sym typeface="Wingdings" pitchFamily="2" charset="2"/>
                        </a:rPr>
                        <a:t>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r>
                        <a:rPr lang="sv-SE" dirty="0"/>
                        <a:t>Fisk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vill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Susan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inte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äta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>
                          <a:sym typeface="Wingdings" pitchFamily="2" charset="2"/>
                        </a:rPr>
                        <a:t>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Idag.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r>
                        <a:rPr lang="sv-SE" dirty="0"/>
                        <a:t>Till middag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vill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Susan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inte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äta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fisk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Idag.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r>
                        <a:rPr lang="sv-SE" dirty="0"/>
                        <a:t>Varför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vill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Susan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inte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äta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fisk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Idag?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r>
                        <a:rPr lang="sv-SE" dirty="0"/>
                        <a:t>Eftersom Susan har ont i magen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vill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inte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äta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fisk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idag</a:t>
                      </a:r>
                      <a:r>
                        <a:rPr lang="en-US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2" name="Lju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408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745"/>
    </mc:Choice>
    <mc:Fallback xmlns="">
      <p:transition spd="slow" advTm="167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Bisatserna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b="1" dirty="0"/>
              <a:t>Jag vet </a:t>
            </a:r>
            <a:r>
              <a:rPr lang="sv-SE" b="1" dirty="0">
                <a:solidFill>
                  <a:schemeClr val="accent2"/>
                </a:solidFill>
              </a:rPr>
              <a:t>att han inte kommer.</a:t>
            </a:r>
          </a:p>
          <a:p>
            <a:r>
              <a:rPr lang="sv-SE" b="1" dirty="0"/>
              <a:t>Han kommer </a:t>
            </a:r>
            <a:r>
              <a:rPr lang="sv-SE" b="1" dirty="0">
                <a:solidFill>
                  <a:schemeClr val="accent2"/>
                </a:solidFill>
              </a:rPr>
              <a:t>när klockan är tre.</a:t>
            </a:r>
          </a:p>
          <a:p>
            <a:r>
              <a:rPr lang="sv-SE" b="1" dirty="0"/>
              <a:t>Han kommer inte </a:t>
            </a:r>
            <a:r>
              <a:rPr lang="sv-SE" b="1" dirty="0">
                <a:solidFill>
                  <a:schemeClr val="accent2"/>
                </a:solidFill>
              </a:rPr>
              <a:t>darför att han är sjuk.</a:t>
            </a:r>
          </a:p>
          <a:p>
            <a:r>
              <a:rPr lang="sv-SE" b="1" dirty="0"/>
              <a:t>Jag har en bil </a:t>
            </a:r>
            <a:r>
              <a:rPr lang="sv-SE" b="1" dirty="0">
                <a:solidFill>
                  <a:schemeClr val="accent2"/>
                </a:solidFill>
              </a:rPr>
              <a:t>som inte är så gammal.</a:t>
            </a:r>
          </a:p>
          <a:p>
            <a:endParaRPr lang="sv-SE" b="1" dirty="0"/>
          </a:p>
          <a:p>
            <a:r>
              <a:rPr lang="sv-SE" b="1" i="1" dirty="0"/>
              <a:t>Bisatsen har rak ordföljd! Subjekt-Verb</a:t>
            </a:r>
          </a:p>
          <a:p>
            <a:r>
              <a:rPr lang="sv-SE" b="1" i="1" dirty="0"/>
              <a:t>Satsadverbialet placerar man mellan subjektet och det första verbet.</a:t>
            </a:r>
            <a:endParaRPr lang="en-US" b="1" i="1" dirty="0"/>
          </a:p>
        </p:txBody>
      </p:sp>
      <p:pic>
        <p:nvPicPr>
          <p:cNvPr id="4" name="Lju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916"/>
    </mc:Choice>
    <mc:Fallback xmlns="">
      <p:transition spd="slow" advTm="449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Satsadverbial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Inte, aldrig, alltid,</a:t>
            </a:r>
          </a:p>
          <a:p>
            <a:endParaRPr lang="sv-SE" dirty="0"/>
          </a:p>
          <a:p>
            <a:r>
              <a:rPr lang="sv-SE" dirty="0"/>
              <a:t>kanske, gärna, möjligen,</a:t>
            </a:r>
          </a:p>
          <a:p>
            <a:endParaRPr lang="sv-SE" dirty="0"/>
          </a:p>
          <a:p>
            <a:r>
              <a:rPr lang="sv-SE" dirty="0"/>
              <a:t>verkligen, faktiskt, bara, tyvärr</a:t>
            </a:r>
            <a:endParaRPr lang="en-US" dirty="0"/>
          </a:p>
        </p:txBody>
      </p:sp>
      <p:pic>
        <p:nvPicPr>
          <p:cNvPr id="4" name="Ljud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99"/>
    </mc:Choice>
    <mc:Fallback xmlns="">
      <p:transition spd="slow" advTm="376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Samordnande konjunktioner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Och</a:t>
            </a:r>
          </a:p>
          <a:p>
            <a:r>
              <a:rPr lang="sv-SE" dirty="0"/>
              <a:t>Både ...och</a:t>
            </a:r>
          </a:p>
          <a:p>
            <a:r>
              <a:rPr lang="sv-SE" dirty="0"/>
              <a:t>Eller</a:t>
            </a:r>
          </a:p>
          <a:p>
            <a:r>
              <a:rPr lang="sv-SE" dirty="0"/>
              <a:t>Antingen...eller</a:t>
            </a:r>
          </a:p>
          <a:p>
            <a:r>
              <a:rPr lang="sv-SE" dirty="0"/>
              <a:t>Varken...eller</a:t>
            </a:r>
          </a:p>
          <a:p>
            <a:r>
              <a:rPr lang="sv-SE" dirty="0"/>
              <a:t>men</a:t>
            </a:r>
          </a:p>
          <a:p>
            <a:endParaRPr lang="en-US" dirty="0"/>
          </a:p>
        </p:txBody>
      </p:sp>
      <p:pic>
        <p:nvPicPr>
          <p:cNvPr id="4" name="Lju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026"/>
    </mc:Choice>
    <mc:Fallback xmlns="">
      <p:transition spd="slow" advTm="460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Fast</a:t>
            </a:r>
          </a:p>
          <a:p>
            <a:r>
              <a:rPr lang="sv-SE" dirty="0"/>
              <a:t>Utan</a:t>
            </a:r>
          </a:p>
          <a:p>
            <a:r>
              <a:rPr lang="sv-SE" dirty="0"/>
              <a:t>För </a:t>
            </a:r>
          </a:p>
          <a:p>
            <a:r>
              <a:rPr lang="sv-SE" dirty="0"/>
              <a:t>Ty</a:t>
            </a:r>
          </a:p>
          <a:p>
            <a:r>
              <a:rPr lang="sv-SE" dirty="0"/>
              <a:t>Så (konsekvens)</a:t>
            </a:r>
          </a:p>
          <a:p>
            <a:r>
              <a:rPr lang="sv-SE" dirty="0"/>
              <a:t>Lennart hade inga pengar, så han kunde inte betala hyran.</a:t>
            </a:r>
            <a:endParaRPr lang="en-US" dirty="0"/>
          </a:p>
        </p:txBody>
      </p:sp>
      <p:pic>
        <p:nvPicPr>
          <p:cNvPr id="4" name="Lju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181"/>
    </mc:Choice>
    <mc:Fallback xmlns="">
      <p:transition spd="slow" advTm="261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2937696"/>
              </p:ext>
            </p:extLst>
          </p:nvPr>
        </p:nvGraphicFramePr>
        <p:xfrm>
          <a:off x="395535" y="908720"/>
          <a:ext cx="8064894" cy="36465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88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54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85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78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99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932819">
                <a:tc>
                  <a:txBody>
                    <a:bodyPr/>
                    <a:lstStyle/>
                    <a:p>
                      <a:r>
                        <a:rPr lang="en-US" dirty="0"/>
                        <a:t>Förfält</a:t>
                      </a:r>
                      <a:r>
                        <a:rPr lang="sv-SE" dirty="0"/>
                        <a:t> / Fundament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Verb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Substantiv</a:t>
                      </a:r>
                      <a:r>
                        <a:rPr lang="sv-SE" baseline="0" dirty="0"/>
                        <a:t> 1</a:t>
                      </a:r>
                    </a:p>
                    <a:p>
                      <a:r>
                        <a:rPr lang="sv-SE" baseline="0" dirty="0"/>
                        <a:t>(Subjekt)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Adverb 1</a:t>
                      </a:r>
                    </a:p>
                    <a:p>
                      <a:r>
                        <a:rPr lang="sv-SE" dirty="0"/>
                        <a:t>(Satsadverb)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Verb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Substantiv 2</a:t>
                      </a:r>
                    </a:p>
                    <a:p>
                      <a:r>
                        <a:rPr lang="sv-SE" dirty="0"/>
                        <a:t>(Objekt)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Adverb</a:t>
                      </a:r>
                      <a:r>
                        <a:rPr lang="sv-SE" baseline="0" dirty="0"/>
                        <a:t> 2</a:t>
                      </a:r>
                    </a:p>
                    <a:p>
                      <a:r>
                        <a:rPr lang="sv-SE" baseline="0" dirty="0"/>
                        <a:t>(Tid /</a:t>
                      </a:r>
                    </a:p>
                    <a:p>
                      <a:r>
                        <a:rPr lang="sv-SE" baseline="0" dirty="0"/>
                        <a:t>Plats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229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229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229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29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2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3" name="Ljud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181"/>
    </mc:Choice>
    <mc:Fallback xmlns="">
      <p:transition spd="slow" advTm="831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sv-SE" dirty="0"/>
              <a:t>Tack för er uppmärksamhet! </a:t>
            </a:r>
            <a:r>
              <a:rPr lang="sv-SE" dirty="0">
                <a:sym typeface="Wingdings" panose="05000000000000000000" pitchFamily="2" charset="2"/>
              </a:rPr>
              <a:t> </a:t>
            </a:r>
            <a:endParaRPr lang="sv-SE" dirty="0"/>
          </a:p>
        </p:txBody>
      </p:sp>
      <p:pic>
        <p:nvPicPr>
          <p:cNvPr id="2050" name="Picture 2" descr="Bildresultat för keep calm verb is in second plac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064" y="3068960"/>
            <a:ext cx="3419872" cy="3419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Lju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351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861"/>
    </mc:Choice>
    <mc:Fallback xmlns="">
      <p:transition spd="slow" advTm="138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7004253"/>
              </p:ext>
            </p:extLst>
          </p:nvPr>
        </p:nvGraphicFramePr>
        <p:xfrm>
          <a:off x="395533" y="980725"/>
          <a:ext cx="8064896" cy="357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0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61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80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413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8011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65251">
                <a:tc>
                  <a:txBody>
                    <a:bodyPr/>
                    <a:lstStyle/>
                    <a:p>
                      <a:r>
                        <a:rPr lang="en-US" dirty="0"/>
                        <a:t>Förfält</a:t>
                      </a:r>
                      <a:r>
                        <a:rPr lang="sv-SE" dirty="0"/>
                        <a:t> / Fundament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Verb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Substantiv</a:t>
                      </a:r>
                      <a:r>
                        <a:rPr lang="sv-SE" baseline="0" dirty="0"/>
                        <a:t> 1</a:t>
                      </a:r>
                    </a:p>
                    <a:p>
                      <a:r>
                        <a:rPr lang="sv-SE" baseline="0" dirty="0"/>
                        <a:t>(Subjekt)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Adverb 1</a:t>
                      </a:r>
                    </a:p>
                    <a:p>
                      <a:r>
                        <a:rPr lang="sv-SE" dirty="0"/>
                        <a:t>(Satsadverb)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Verb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Substantiv 2</a:t>
                      </a:r>
                    </a:p>
                    <a:p>
                      <a:r>
                        <a:rPr lang="sv-SE" dirty="0"/>
                        <a:t>(Objekt)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Adverb</a:t>
                      </a:r>
                      <a:r>
                        <a:rPr lang="sv-SE" baseline="0" dirty="0"/>
                        <a:t> 2</a:t>
                      </a:r>
                    </a:p>
                    <a:p>
                      <a:r>
                        <a:rPr lang="sv-SE" baseline="0" dirty="0"/>
                        <a:t>(Tid /</a:t>
                      </a:r>
                    </a:p>
                    <a:p>
                      <a:r>
                        <a:rPr lang="sv-SE" baseline="0" dirty="0"/>
                        <a:t>Plats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r>
                        <a:rPr lang="sv-SE" dirty="0"/>
                        <a:t>Susan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vill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>
                          <a:sym typeface="Wingdings" pitchFamily="2" charset="2"/>
                        </a:rPr>
                        <a:t>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äta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fisk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idag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3" name="Ljud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976"/>
    </mc:Choice>
    <mc:Fallback xmlns="">
      <p:transition spd="slow" advTm="359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7972642"/>
              </p:ext>
            </p:extLst>
          </p:nvPr>
        </p:nvGraphicFramePr>
        <p:xfrm>
          <a:off x="683569" y="980725"/>
          <a:ext cx="7776860" cy="357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61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58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44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03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109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109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65251">
                <a:tc>
                  <a:txBody>
                    <a:bodyPr/>
                    <a:lstStyle/>
                    <a:p>
                      <a:r>
                        <a:rPr lang="en-US" dirty="0"/>
                        <a:t>Förfält</a:t>
                      </a:r>
                      <a:r>
                        <a:rPr lang="sv-SE" dirty="0"/>
                        <a:t> / Fundament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Verb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Substantiv</a:t>
                      </a:r>
                      <a:r>
                        <a:rPr lang="sv-SE" baseline="0" dirty="0"/>
                        <a:t> 1</a:t>
                      </a:r>
                    </a:p>
                    <a:p>
                      <a:r>
                        <a:rPr lang="sv-SE" baseline="0" dirty="0"/>
                        <a:t>(Subjekt)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Adverb 1</a:t>
                      </a:r>
                    </a:p>
                    <a:p>
                      <a:r>
                        <a:rPr lang="sv-SE" dirty="0"/>
                        <a:t>(Satsadverb)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Verb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Substantiv 2</a:t>
                      </a:r>
                    </a:p>
                    <a:p>
                      <a:r>
                        <a:rPr lang="sv-SE" dirty="0"/>
                        <a:t>(Objekt)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Adverb</a:t>
                      </a:r>
                      <a:r>
                        <a:rPr lang="sv-SE" baseline="0" dirty="0"/>
                        <a:t> 2</a:t>
                      </a:r>
                    </a:p>
                    <a:p>
                      <a:r>
                        <a:rPr lang="sv-SE" baseline="0" dirty="0"/>
                        <a:t>(Tid /</a:t>
                      </a:r>
                    </a:p>
                    <a:p>
                      <a:r>
                        <a:rPr lang="sv-SE" baseline="0" dirty="0"/>
                        <a:t>Plats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r>
                        <a:rPr lang="sv-SE" dirty="0"/>
                        <a:t>Susan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vill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>
                          <a:sym typeface="Wingdings" pitchFamily="2" charset="2"/>
                        </a:rPr>
                        <a:t>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äta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fisk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idag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763688" y="5013176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Susan vill inte äta fisk idag.</a:t>
            </a:r>
            <a:endParaRPr lang="en-US" dirty="0"/>
          </a:p>
        </p:txBody>
      </p:sp>
      <p:pic>
        <p:nvPicPr>
          <p:cNvPr id="5" name="Ljud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41"/>
    </mc:Choice>
    <mc:Fallback xmlns="">
      <p:transition spd="slow" advTm="189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4946183"/>
              </p:ext>
            </p:extLst>
          </p:nvPr>
        </p:nvGraphicFramePr>
        <p:xfrm>
          <a:off x="323531" y="980725"/>
          <a:ext cx="8136898" cy="357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06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75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95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6241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6241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65251">
                <a:tc>
                  <a:txBody>
                    <a:bodyPr/>
                    <a:lstStyle/>
                    <a:p>
                      <a:r>
                        <a:rPr lang="en-US" dirty="0"/>
                        <a:t>Förfält</a:t>
                      </a:r>
                      <a:r>
                        <a:rPr lang="sv-SE" dirty="0"/>
                        <a:t> / Fundament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Verb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Substantiv</a:t>
                      </a:r>
                      <a:r>
                        <a:rPr lang="sv-SE" baseline="0" dirty="0"/>
                        <a:t> 1</a:t>
                      </a:r>
                    </a:p>
                    <a:p>
                      <a:r>
                        <a:rPr lang="sv-SE" baseline="0" dirty="0"/>
                        <a:t>(Subjekt)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Adverb 1</a:t>
                      </a:r>
                    </a:p>
                    <a:p>
                      <a:r>
                        <a:rPr lang="sv-SE" dirty="0"/>
                        <a:t>(Satsadverb)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Verb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Substantiv 2</a:t>
                      </a:r>
                    </a:p>
                    <a:p>
                      <a:r>
                        <a:rPr lang="sv-SE" dirty="0"/>
                        <a:t>(Objekt)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Adverb</a:t>
                      </a:r>
                      <a:r>
                        <a:rPr lang="sv-SE" baseline="0" dirty="0"/>
                        <a:t> 2</a:t>
                      </a:r>
                    </a:p>
                    <a:p>
                      <a:r>
                        <a:rPr lang="sv-SE" baseline="0" dirty="0"/>
                        <a:t>(Tid /</a:t>
                      </a:r>
                    </a:p>
                    <a:p>
                      <a:r>
                        <a:rPr lang="sv-SE" baseline="0" dirty="0"/>
                        <a:t>Plats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r>
                        <a:rPr lang="sv-SE" dirty="0"/>
                        <a:t>Susan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vill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>
                          <a:sym typeface="Wingdings" pitchFamily="2" charset="2"/>
                        </a:rPr>
                        <a:t>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äta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fisk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idag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r>
                        <a:rPr lang="sv-SE" dirty="0"/>
                        <a:t>Susan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763688" y="5013176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vill inte äta fisk idag.</a:t>
            </a:r>
            <a:endParaRPr lang="en-US" dirty="0"/>
          </a:p>
        </p:txBody>
      </p:sp>
      <p:pic>
        <p:nvPicPr>
          <p:cNvPr id="5" name="Ljud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972"/>
    </mc:Choice>
    <mc:Fallback xmlns="">
      <p:transition spd="slow" advTm="149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9419288"/>
              </p:ext>
            </p:extLst>
          </p:nvPr>
        </p:nvGraphicFramePr>
        <p:xfrm>
          <a:off x="395533" y="980725"/>
          <a:ext cx="8064896" cy="357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61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20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65251">
                <a:tc>
                  <a:txBody>
                    <a:bodyPr/>
                    <a:lstStyle/>
                    <a:p>
                      <a:r>
                        <a:rPr lang="en-US" dirty="0"/>
                        <a:t>Förfält</a:t>
                      </a:r>
                      <a:r>
                        <a:rPr lang="sv-SE" dirty="0"/>
                        <a:t> / Fundament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Verb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Substantiv</a:t>
                      </a:r>
                      <a:r>
                        <a:rPr lang="sv-SE" baseline="0" dirty="0"/>
                        <a:t> 1</a:t>
                      </a:r>
                    </a:p>
                    <a:p>
                      <a:r>
                        <a:rPr lang="sv-SE" baseline="0" dirty="0"/>
                        <a:t>(Subjekt)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Adverb 1</a:t>
                      </a:r>
                    </a:p>
                    <a:p>
                      <a:r>
                        <a:rPr lang="sv-SE" dirty="0"/>
                        <a:t>(Satsadverb)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Verb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Substantiv 2</a:t>
                      </a:r>
                    </a:p>
                    <a:p>
                      <a:r>
                        <a:rPr lang="sv-SE" dirty="0"/>
                        <a:t>(Objekt)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Adverb</a:t>
                      </a:r>
                      <a:r>
                        <a:rPr lang="sv-SE" baseline="0" dirty="0"/>
                        <a:t> 2</a:t>
                      </a:r>
                    </a:p>
                    <a:p>
                      <a:r>
                        <a:rPr lang="sv-SE" baseline="0" dirty="0"/>
                        <a:t>(Tid /</a:t>
                      </a:r>
                    </a:p>
                    <a:p>
                      <a:r>
                        <a:rPr lang="sv-SE" baseline="0" dirty="0"/>
                        <a:t>Plats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r>
                        <a:rPr lang="sv-SE" dirty="0"/>
                        <a:t>Susan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vill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>
                          <a:sym typeface="Wingdings" pitchFamily="2" charset="2"/>
                        </a:rPr>
                        <a:t>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äta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fisk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idag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r>
                        <a:rPr lang="sv-SE" dirty="0"/>
                        <a:t>Susan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vill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763688" y="5013176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inte äta fisk idag.</a:t>
            </a:r>
            <a:endParaRPr lang="en-US" dirty="0"/>
          </a:p>
        </p:txBody>
      </p:sp>
      <p:pic>
        <p:nvPicPr>
          <p:cNvPr id="2" name="Lju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40"/>
    </mc:Choice>
    <mc:Fallback xmlns="">
      <p:transition spd="slow" advTm="25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1777399"/>
              </p:ext>
            </p:extLst>
          </p:nvPr>
        </p:nvGraphicFramePr>
        <p:xfrm>
          <a:off x="467542" y="980725"/>
          <a:ext cx="7992887" cy="357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3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87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06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4184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4184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65251">
                <a:tc>
                  <a:txBody>
                    <a:bodyPr/>
                    <a:lstStyle/>
                    <a:p>
                      <a:r>
                        <a:rPr lang="en-US" dirty="0"/>
                        <a:t>Förfält</a:t>
                      </a:r>
                      <a:r>
                        <a:rPr lang="sv-SE" dirty="0"/>
                        <a:t> / Fundament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Verb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Substantiv</a:t>
                      </a:r>
                      <a:r>
                        <a:rPr lang="sv-SE" baseline="0" dirty="0"/>
                        <a:t> 1</a:t>
                      </a:r>
                    </a:p>
                    <a:p>
                      <a:r>
                        <a:rPr lang="sv-SE" baseline="0" dirty="0"/>
                        <a:t>(Subjekt)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Adverb 1</a:t>
                      </a:r>
                    </a:p>
                    <a:p>
                      <a:r>
                        <a:rPr lang="sv-SE" dirty="0"/>
                        <a:t>(Satsadverb)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Verb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Substantiv 2</a:t>
                      </a:r>
                    </a:p>
                    <a:p>
                      <a:r>
                        <a:rPr lang="sv-SE" dirty="0"/>
                        <a:t>(Objekt)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Adverb</a:t>
                      </a:r>
                      <a:r>
                        <a:rPr lang="sv-SE" baseline="0" dirty="0"/>
                        <a:t> 2</a:t>
                      </a:r>
                    </a:p>
                    <a:p>
                      <a:r>
                        <a:rPr lang="sv-SE" baseline="0" dirty="0"/>
                        <a:t>(Tid /</a:t>
                      </a:r>
                    </a:p>
                    <a:p>
                      <a:r>
                        <a:rPr lang="sv-SE" baseline="0" dirty="0"/>
                        <a:t>Plats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r>
                        <a:rPr lang="sv-SE" dirty="0"/>
                        <a:t>Susan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vill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>
                          <a:sym typeface="Wingdings" pitchFamily="2" charset="2"/>
                        </a:rPr>
                        <a:t>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äta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fisk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idag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r>
                        <a:rPr lang="sv-SE" dirty="0"/>
                        <a:t>Susan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vill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>
                          <a:sym typeface="Wingdings" pitchFamily="2" charset="2"/>
                        </a:rPr>
                        <a:t>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763688" y="5013176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inte äta fisk idag.</a:t>
            </a:r>
            <a:endParaRPr lang="en-US" dirty="0"/>
          </a:p>
        </p:txBody>
      </p:sp>
      <p:pic>
        <p:nvPicPr>
          <p:cNvPr id="2" name="Lju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79"/>
    </mc:Choice>
    <mc:Fallback xmlns="">
      <p:transition spd="slow" advTm="23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1547997"/>
              </p:ext>
            </p:extLst>
          </p:nvPr>
        </p:nvGraphicFramePr>
        <p:xfrm>
          <a:off x="467542" y="980725"/>
          <a:ext cx="7992887" cy="36456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15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447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06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4184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4184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65251">
                <a:tc>
                  <a:txBody>
                    <a:bodyPr/>
                    <a:lstStyle/>
                    <a:p>
                      <a:r>
                        <a:rPr lang="en-US" dirty="0"/>
                        <a:t>Förfält</a:t>
                      </a:r>
                      <a:r>
                        <a:rPr lang="sv-SE" dirty="0"/>
                        <a:t> / Fundament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Verb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Substantiv</a:t>
                      </a:r>
                      <a:r>
                        <a:rPr lang="sv-SE" baseline="0" dirty="0"/>
                        <a:t> 1</a:t>
                      </a:r>
                    </a:p>
                    <a:p>
                      <a:r>
                        <a:rPr lang="sv-SE" baseline="0" dirty="0"/>
                        <a:t>(Subjekt)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Adverb 1</a:t>
                      </a:r>
                    </a:p>
                    <a:p>
                      <a:r>
                        <a:rPr lang="sv-SE" dirty="0"/>
                        <a:t>(Satsadverb)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Verb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Substantiv 2</a:t>
                      </a:r>
                    </a:p>
                    <a:p>
                      <a:r>
                        <a:rPr lang="sv-SE" dirty="0"/>
                        <a:t>(Objekt)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Adverb</a:t>
                      </a:r>
                      <a:r>
                        <a:rPr lang="sv-SE" baseline="0" dirty="0"/>
                        <a:t> 2</a:t>
                      </a:r>
                    </a:p>
                    <a:p>
                      <a:r>
                        <a:rPr lang="sv-SE" baseline="0" dirty="0"/>
                        <a:t>(Tid /</a:t>
                      </a:r>
                    </a:p>
                    <a:p>
                      <a:r>
                        <a:rPr lang="sv-SE" baseline="0" dirty="0"/>
                        <a:t>Plats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r>
                        <a:rPr lang="sv-SE" dirty="0"/>
                        <a:t>Susan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vill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>
                          <a:sym typeface="Wingdings" pitchFamily="2" charset="2"/>
                        </a:rPr>
                        <a:t>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äta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fisk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idag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451">
                <a:tc>
                  <a:txBody>
                    <a:bodyPr/>
                    <a:lstStyle/>
                    <a:p>
                      <a:r>
                        <a:rPr lang="sv-SE" dirty="0"/>
                        <a:t>Susan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vill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>
                          <a:sym typeface="Wingdings" pitchFamily="2" charset="2"/>
                        </a:rPr>
                        <a:t>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inte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763688" y="5013176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äta fisk idag.</a:t>
            </a:r>
            <a:endParaRPr lang="en-US" dirty="0"/>
          </a:p>
        </p:txBody>
      </p:sp>
      <p:pic>
        <p:nvPicPr>
          <p:cNvPr id="2" name="Lju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55"/>
    </mc:Choice>
    <mc:Fallback xmlns="">
      <p:transition spd="slow" advTm="37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7973535"/>
              </p:ext>
            </p:extLst>
          </p:nvPr>
        </p:nvGraphicFramePr>
        <p:xfrm>
          <a:off x="467542" y="980725"/>
          <a:ext cx="7992887" cy="357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15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67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686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4184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4184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65251">
                <a:tc>
                  <a:txBody>
                    <a:bodyPr/>
                    <a:lstStyle/>
                    <a:p>
                      <a:r>
                        <a:rPr lang="en-US" dirty="0"/>
                        <a:t>Förfält</a:t>
                      </a:r>
                      <a:r>
                        <a:rPr lang="sv-SE" dirty="0"/>
                        <a:t> / Fundament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Verb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Substantiv</a:t>
                      </a:r>
                      <a:r>
                        <a:rPr lang="sv-SE" baseline="0" dirty="0"/>
                        <a:t> 1</a:t>
                      </a:r>
                    </a:p>
                    <a:p>
                      <a:r>
                        <a:rPr lang="sv-SE" baseline="0" dirty="0"/>
                        <a:t>(Subjekt)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Adverb 1</a:t>
                      </a:r>
                    </a:p>
                    <a:p>
                      <a:r>
                        <a:rPr lang="sv-SE" dirty="0"/>
                        <a:t>(Satsadverb)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Verb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Substantiv 2</a:t>
                      </a:r>
                    </a:p>
                    <a:p>
                      <a:r>
                        <a:rPr lang="sv-SE" dirty="0"/>
                        <a:t>(Objekt)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Adverb</a:t>
                      </a:r>
                      <a:r>
                        <a:rPr lang="sv-SE" baseline="0" dirty="0"/>
                        <a:t> 2</a:t>
                      </a:r>
                    </a:p>
                    <a:p>
                      <a:r>
                        <a:rPr lang="sv-SE" baseline="0" dirty="0"/>
                        <a:t>(Tid /</a:t>
                      </a:r>
                    </a:p>
                    <a:p>
                      <a:r>
                        <a:rPr lang="sv-SE" baseline="0" dirty="0"/>
                        <a:t>Plats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r>
                        <a:rPr lang="sv-SE" dirty="0"/>
                        <a:t>Susan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vill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>
                          <a:sym typeface="Wingdings" pitchFamily="2" charset="2"/>
                        </a:rPr>
                        <a:t>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äta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fisk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Idag.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r>
                        <a:rPr lang="sv-SE" dirty="0"/>
                        <a:t>Susan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vill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>
                          <a:sym typeface="Wingdings" pitchFamily="2" charset="2"/>
                        </a:rPr>
                        <a:t>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inte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äta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33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763688" y="5013176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fisk idag.</a:t>
            </a:r>
            <a:endParaRPr lang="en-US" dirty="0"/>
          </a:p>
        </p:txBody>
      </p:sp>
      <p:pic>
        <p:nvPicPr>
          <p:cNvPr id="2" name="Lju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66"/>
    </mc:Choice>
    <mc:Fallback xmlns="">
      <p:transition spd="slow" advTm="38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.1|7|3.4"/>
</p:tagLst>
</file>

<file path=ppt/theme/theme1.xml><?xml version="1.0" encoding="utf-8"?>
<a:theme xmlns:a="http://schemas.openxmlformats.org/drawingml/2006/main" name="Droppe">
  <a:themeElements>
    <a:clrScheme name="Droppe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pe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pe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TM04033925[[fn=Droppe]]</Template>
  <TotalTime>309</TotalTime>
  <Words>825</Words>
  <Application>Microsoft Office PowerPoint</Application>
  <PresentationFormat>Bildspel på skärmen (4:3)</PresentationFormat>
  <Paragraphs>429</Paragraphs>
  <Slides>20</Slides>
  <Notes>0</Notes>
  <HiddenSlides>0</HiddenSlides>
  <MMClips>20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20</vt:i4>
      </vt:variant>
    </vt:vector>
  </HeadingPairs>
  <TitlesOfParts>
    <vt:vector size="24" baseType="lpstr">
      <vt:lpstr>Arial</vt:lpstr>
      <vt:lpstr>Tw Cen MT</vt:lpstr>
      <vt:lpstr>Wingdings</vt:lpstr>
      <vt:lpstr>Droppe</vt:lpstr>
      <vt:lpstr>ORDFÖLJD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Bisatserna</vt:lpstr>
      <vt:lpstr>Satsadverbial</vt:lpstr>
      <vt:lpstr>Samordnande konjunktioner</vt:lpstr>
      <vt:lpstr>PowerPoint-presentation</vt:lpstr>
      <vt:lpstr>PowerPoint-presentation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marina.lindstrom@folkuniversitetet.se</dc:creator>
  <cp:lastModifiedBy>Marina Lindström</cp:lastModifiedBy>
  <cp:revision>24</cp:revision>
  <dcterms:created xsi:type="dcterms:W3CDTF">2013-10-01T12:43:22Z</dcterms:created>
  <dcterms:modified xsi:type="dcterms:W3CDTF">2021-10-26T11:32:51Z</dcterms:modified>
</cp:coreProperties>
</file>