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28"/>
  </p:normalViewPr>
  <p:slideViewPr>
    <p:cSldViewPr snapToGrid="0" snapToObjects="1">
      <p:cViewPr varScale="1">
        <p:scale>
          <a:sx n="88" d="100"/>
          <a:sy n="88" d="100"/>
        </p:scale>
        <p:origin x="18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3/20/20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3/20/20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3/20/20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3/20/20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3/20/20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3/20/20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3/20/20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3/20/20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3/20/20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3/20/20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3/20/20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3/20/20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3/20/20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3/20/20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3/20/20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3/20/20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3/20/20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3/20/20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A7C071-D016-2943-93E6-D03BF302AE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Verbgrupper 1-4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F3A84D4-29CF-9446-906E-468BCB17C2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En kortsammanfattad presentation</a:t>
            </a:r>
          </a:p>
        </p:txBody>
      </p:sp>
    </p:spTree>
    <p:extLst>
      <p:ext uri="{BB962C8B-B14F-4D97-AF65-F5344CB8AC3E}">
        <p14:creationId xmlns:p14="http://schemas.microsoft.com/office/powerpoint/2010/main" val="1051458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F0A98B-1651-C541-A598-4C1FB8F2D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Grupp 1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9506E7-C7AE-584A-87FB-BDBB215559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052" y="1629342"/>
            <a:ext cx="9613861" cy="3599316"/>
          </a:xfrm>
        </p:spPr>
        <p:txBody>
          <a:bodyPr/>
          <a:lstStyle/>
          <a:p>
            <a:r>
              <a:rPr lang="sv-SE" dirty="0"/>
              <a:t>Alla verb i den här gruppen slutar på </a:t>
            </a:r>
            <a:r>
              <a:rPr lang="sv-SE" dirty="0">
                <a:solidFill>
                  <a:srgbClr val="FF0000"/>
                </a:solidFill>
              </a:rPr>
              <a:t>-a </a:t>
            </a:r>
            <a:r>
              <a:rPr lang="sv-SE" dirty="0"/>
              <a:t>i imperativ</a:t>
            </a:r>
          </a:p>
          <a:p>
            <a:r>
              <a:rPr lang="sv-SE" dirty="0"/>
              <a:t>Supinum är inte ett verbtempus. Det är en del av </a:t>
            </a:r>
            <a:r>
              <a:rPr lang="sv-SE"/>
              <a:t>tempuset perfekt </a:t>
            </a:r>
            <a:r>
              <a:rPr lang="sv-SE" dirty="0"/>
              <a:t>(har + supinum)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A3CA2118-0278-1245-90F9-15C597A3EC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779539"/>
              </p:ext>
            </p:extLst>
          </p:nvPr>
        </p:nvGraphicFramePr>
        <p:xfrm>
          <a:off x="89210" y="2843561"/>
          <a:ext cx="12013580" cy="392353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02716">
                  <a:extLst>
                    <a:ext uri="{9D8B030D-6E8A-4147-A177-3AD203B41FA5}">
                      <a16:colId xmlns:a16="http://schemas.microsoft.com/office/drawing/2014/main" val="1836759931"/>
                    </a:ext>
                  </a:extLst>
                </a:gridCol>
                <a:gridCol w="2593030">
                  <a:extLst>
                    <a:ext uri="{9D8B030D-6E8A-4147-A177-3AD203B41FA5}">
                      <a16:colId xmlns:a16="http://schemas.microsoft.com/office/drawing/2014/main" val="4126268037"/>
                    </a:ext>
                  </a:extLst>
                </a:gridCol>
                <a:gridCol w="2212402">
                  <a:extLst>
                    <a:ext uri="{9D8B030D-6E8A-4147-A177-3AD203B41FA5}">
                      <a16:colId xmlns:a16="http://schemas.microsoft.com/office/drawing/2014/main" val="696956032"/>
                    </a:ext>
                  </a:extLst>
                </a:gridCol>
                <a:gridCol w="2402716">
                  <a:extLst>
                    <a:ext uri="{9D8B030D-6E8A-4147-A177-3AD203B41FA5}">
                      <a16:colId xmlns:a16="http://schemas.microsoft.com/office/drawing/2014/main" val="2507717311"/>
                    </a:ext>
                  </a:extLst>
                </a:gridCol>
                <a:gridCol w="2402716">
                  <a:extLst>
                    <a:ext uri="{9D8B030D-6E8A-4147-A177-3AD203B41FA5}">
                      <a16:colId xmlns:a16="http://schemas.microsoft.com/office/drawing/2014/main" val="3765166919"/>
                    </a:ext>
                  </a:extLst>
                </a:gridCol>
              </a:tblGrid>
              <a:tr h="752284"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Imperativ</a:t>
                      </a:r>
                    </a:p>
                    <a:p>
                      <a:pPr algn="ctr"/>
                      <a:r>
                        <a:rPr lang="sv-SE" dirty="0"/>
                        <a:t>(Uppmaning, order)</a:t>
                      </a:r>
                    </a:p>
                    <a:p>
                      <a:pPr algn="ctr"/>
                      <a:r>
                        <a:rPr lang="sv-SE" dirty="0"/>
                        <a:t>(grundform)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Infinitiv</a:t>
                      </a:r>
                    </a:p>
                    <a:p>
                      <a:pPr algn="ctr"/>
                      <a:r>
                        <a:rPr lang="sv-SE" dirty="0"/>
                        <a:t>(att, efter hjälpverb)</a:t>
                      </a:r>
                    </a:p>
                    <a:p>
                      <a:pPr algn="ctr"/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Presens</a:t>
                      </a:r>
                    </a:p>
                    <a:p>
                      <a:pPr algn="ctr"/>
                      <a:r>
                        <a:rPr lang="sv-SE" dirty="0"/>
                        <a:t>(nu, rutin)</a:t>
                      </a:r>
                    </a:p>
                    <a:p>
                      <a:pPr algn="ctr"/>
                      <a:r>
                        <a:rPr lang="sv-SE" dirty="0"/>
                        <a:t>(imperativ + 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Preteritum</a:t>
                      </a:r>
                    </a:p>
                    <a:p>
                      <a:pPr algn="ctr"/>
                      <a:r>
                        <a:rPr lang="sv-SE" dirty="0"/>
                        <a:t>(dåtid)</a:t>
                      </a:r>
                    </a:p>
                    <a:p>
                      <a:pPr algn="ctr"/>
                      <a:r>
                        <a:rPr lang="sv-SE" dirty="0"/>
                        <a:t>(imperativ + de)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Supinum</a:t>
                      </a:r>
                    </a:p>
                    <a:p>
                      <a:pPr algn="ctr"/>
                      <a:r>
                        <a:rPr lang="sv-SE" dirty="0"/>
                        <a:t>(imperativ + 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31619"/>
                  </a:ext>
                </a:extLst>
              </a:tr>
              <a:tr h="752284"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prata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prata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prata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r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prata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de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>
                          <a:solidFill>
                            <a:schemeClr val="bg1"/>
                          </a:solidFill>
                        </a:rPr>
                        <a:t>prata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v-S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5043092"/>
                  </a:ext>
                </a:extLst>
              </a:tr>
              <a:tr h="752284"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träna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träna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träna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träna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träna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0708271"/>
                  </a:ext>
                </a:extLst>
              </a:tr>
              <a:tr h="752284"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studera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studera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studera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studera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studera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197519"/>
                  </a:ext>
                </a:extLst>
              </a:tr>
              <a:tr h="752284"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promenera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promenera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promenera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promenera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promenera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629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1454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1832BC-D865-8048-884E-1D2DA5347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Grupp 2a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3E1C5F-C4EB-1141-9834-99872FB90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834166"/>
            <a:ext cx="9613861" cy="4102023"/>
          </a:xfrm>
        </p:spPr>
        <p:txBody>
          <a:bodyPr/>
          <a:lstStyle/>
          <a:p>
            <a:r>
              <a:rPr lang="sv-SE" dirty="0"/>
              <a:t>Alla verb i den här gruppen slutar på konsonant i imperativ och på </a:t>
            </a:r>
            <a:r>
              <a:rPr lang="sv-SE" dirty="0">
                <a:solidFill>
                  <a:srgbClr val="FF0000"/>
                </a:solidFill>
              </a:rPr>
              <a:t>-de </a:t>
            </a:r>
            <a:r>
              <a:rPr lang="sv-SE" dirty="0"/>
              <a:t>i preteritum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5C3787C0-3513-1F4D-B487-99BB95475B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265258"/>
              </p:ext>
            </p:extLst>
          </p:nvPr>
        </p:nvGraphicFramePr>
        <p:xfrm>
          <a:off x="122663" y="2888166"/>
          <a:ext cx="11797985" cy="372450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59597">
                  <a:extLst>
                    <a:ext uri="{9D8B030D-6E8A-4147-A177-3AD203B41FA5}">
                      <a16:colId xmlns:a16="http://schemas.microsoft.com/office/drawing/2014/main" val="2657034549"/>
                    </a:ext>
                  </a:extLst>
                </a:gridCol>
                <a:gridCol w="2524638">
                  <a:extLst>
                    <a:ext uri="{9D8B030D-6E8A-4147-A177-3AD203B41FA5}">
                      <a16:colId xmlns:a16="http://schemas.microsoft.com/office/drawing/2014/main" val="1180617509"/>
                    </a:ext>
                  </a:extLst>
                </a:gridCol>
                <a:gridCol w="2194556">
                  <a:extLst>
                    <a:ext uri="{9D8B030D-6E8A-4147-A177-3AD203B41FA5}">
                      <a16:colId xmlns:a16="http://schemas.microsoft.com/office/drawing/2014/main" val="1674742451"/>
                    </a:ext>
                  </a:extLst>
                </a:gridCol>
                <a:gridCol w="2359597">
                  <a:extLst>
                    <a:ext uri="{9D8B030D-6E8A-4147-A177-3AD203B41FA5}">
                      <a16:colId xmlns:a16="http://schemas.microsoft.com/office/drawing/2014/main" val="1833296639"/>
                    </a:ext>
                  </a:extLst>
                </a:gridCol>
                <a:gridCol w="2359597">
                  <a:extLst>
                    <a:ext uri="{9D8B030D-6E8A-4147-A177-3AD203B41FA5}">
                      <a16:colId xmlns:a16="http://schemas.microsoft.com/office/drawing/2014/main" val="330360436"/>
                    </a:ext>
                  </a:extLst>
                </a:gridCol>
              </a:tblGrid>
              <a:tr h="1038148"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Imperativ</a:t>
                      </a:r>
                    </a:p>
                    <a:p>
                      <a:pPr algn="ctr"/>
                      <a:r>
                        <a:rPr lang="sv-SE" dirty="0"/>
                        <a:t>(uppmaning, order)</a:t>
                      </a:r>
                    </a:p>
                    <a:p>
                      <a:pPr algn="ctr"/>
                      <a:r>
                        <a:rPr lang="sv-SE" dirty="0"/>
                        <a:t>(grundform)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Infinitiv</a:t>
                      </a:r>
                    </a:p>
                    <a:p>
                      <a:pPr algn="ctr"/>
                      <a:r>
                        <a:rPr lang="sv-SE" dirty="0"/>
                        <a:t>(att, efter hjälpverb)</a:t>
                      </a:r>
                    </a:p>
                    <a:p>
                      <a:pPr algn="ctr"/>
                      <a:r>
                        <a:rPr lang="sv-SE" dirty="0"/>
                        <a:t>(imperativ + 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Presens</a:t>
                      </a:r>
                    </a:p>
                    <a:p>
                      <a:pPr algn="ctr"/>
                      <a:r>
                        <a:rPr lang="sv-SE" dirty="0"/>
                        <a:t>(nu, rutin)</a:t>
                      </a:r>
                    </a:p>
                    <a:p>
                      <a:pPr algn="ctr"/>
                      <a:r>
                        <a:rPr lang="sv-SE" dirty="0"/>
                        <a:t>(imperativ + 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Preteritum</a:t>
                      </a:r>
                    </a:p>
                    <a:p>
                      <a:pPr algn="ctr"/>
                      <a:r>
                        <a:rPr lang="sv-SE" dirty="0"/>
                        <a:t>(dåtid)</a:t>
                      </a:r>
                    </a:p>
                    <a:p>
                      <a:pPr algn="ctr"/>
                      <a:r>
                        <a:rPr lang="sv-SE" dirty="0"/>
                        <a:t>(imperativ + de)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Supinum</a:t>
                      </a:r>
                    </a:p>
                    <a:p>
                      <a:pPr algn="ctr"/>
                      <a:r>
                        <a:rPr lang="sv-SE" dirty="0"/>
                        <a:t>(imperativ + 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28988"/>
                  </a:ext>
                </a:extLst>
              </a:tr>
              <a:tr h="895453"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ring!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ring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ring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ring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ring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250003"/>
                  </a:ext>
                </a:extLst>
              </a:tr>
              <a:tr h="895453"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stäng!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stäng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stäng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stäng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stäng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770643"/>
                  </a:ext>
                </a:extLst>
              </a:tr>
              <a:tr h="895453"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kör! (obs)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köra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kör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kör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kör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00978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781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C7AAB8-7438-014C-A13F-E2D164F3C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Grupp 2b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930604-5984-3940-994A-8E40E47EC5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Alla verb i den här gruppen slutar på konsonanterna </a:t>
            </a:r>
            <a:r>
              <a:rPr lang="sv-SE" dirty="0">
                <a:solidFill>
                  <a:srgbClr val="FF0000"/>
                </a:solidFill>
              </a:rPr>
              <a:t>k, p, s, t, x </a:t>
            </a:r>
            <a:r>
              <a:rPr lang="sv-SE" dirty="0"/>
              <a:t>i infinitiv och på </a:t>
            </a:r>
            <a:r>
              <a:rPr lang="sv-SE" dirty="0">
                <a:solidFill>
                  <a:srgbClr val="FF0000"/>
                </a:solidFill>
              </a:rPr>
              <a:t>–te </a:t>
            </a:r>
            <a:r>
              <a:rPr lang="sv-SE" dirty="0"/>
              <a:t>i preteritum</a:t>
            </a:r>
          </a:p>
          <a:p>
            <a:pPr marL="0" indent="0">
              <a:buNone/>
            </a:pPr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82F4FC57-4A08-F74F-B1C4-06354EBA59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107800"/>
              </p:ext>
            </p:extLst>
          </p:nvPr>
        </p:nvGraphicFramePr>
        <p:xfrm>
          <a:off x="136292" y="3250992"/>
          <a:ext cx="11806665" cy="345238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61333">
                  <a:extLst>
                    <a:ext uri="{9D8B030D-6E8A-4147-A177-3AD203B41FA5}">
                      <a16:colId xmlns:a16="http://schemas.microsoft.com/office/drawing/2014/main" val="1925455089"/>
                    </a:ext>
                  </a:extLst>
                </a:gridCol>
                <a:gridCol w="2520424">
                  <a:extLst>
                    <a:ext uri="{9D8B030D-6E8A-4147-A177-3AD203B41FA5}">
                      <a16:colId xmlns:a16="http://schemas.microsoft.com/office/drawing/2014/main" val="3929041966"/>
                    </a:ext>
                  </a:extLst>
                </a:gridCol>
                <a:gridCol w="2202242">
                  <a:extLst>
                    <a:ext uri="{9D8B030D-6E8A-4147-A177-3AD203B41FA5}">
                      <a16:colId xmlns:a16="http://schemas.microsoft.com/office/drawing/2014/main" val="354046149"/>
                    </a:ext>
                  </a:extLst>
                </a:gridCol>
                <a:gridCol w="2361333">
                  <a:extLst>
                    <a:ext uri="{9D8B030D-6E8A-4147-A177-3AD203B41FA5}">
                      <a16:colId xmlns:a16="http://schemas.microsoft.com/office/drawing/2014/main" val="1587649950"/>
                    </a:ext>
                  </a:extLst>
                </a:gridCol>
                <a:gridCol w="2361333">
                  <a:extLst>
                    <a:ext uri="{9D8B030D-6E8A-4147-A177-3AD203B41FA5}">
                      <a16:colId xmlns:a16="http://schemas.microsoft.com/office/drawing/2014/main" val="3302101268"/>
                    </a:ext>
                  </a:extLst>
                </a:gridCol>
              </a:tblGrid>
              <a:tr h="845996"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Imperativ</a:t>
                      </a:r>
                    </a:p>
                    <a:p>
                      <a:pPr algn="ctr"/>
                      <a:r>
                        <a:rPr lang="sv-SE" dirty="0"/>
                        <a:t>(uppmaning, order)</a:t>
                      </a:r>
                    </a:p>
                    <a:p>
                      <a:pPr algn="ctr"/>
                      <a:r>
                        <a:rPr lang="sv-SE" dirty="0"/>
                        <a:t>(grundform)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Infinitiv</a:t>
                      </a:r>
                    </a:p>
                    <a:p>
                      <a:pPr algn="ctr"/>
                      <a:r>
                        <a:rPr lang="sv-SE" dirty="0"/>
                        <a:t>(att, efter hjälpverb)</a:t>
                      </a:r>
                    </a:p>
                    <a:p>
                      <a:pPr algn="ctr"/>
                      <a:r>
                        <a:rPr lang="sv-SE" dirty="0"/>
                        <a:t>(imperativ + 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Presens</a:t>
                      </a:r>
                    </a:p>
                    <a:p>
                      <a:pPr algn="ctr"/>
                      <a:r>
                        <a:rPr lang="sv-SE" dirty="0"/>
                        <a:t>(nu, rutin)</a:t>
                      </a:r>
                    </a:p>
                    <a:p>
                      <a:pPr algn="ctr"/>
                      <a:r>
                        <a:rPr lang="sv-SE" dirty="0"/>
                        <a:t>(imperativ + 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Preteritum</a:t>
                      </a:r>
                    </a:p>
                    <a:p>
                      <a:pPr algn="ctr"/>
                      <a:r>
                        <a:rPr lang="sv-SE" dirty="0"/>
                        <a:t>(dåtid)</a:t>
                      </a:r>
                    </a:p>
                    <a:p>
                      <a:pPr algn="ctr"/>
                      <a:r>
                        <a:rPr lang="sv-SE" dirty="0"/>
                        <a:t>(imperativ + 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Supinum</a:t>
                      </a:r>
                    </a:p>
                    <a:p>
                      <a:pPr algn="ctr"/>
                      <a:r>
                        <a:rPr lang="sv-SE" dirty="0"/>
                        <a:t>(imperativ + 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469451"/>
                  </a:ext>
                </a:extLst>
              </a:tr>
              <a:tr h="845996"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Köp!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Köp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Köp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Köp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Köp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6910693"/>
                  </a:ext>
                </a:extLst>
              </a:tr>
              <a:tr h="845996"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Läs!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Läs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sv-SE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Läs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Läs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Läs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2543238"/>
                  </a:ext>
                </a:extLst>
              </a:tr>
              <a:tr h="845996"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Tänk!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Tänk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Tänk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Tänk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Tänk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916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8337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74024E-E858-6449-947D-F697CFC74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Grupp 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AF21353-A120-CE41-A1B5-830F247E8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Alla verb i den här gruppen är korta verb och slutar på vokal i imperativ.</a:t>
            </a:r>
          </a:p>
          <a:p>
            <a:pPr marL="0" indent="0">
              <a:buNone/>
            </a:pPr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CEBA01AA-EC38-964E-8309-67D3671500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113836"/>
              </p:ext>
            </p:extLst>
          </p:nvPr>
        </p:nvGraphicFramePr>
        <p:xfrm>
          <a:off x="147444" y="3315918"/>
          <a:ext cx="11795510" cy="340369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95395">
                  <a:extLst>
                    <a:ext uri="{9D8B030D-6E8A-4147-A177-3AD203B41FA5}">
                      <a16:colId xmlns:a16="http://schemas.microsoft.com/office/drawing/2014/main" val="3830297567"/>
                    </a:ext>
                  </a:extLst>
                </a:gridCol>
                <a:gridCol w="2720898">
                  <a:extLst>
                    <a:ext uri="{9D8B030D-6E8A-4147-A177-3AD203B41FA5}">
                      <a16:colId xmlns:a16="http://schemas.microsoft.com/office/drawing/2014/main" val="1332612257"/>
                    </a:ext>
                  </a:extLst>
                </a:gridCol>
                <a:gridCol w="2163336">
                  <a:extLst>
                    <a:ext uri="{9D8B030D-6E8A-4147-A177-3AD203B41FA5}">
                      <a16:colId xmlns:a16="http://schemas.microsoft.com/office/drawing/2014/main" val="511449316"/>
                    </a:ext>
                  </a:extLst>
                </a:gridCol>
                <a:gridCol w="2308303">
                  <a:extLst>
                    <a:ext uri="{9D8B030D-6E8A-4147-A177-3AD203B41FA5}">
                      <a16:colId xmlns:a16="http://schemas.microsoft.com/office/drawing/2014/main" val="2356377851"/>
                    </a:ext>
                  </a:extLst>
                </a:gridCol>
                <a:gridCol w="2107578">
                  <a:extLst>
                    <a:ext uri="{9D8B030D-6E8A-4147-A177-3AD203B41FA5}">
                      <a16:colId xmlns:a16="http://schemas.microsoft.com/office/drawing/2014/main" val="2669586921"/>
                    </a:ext>
                  </a:extLst>
                </a:gridCol>
              </a:tblGrid>
              <a:tr h="829765"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Imperativ</a:t>
                      </a:r>
                    </a:p>
                    <a:p>
                      <a:pPr algn="ctr"/>
                      <a:r>
                        <a:rPr lang="sv-SE" dirty="0"/>
                        <a:t>(uppmaningar, order)</a:t>
                      </a:r>
                    </a:p>
                    <a:p>
                      <a:pPr algn="ctr"/>
                      <a:r>
                        <a:rPr lang="sv-SE" dirty="0"/>
                        <a:t>(grundform)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Infinitiv</a:t>
                      </a:r>
                    </a:p>
                    <a:p>
                      <a:pPr algn="ctr"/>
                      <a:r>
                        <a:rPr lang="sv-SE" dirty="0"/>
                        <a:t>(att, efter hjälpverb)</a:t>
                      </a:r>
                    </a:p>
                    <a:p>
                      <a:pPr algn="ctr"/>
                      <a:r>
                        <a:rPr lang="sv-SE" dirty="0"/>
                        <a:t>(samma som imperativ)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Presens</a:t>
                      </a:r>
                    </a:p>
                    <a:p>
                      <a:pPr algn="ctr"/>
                      <a:r>
                        <a:rPr lang="sv-SE" dirty="0"/>
                        <a:t>(nu, rutin)</a:t>
                      </a:r>
                    </a:p>
                    <a:p>
                      <a:pPr algn="ctr"/>
                      <a:r>
                        <a:rPr lang="sv-SE" dirty="0"/>
                        <a:t>(imperativ + 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Preteritum</a:t>
                      </a:r>
                    </a:p>
                    <a:p>
                      <a:pPr algn="ctr"/>
                      <a:r>
                        <a:rPr lang="sv-SE" dirty="0"/>
                        <a:t>(dåtid)</a:t>
                      </a:r>
                    </a:p>
                    <a:p>
                      <a:pPr algn="ctr"/>
                      <a:r>
                        <a:rPr lang="sv-SE" dirty="0"/>
                        <a:t>(imperativ + </a:t>
                      </a:r>
                      <a:r>
                        <a:rPr lang="sv-SE" dirty="0" err="1"/>
                        <a:t>dde</a:t>
                      </a:r>
                      <a:r>
                        <a:rPr lang="sv-SE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Supinum</a:t>
                      </a:r>
                    </a:p>
                    <a:p>
                      <a:pPr algn="ctr"/>
                      <a:r>
                        <a:rPr lang="sv-SE" dirty="0"/>
                        <a:t>(imperativ + </a:t>
                      </a:r>
                      <a:r>
                        <a:rPr lang="sv-SE" dirty="0" err="1"/>
                        <a:t>tt</a:t>
                      </a:r>
                      <a:r>
                        <a:rPr lang="sv-SE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105923"/>
                  </a:ext>
                </a:extLst>
              </a:tr>
              <a:tr h="829765"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Bo!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Bo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Bo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r</a:t>
                      </a:r>
                      <a:r>
                        <a:rPr lang="sv-SE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Bo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dde</a:t>
                      </a:r>
                      <a:r>
                        <a:rPr lang="sv-SE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Bo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tt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6486538"/>
                  </a:ext>
                </a:extLst>
              </a:tr>
              <a:tr h="829765"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Tro!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Tro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Tro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r</a:t>
                      </a:r>
                      <a:r>
                        <a:rPr lang="sv-SE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Tro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dde</a:t>
                      </a:r>
                      <a:r>
                        <a:rPr lang="sv-SE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Tro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tt</a:t>
                      </a:r>
                      <a:r>
                        <a:rPr lang="sv-SE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216899"/>
                  </a:ext>
                </a:extLst>
              </a:tr>
              <a:tr h="829765"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Sy!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Sy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Sy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r</a:t>
                      </a:r>
                      <a:r>
                        <a:rPr lang="sv-SE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Sy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dde</a:t>
                      </a:r>
                      <a:r>
                        <a:rPr lang="sv-SE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Sy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tt</a:t>
                      </a:r>
                      <a:r>
                        <a:rPr lang="sv-SE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30344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0168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D367EC-2F4F-8D46-8977-1F00EC45D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Grupp 4: Starka verb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AC8B6B9-3037-6F4C-A27A-869A617FB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Verben i grupp 4 har olika vokalväxlingar, till exempel: i-a-u, i-e-i, u-ö-u, y-ö-u</a:t>
            </a:r>
          </a:p>
          <a:p>
            <a:pPr marL="0" indent="0">
              <a:buNone/>
            </a:pPr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AACBF2A3-7255-894B-AD44-A0AE702B1C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30347"/>
              </p:ext>
            </p:extLst>
          </p:nvPr>
        </p:nvGraphicFramePr>
        <p:xfrm>
          <a:off x="113990" y="3209431"/>
          <a:ext cx="11951630" cy="41401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90326">
                  <a:extLst>
                    <a:ext uri="{9D8B030D-6E8A-4147-A177-3AD203B41FA5}">
                      <a16:colId xmlns:a16="http://schemas.microsoft.com/office/drawing/2014/main" val="2108005403"/>
                    </a:ext>
                  </a:extLst>
                </a:gridCol>
                <a:gridCol w="2491430">
                  <a:extLst>
                    <a:ext uri="{9D8B030D-6E8A-4147-A177-3AD203B41FA5}">
                      <a16:colId xmlns:a16="http://schemas.microsoft.com/office/drawing/2014/main" val="3622400801"/>
                    </a:ext>
                  </a:extLst>
                </a:gridCol>
                <a:gridCol w="2289222">
                  <a:extLst>
                    <a:ext uri="{9D8B030D-6E8A-4147-A177-3AD203B41FA5}">
                      <a16:colId xmlns:a16="http://schemas.microsoft.com/office/drawing/2014/main" val="1923907741"/>
                    </a:ext>
                  </a:extLst>
                </a:gridCol>
                <a:gridCol w="2390326">
                  <a:extLst>
                    <a:ext uri="{9D8B030D-6E8A-4147-A177-3AD203B41FA5}">
                      <a16:colId xmlns:a16="http://schemas.microsoft.com/office/drawing/2014/main" val="3095694089"/>
                    </a:ext>
                  </a:extLst>
                </a:gridCol>
                <a:gridCol w="2390326">
                  <a:extLst>
                    <a:ext uri="{9D8B030D-6E8A-4147-A177-3AD203B41FA5}">
                      <a16:colId xmlns:a16="http://schemas.microsoft.com/office/drawing/2014/main" val="2288803308"/>
                    </a:ext>
                  </a:extLst>
                </a:gridCol>
              </a:tblGrid>
              <a:tr h="698490"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Imperativ</a:t>
                      </a:r>
                    </a:p>
                    <a:p>
                      <a:pPr algn="ctr"/>
                      <a:r>
                        <a:rPr lang="sv-SE" dirty="0"/>
                        <a:t>(uppmaning, order)</a:t>
                      </a:r>
                    </a:p>
                    <a:p>
                      <a:pPr algn="ctr"/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Infinitiv</a:t>
                      </a:r>
                    </a:p>
                    <a:p>
                      <a:pPr algn="ctr"/>
                      <a:r>
                        <a:rPr lang="sv-SE" dirty="0"/>
                        <a:t>(att, efter hjälpverb)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Presens</a:t>
                      </a:r>
                    </a:p>
                    <a:p>
                      <a:pPr algn="ctr"/>
                      <a:r>
                        <a:rPr lang="sv-SE" dirty="0"/>
                        <a:t>(nu, rutin)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Preteritum</a:t>
                      </a:r>
                    </a:p>
                    <a:p>
                      <a:pPr algn="ctr"/>
                      <a:r>
                        <a:rPr lang="sv-SE" dirty="0"/>
                        <a:t>(dåtid)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Supinum</a:t>
                      </a:r>
                    </a:p>
                    <a:p>
                      <a:pPr algn="ctr"/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7230575"/>
                  </a:ext>
                </a:extLst>
              </a:tr>
              <a:tr h="698490">
                <a:tc>
                  <a:txBody>
                    <a:bodyPr/>
                    <a:lstStyle/>
                    <a:p>
                      <a:pPr algn="ctr"/>
                      <a:endParaRPr lang="sv-SE" dirty="0"/>
                    </a:p>
                    <a:p>
                      <a:pPr algn="ctr"/>
                      <a:r>
                        <a:rPr lang="sv-SE" dirty="0"/>
                        <a:t>Spring</a:t>
                      </a:r>
                    </a:p>
                    <a:p>
                      <a:pPr algn="ctr"/>
                      <a:r>
                        <a:rPr lang="sv-SE" dirty="0"/>
                        <a:t>Drick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dirty="0"/>
                    </a:p>
                    <a:p>
                      <a:pPr algn="ctr"/>
                      <a:r>
                        <a:rPr lang="sv-SE" dirty="0"/>
                        <a:t>Springa </a:t>
                      </a:r>
                    </a:p>
                    <a:p>
                      <a:pPr algn="ctr"/>
                      <a:r>
                        <a:rPr lang="sv-SE" dirty="0"/>
                        <a:t>Dricka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i-a-u</a:t>
                      </a:r>
                    </a:p>
                    <a:p>
                      <a:pPr algn="ctr"/>
                      <a:r>
                        <a:rPr lang="sv-SE" dirty="0"/>
                        <a:t>Spr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sv-SE" dirty="0"/>
                        <a:t>nger</a:t>
                      </a:r>
                    </a:p>
                    <a:p>
                      <a:pPr algn="ctr"/>
                      <a:r>
                        <a:rPr lang="sv-SE" dirty="0"/>
                        <a:t>Dr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sv-SE" dirty="0"/>
                        <a:t>cker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i-a-u</a:t>
                      </a:r>
                    </a:p>
                    <a:p>
                      <a:pPr algn="ctr"/>
                      <a:r>
                        <a:rPr lang="sv-SE" dirty="0"/>
                        <a:t>Spr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sv-SE" dirty="0"/>
                        <a:t>ng</a:t>
                      </a:r>
                    </a:p>
                    <a:p>
                      <a:pPr algn="ctr"/>
                      <a:r>
                        <a:rPr lang="sv-SE" dirty="0"/>
                        <a:t>Dr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sv-SE" dirty="0"/>
                        <a:t>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i-a-u</a:t>
                      </a:r>
                    </a:p>
                    <a:p>
                      <a:pPr algn="ctr"/>
                      <a:r>
                        <a:rPr lang="sv-SE" dirty="0"/>
                        <a:t>Spr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u</a:t>
                      </a:r>
                      <a:r>
                        <a:rPr lang="sv-SE" dirty="0"/>
                        <a:t>ngit</a:t>
                      </a:r>
                    </a:p>
                    <a:p>
                      <a:pPr algn="ctr"/>
                      <a:r>
                        <a:rPr lang="sv-SE" dirty="0"/>
                        <a:t>Dr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u</a:t>
                      </a:r>
                      <a:r>
                        <a:rPr lang="sv-SE" dirty="0"/>
                        <a:t>ckit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7134611"/>
                  </a:ext>
                </a:extLst>
              </a:tr>
              <a:tr h="698490">
                <a:tc>
                  <a:txBody>
                    <a:bodyPr/>
                    <a:lstStyle/>
                    <a:p>
                      <a:pPr algn="ctr"/>
                      <a:endParaRPr lang="sv-SE" dirty="0"/>
                    </a:p>
                    <a:p>
                      <a:pPr algn="ctr"/>
                      <a:r>
                        <a:rPr lang="sv-SE" dirty="0"/>
                        <a:t>Skriv</a:t>
                      </a:r>
                    </a:p>
                    <a:p>
                      <a:pPr algn="ctr"/>
                      <a:r>
                        <a:rPr lang="sv-SE" dirty="0"/>
                        <a:t>Bli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dirty="0"/>
                    </a:p>
                    <a:p>
                      <a:pPr algn="ctr"/>
                      <a:r>
                        <a:rPr lang="sv-SE" dirty="0"/>
                        <a:t>Skr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sv-SE" dirty="0"/>
                        <a:t>va</a:t>
                      </a:r>
                    </a:p>
                    <a:p>
                      <a:pPr algn="ctr"/>
                      <a:r>
                        <a:rPr lang="sv-SE" dirty="0"/>
                        <a:t>Bl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sv-SE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i-e-i</a:t>
                      </a:r>
                    </a:p>
                    <a:p>
                      <a:pPr algn="ctr"/>
                      <a:r>
                        <a:rPr lang="sv-SE" dirty="0"/>
                        <a:t>Skr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sv-SE" dirty="0"/>
                        <a:t>ver </a:t>
                      </a:r>
                    </a:p>
                    <a:p>
                      <a:pPr algn="ctr"/>
                      <a:r>
                        <a:rPr lang="sv-SE" dirty="0"/>
                        <a:t>Bl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sv-SE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i-e-i</a:t>
                      </a:r>
                    </a:p>
                    <a:p>
                      <a:pPr algn="ctr"/>
                      <a:r>
                        <a:rPr lang="sv-SE" dirty="0"/>
                        <a:t>Skr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sv-SE" dirty="0"/>
                        <a:t>v</a:t>
                      </a:r>
                    </a:p>
                    <a:p>
                      <a:pPr algn="ctr"/>
                      <a:r>
                        <a:rPr lang="sv-SE" dirty="0"/>
                        <a:t>Bl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sv-SE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i-e-i</a:t>
                      </a:r>
                    </a:p>
                    <a:p>
                      <a:pPr algn="ctr"/>
                      <a:r>
                        <a:rPr lang="sv-SE" dirty="0"/>
                        <a:t>Skr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sv-SE" dirty="0"/>
                        <a:t>vit</a:t>
                      </a:r>
                    </a:p>
                    <a:p>
                      <a:pPr algn="ctr"/>
                      <a:r>
                        <a:rPr lang="sv-SE" dirty="0"/>
                        <a:t>Bl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sv-SE" dirty="0"/>
                        <a:t>vit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3284583"/>
                  </a:ext>
                </a:extLst>
              </a:tr>
              <a:tr h="698490">
                <a:tc>
                  <a:txBody>
                    <a:bodyPr/>
                    <a:lstStyle/>
                    <a:p>
                      <a:pPr algn="ctr"/>
                      <a:endParaRPr lang="sv-SE" dirty="0"/>
                    </a:p>
                    <a:p>
                      <a:pPr algn="ctr"/>
                      <a:r>
                        <a:rPr lang="sv-SE" dirty="0"/>
                        <a:t>Sjung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dirty="0"/>
                    </a:p>
                    <a:p>
                      <a:pPr algn="ctr"/>
                      <a:r>
                        <a:rPr lang="sv-SE" dirty="0"/>
                        <a:t>Sjunga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u-ö-u</a:t>
                      </a:r>
                    </a:p>
                    <a:p>
                      <a:pPr algn="ctr"/>
                      <a:r>
                        <a:rPr lang="sv-SE" dirty="0"/>
                        <a:t>Sj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u</a:t>
                      </a:r>
                      <a:r>
                        <a:rPr lang="sv-SE" dirty="0"/>
                        <a:t>nger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u-ö-u</a:t>
                      </a:r>
                    </a:p>
                    <a:p>
                      <a:pPr algn="ctr"/>
                      <a:r>
                        <a:rPr lang="sv-SE" dirty="0"/>
                        <a:t>Sj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ö</a:t>
                      </a:r>
                      <a:r>
                        <a:rPr lang="sv-SE" dirty="0"/>
                        <a:t>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u-ö-u</a:t>
                      </a:r>
                    </a:p>
                    <a:p>
                      <a:pPr algn="ctr"/>
                      <a:r>
                        <a:rPr lang="sv-SE" dirty="0"/>
                        <a:t>Sj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u</a:t>
                      </a:r>
                      <a:r>
                        <a:rPr lang="sv-SE" dirty="0"/>
                        <a:t>ngit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1193833"/>
                  </a:ext>
                </a:extLst>
              </a:tr>
              <a:tr h="698490">
                <a:tc>
                  <a:txBody>
                    <a:bodyPr/>
                    <a:lstStyle/>
                    <a:p>
                      <a:pPr algn="ctr"/>
                      <a:endParaRPr lang="sv-SE" dirty="0"/>
                    </a:p>
                    <a:p>
                      <a:pPr algn="ctr"/>
                      <a:r>
                        <a:rPr lang="sv-SE" dirty="0"/>
                        <a:t>Flyg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dirty="0"/>
                    </a:p>
                    <a:p>
                      <a:pPr algn="ctr"/>
                      <a:r>
                        <a:rPr lang="sv-SE" dirty="0"/>
                        <a:t>Flyga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y-ö-u</a:t>
                      </a:r>
                    </a:p>
                    <a:p>
                      <a:pPr algn="ctr"/>
                      <a:r>
                        <a:rPr lang="sv-SE" dirty="0"/>
                        <a:t>Fl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y</a:t>
                      </a:r>
                      <a:r>
                        <a:rPr lang="sv-SE" dirty="0"/>
                        <a:t>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y-ö-u</a:t>
                      </a:r>
                    </a:p>
                    <a:p>
                      <a:pPr algn="ctr"/>
                      <a:r>
                        <a:rPr lang="sv-SE" dirty="0"/>
                        <a:t>Fl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ö</a:t>
                      </a:r>
                      <a:r>
                        <a:rPr lang="sv-SE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y-ö-u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Fl</a:t>
                      </a: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u</a:t>
                      </a:r>
                      <a:r>
                        <a:rPr lang="sv-SE" dirty="0"/>
                        <a:t>git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1483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451764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71</TotalTime>
  <Words>452</Words>
  <Application>Microsoft Macintosh PowerPoint</Application>
  <PresentationFormat>Bredbild</PresentationFormat>
  <Paragraphs>192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9" baseType="lpstr">
      <vt:lpstr>Arial</vt:lpstr>
      <vt:lpstr>Trebuchet MS</vt:lpstr>
      <vt:lpstr>Berlin</vt:lpstr>
      <vt:lpstr>Verbgrupper 1-4</vt:lpstr>
      <vt:lpstr>Grupp 1 </vt:lpstr>
      <vt:lpstr>Grupp 2a</vt:lpstr>
      <vt:lpstr>Grupp 2b</vt:lpstr>
      <vt:lpstr>Grupp 3</vt:lpstr>
      <vt:lpstr>Grupp 4: Starka verb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Verbgrupper 1-4</dc:title>
  <dc:creator>Andrei Fordon</dc:creator>
  <cp:lastModifiedBy>Andrei Fordon</cp:lastModifiedBy>
  <cp:revision>8</cp:revision>
  <dcterms:created xsi:type="dcterms:W3CDTF">2020-03-19T06:52:37Z</dcterms:created>
  <dcterms:modified xsi:type="dcterms:W3CDTF">2020-03-20T18:45:20Z</dcterms:modified>
</cp:coreProperties>
</file>